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3435" r:id="rId3"/>
    <p:sldId id="3429" r:id="rId4"/>
    <p:sldId id="257" r:id="rId5"/>
    <p:sldId id="265" r:id="rId6"/>
    <p:sldId id="258" r:id="rId7"/>
    <p:sldId id="259" r:id="rId8"/>
    <p:sldId id="260" r:id="rId9"/>
    <p:sldId id="3432" r:id="rId10"/>
    <p:sldId id="3434" r:id="rId11"/>
    <p:sldId id="3436" r:id="rId12"/>
    <p:sldId id="3437" r:id="rId13"/>
    <p:sldId id="3442" r:id="rId14"/>
    <p:sldId id="3443" r:id="rId15"/>
    <p:sldId id="3441" r:id="rId16"/>
    <p:sldId id="3444" r:id="rId17"/>
    <p:sldId id="3438" r:id="rId18"/>
    <p:sldId id="3439" r:id="rId19"/>
    <p:sldId id="3440" r:id="rId20"/>
    <p:sldId id="29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78"/>
    <p:restoredTop sz="94612"/>
  </p:normalViewPr>
  <p:slideViewPr>
    <p:cSldViewPr snapToGrid="0">
      <p:cViewPr varScale="1">
        <p:scale>
          <a:sx n="98" d="100"/>
          <a:sy n="98" d="100"/>
        </p:scale>
        <p:origin x="92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08B76C-C814-454A-8EB7-D6D4B7B46D27}" type="datetimeFigureOut">
              <a:rPr lang="en-US" smtClean="0"/>
              <a:t>7/21/24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122938-09B5-EC4E-9FC7-6CDDA2DBA95A}" type="slidenum">
              <a:rPr lang="en-US" smtClean="0"/>
              <a:t>‹#›</a:t>
            </a:fld>
            <a:endParaRPr lang="en-US"/>
          </a:p>
        </p:txBody>
      </p:sp>
    </p:spTree>
    <p:extLst>
      <p:ext uri="{BB962C8B-B14F-4D97-AF65-F5344CB8AC3E}">
        <p14:creationId xmlns:p14="http://schemas.microsoft.com/office/powerpoint/2010/main" val="3258157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Biological and Physical Sciences used to be housed under HEOMD. Formerly known as </a:t>
            </a:r>
            <a:r>
              <a:rPr lang="en-US" b="0" i="0" dirty="0">
                <a:solidFill>
                  <a:srgbClr val="1B1B1B"/>
                </a:solidFill>
                <a:effectLst/>
                <a:highlight>
                  <a:srgbClr val="FFFFFF"/>
                </a:highlight>
                <a:latin typeface="Public Sans Web"/>
              </a:rPr>
              <a:t> Space Life and Physical Sciences Research and Applications (SLPSRA) Division</a:t>
            </a:r>
            <a:endParaRPr lang="en-US" dirty="0"/>
          </a:p>
        </p:txBody>
      </p:sp>
      <p:sp>
        <p:nvSpPr>
          <p:cNvPr id="4" name="Slide Number Placeholder 3"/>
          <p:cNvSpPr>
            <a:spLocks noGrp="1"/>
          </p:cNvSpPr>
          <p:nvPr>
            <p:ph type="sldNum" sz="quarter" idx="5"/>
          </p:nvPr>
        </p:nvSpPr>
        <p:spPr/>
        <p:txBody>
          <a:bodyPr/>
          <a:lstStyle/>
          <a:p>
            <a:fld id="{146C0CBE-288C-D84B-B11F-1B62224BD7E3}" type="slidenum">
              <a:rPr lang="en-US" smtClean="0"/>
              <a:t>3</a:t>
            </a:fld>
            <a:endParaRPr lang="en-US" dirty="0"/>
          </a:p>
        </p:txBody>
      </p:sp>
    </p:spTree>
    <p:extLst>
      <p:ext uri="{BB962C8B-B14F-4D97-AF65-F5344CB8AC3E}">
        <p14:creationId xmlns:p14="http://schemas.microsoft.com/office/powerpoint/2010/main" val="758762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70002-01E7-D15F-7042-C45C36E663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C09F08-6E06-4686-C8CE-5B6CAC742F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B20398-7137-2B04-2FD5-1869DBD54C04}"/>
              </a:ext>
            </a:extLst>
          </p:cNvPr>
          <p:cNvSpPr>
            <a:spLocks noGrp="1"/>
          </p:cNvSpPr>
          <p:nvPr>
            <p:ph type="dt" sz="half" idx="10"/>
          </p:nvPr>
        </p:nvSpPr>
        <p:spPr/>
        <p:txBody>
          <a:bodyPr/>
          <a:lstStyle/>
          <a:p>
            <a:fld id="{7909E07E-6F3E-0A48-8633-462BFBB41D49}" type="datetimeFigureOut">
              <a:rPr lang="en-US" smtClean="0"/>
              <a:t>7/21/24</a:t>
            </a:fld>
            <a:endParaRPr lang="en-US"/>
          </a:p>
        </p:txBody>
      </p:sp>
      <p:sp>
        <p:nvSpPr>
          <p:cNvPr id="5" name="Footer Placeholder 4">
            <a:extLst>
              <a:ext uri="{FF2B5EF4-FFF2-40B4-BE49-F238E27FC236}">
                <a16:creationId xmlns:a16="http://schemas.microsoft.com/office/drawing/2014/main" id="{7E23F7D1-AAA3-872E-1654-B91D55B887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932CF8-28C4-7131-1613-A60DC352D23C}"/>
              </a:ext>
            </a:extLst>
          </p:cNvPr>
          <p:cNvSpPr>
            <a:spLocks noGrp="1"/>
          </p:cNvSpPr>
          <p:nvPr>
            <p:ph type="sldNum" sz="quarter" idx="12"/>
          </p:nvPr>
        </p:nvSpPr>
        <p:spPr/>
        <p:txBody>
          <a:bodyPr/>
          <a:lstStyle/>
          <a:p>
            <a:fld id="{4873A300-8A37-1549-943C-6AEF5BD06004}" type="slidenum">
              <a:rPr lang="en-US" smtClean="0"/>
              <a:t>‹#›</a:t>
            </a:fld>
            <a:endParaRPr lang="en-US"/>
          </a:p>
        </p:txBody>
      </p:sp>
    </p:spTree>
    <p:extLst>
      <p:ext uri="{BB962C8B-B14F-4D97-AF65-F5344CB8AC3E}">
        <p14:creationId xmlns:p14="http://schemas.microsoft.com/office/powerpoint/2010/main" val="3750694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54110-866B-7D36-F611-D374DB9C36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0A1F4C-C3E2-EBA4-879E-63FBCA5C5A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7A3A3-8CDB-ABA9-B888-939CDCF3A41C}"/>
              </a:ext>
            </a:extLst>
          </p:cNvPr>
          <p:cNvSpPr>
            <a:spLocks noGrp="1"/>
          </p:cNvSpPr>
          <p:nvPr>
            <p:ph type="dt" sz="half" idx="10"/>
          </p:nvPr>
        </p:nvSpPr>
        <p:spPr/>
        <p:txBody>
          <a:bodyPr/>
          <a:lstStyle/>
          <a:p>
            <a:fld id="{7909E07E-6F3E-0A48-8633-462BFBB41D49}" type="datetimeFigureOut">
              <a:rPr lang="en-US" smtClean="0"/>
              <a:t>7/21/24</a:t>
            </a:fld>
            <a:endParaRPr lang="en-US"/>
          </a:p>
        </p:txBody>
      </p:sp>
      <p:sp>
        <p:nvSpPr>
          <p:cNvPr id="5" name="Footer Placeholder 4">
            <a:extLst>
              <a:ext uri="{FF2B5EF4-FFF2-40B4-BE49-F238E27FC236}">
                <a16:creationId xmlns:a16="http://schemas.microsoft.com/office/drawing/2014/main" id="{D6B706A5-11F7-90A1-FFAB-2DC8A011DB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F14715-6749-7B2F-1861-71918FBB0784}"/>
              </a:ext>
            </a:extLst>
          </p:cNvPr>
          <p:cNvSpPr>
            <a:spLocks noGrp="1"/>
          </p:cNvSpPr>
          <p:nvPr>
            <p:ph type="sldNum" sz="quarter" idx="12"/>
          </p:nvPr>
        </p:nvSpPr>
        <p:spPr/>
        <p:txBody>
          <a:bodyPr/>
          <a:lstStyle/>
          <a:p>
            <a:fld id="{4873A300-8A37-1549-943C-6AEF5BD06004}" type="slidenum">
              <a:rPr lang="en-US" smtClean="0"/>
              <a:t>‹#›</a:t>
            </a:fld>
            <a:endParaRPr lang="en-US"/>
          </a:p>
        </p:txBody>
      </p:sp>
    </p:spTree>
    <p:extLst>
      <p:ext uri="{BB962C8B-B14F-4D97-AF65-F5344CB8AC3E}">
        <p14:creationId xmlns:p14="http://schemas.microsoft.com/office/powerpoint/2010/main" val="2108730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E1C1A3-7703-EEB9-BB94-B0CBEFFC35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D84BA4-F86C-9CD3-B775-2B8B6E2510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6EF106-600D-79B4-241C-0544E2FABB61}"/>
              </a:ext>
            </a:extLst>
          </p:cNvPr>
          <p:cNvSpPr>
            <a:spLocks noGrp="1"/>
          </p:cNvSpPr>
          <p:nvPr>
            <p:ph type="dt" sz="half" idx="10"/>
          </p:nvPr>
        </p:nvSpPr>
        <p:spPr/>
        <p:txBody>
          <a:bodyPr/>
          <a:lstStyle/>
          <a:p>
            <a:fld id="{7909E07E-6F3E-0A48-8633-462BFBB41D49}" type="datetimeFigureOut">
              <a:rPr lang="en-US" smtClean="0"/>
              <a:t>7/21/24</a:t>
            </a:fld>
            <a:endParaRPr lang="en-US"/>
          </a:p>
        </p:txBody>
      </p:sp>
      <p:sp>
        <p:nvSpPr>
          <p:cNvPr id="5" name="Footer Placeholder 4">
            <a:extLst>
              <a:ext uri="{FF2B5EF4-FFF2-40B4-BE49-F238E27FC236}">
                <a16:creationId xmlns:a16="http://schemas.microsoft.com/office/drawing/2014/main" id="{16FDACE9-8280-1106-63BC-164F934415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83FB03-0FF5-8146-1509-5D8440D48711}"/>
              </a:ext>
            </a:extLst>
          </p:cNvPr>
          <p:cNvSpPr>
            <a:spLocks noGrp="1"/>
          </p:cNvSpPr>
          <p:nvPr>
            <p:ph type="sldNum" sz="quarter" idx="12"/>
          </p:nvPr>
        </p:nvSpPr>
        <p:spPr/>
        <p:txBody>
          <a:bodyPr/>
          <a:lstStyle/>
          <a:p>
            <a:fld id="{4873A300-8A37-1549-943C-6AEF5BD06004}" type="slidenum">
              <a:rPr lang="en-US" smtClean="0"/>
              <a:t>‹#›</a:t>
            </a:fld>
            <a:endParaRPr lang="en-US"/>
          </a:p>
        </p:txBody>
      </p:sp>
    </p:spTree>
    <p:extLst>
      <p:ext uri="{BB962C8B-B14F-4D97-AF65-F5344CB8AC3E}">
        <p14:creationId xmlns:p14="http://schemas.microsoft.com/office/powerpoint/2010/main" val="2720981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300E0-CE36-2FC4-14FC-880112364D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90CE67-C837-2B07-01C3-359C532C9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F91BF6-C765-C16A-1D68-917ACE47D20E}"/>
              </a:ext>
            </a:extLst>
          </p:cNvPr>
          <p:cNvSpPr>
            <a:spLocks noGrp="1"/>
          </p:cNvSpPr>
          <p:nvPr>
            <p:ph type="dt" sz="half" idx="10"/>
          </p:nvPr>
        </p:nvSpPr>
        <p:spPr/>
        <p:txBody>
          <a:bodyPr/>
          <a:lstStyle/>
          <a:p>
            <a:fld id="{7909E07E-6F3E-0A48-8633-462BFBB41D49}" type="datetimeFigureOut">
              <a:rPr lang="en-US" smtClean="0"/>
              <a:t>7/21/24</a:t>
            </a:fld>
            <a:endParaRPr lang="en-US"/>
          </a:p>
        </p:txBody>
      </p:sp>
      <p:sp>
        <p:nvSpPr>
          <p:cNvPr id="5" name="Footer Placeholder 4">
            <a:extLst>
              <a:ext uri="{FF2B5EF4-FFF2-40B4-BE49-F238E27FC236}">
                <a16:creationId xmlns:a16="http://schemas.microsoft.com/office/drawing/2014/main" id="{0FDBEE2E-E40C-5186-F405-7D6B3B5D26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F47619-AC1A-C6CD-3D7A-A950E06B5DA3}"/>
              </a:ext>
            </a:extLst>
          </p:cNvPr>
          <p:cNvSpPr>
            <a:spLocks noGrp="1"/>
          </p:cNvSpPr>
          <p:nvPr>
            <p:ph type="sldNum" sz="quarter" idx="12"/>
          </p:nvPr>
        </p:nvSpPr>
        <p:spPr/>
        <p:txBody>
          <a:bodyPr/>
          <a:lstStyle/>
          <a:p>
            <a:fld id="{4873A300-8A37-1549-943C-6AEF5BD06004}" type="slidenum">
              <a:rPr lang="en-US" smtClean="0"/>
              <a:t>‹#›</a:t>
            </a:fld>
            <a:endParaRPr lang="en-US"/>
          </a:p>
        </p:txBody>
      </p:sp>
    </p:spTree>
    <p:extLst>
      <p:ext uri="{BB962C8B-B14F-4D97-AF65-F5344CB8AC3E}">
        <p14:creationId xmlns:p14="http://schemas.microsoft.com/office/powerpoint/2010/main" val="3565225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2743C-8D7A-6C6A-E391-3E3E208776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4BBBFD-4AAE-1B4B-5FD7-B2B268A1B33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6E8A8C-C87A-5BA5-8373-F8237F40AC4F}"/>
              </a:ext>
            </a:extLst>
          </p:cNvPr>
          <p:cNvSpPr>
            <a:spLocks noGrp="1"/>
          </p:cNvSpPr>
          <p:nvPr>
            <p:ph type="dt" sz="half" idx="10"/>
          </p:nvPr>
        </p:nvSpPr>
        <p:spPr/>
        <p:txBody>
          <a:bodyPr/>
          <a:lstStyle/>
          <a:p>
            <a:fld id="{7909E07E-6F3E-0A48-8633-462BFBB41D49}" type="datetimeFigureOut">
              <a:rPr lang="en-US" smtClean="0"/>
              <a:t>7/21/24</a:t>
            </a:fld>
            <a:endParaRPr lang="en-US"/>
          </a:p>
        </p:txBody>
      </p:sp>
      <p:sp>
        <p:nvSpPr>
          <p:cNvPr id="5" name="Footer Placeholder 4">
            <a:extLst>
              <a:ext uri="{FF2B5EF4-FFF2-40B4-BE49-F238E27FC236}">
                <a16:creationId xmlns:a16="http://schemas.microsoft.com/office/drawing/2014/main" id="{D38A945E-1272-409C-353C-7DAC1970D9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11167E-AFC2-7E13-8CE1-95ECDF828536}"/>
              </a:ext>
            </a:extLst>
          </p:cNvPr>
          <p:cNvSpPr>
            <a:spLocks noGrp="1"/>
          </p:cNvSpPr>
          <p:nvPr>
            <p:ph type="sldNum" sz="quarter" idx="12"/>
          </p:nvPr>
        </p:nvSpPr>
        <p:spPr/>
        <p:txBody>
          <a:bodyPr/>
          <a:lstStyle/>
          <a:p>
            <a:fld id="{4873A300-8A37-1549-943C-6AEF5BD06004}" type="slidenum">
              <a:rPr lang="en-US" smtClean="0"/>
              <a:t>‹#›</a:t>
            </a:fld>
            <a:endParaRPr lang="en-US"/>
          </a:p>
        </p:txBody>
      </p:sp>
    </p:spTree>
    <p:extLst>
      <p:ext uri="{BB962C8B-B14F-4D97-AF65-F5344CB8AC3E}">
        <p14:creationId xmlns:p14="http://schemas.microsoft.com/office/powerpoint/2010/main" val="289378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76EC0-F0CC-3820-ED8F-1B229EECD0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B30BB3-9CF4-AFCC-FEA1-76F73C69997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DDC2C9-2E14-3775-ED01-6D2F677118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AB4B18-9ED9-DB24-A323-E1FC108C2370}"/>
              </a:ext>
            </a:extLst>
          </p:cNvPr>
          <p:cNvSpPr>
            <a:spLocks noGrp="1"/>
          </p:cNvSpPr>
          <p:nvPr>
            <p:ph type="dt" sz="half" idx="10"/>
          </p:nvPr>
        </p:nvSpPr>
        <p:spPr/>
        <p:txBody>
          <a:bodyPr/>
          <a:lstStyle/>
          <a:p>
            <a:fld id="{7909E07E-6F3E-0A48-8633-462BFBB41D49}" type="datetimeFigureOut">
              <a:rPr lang="en-US" smtClean="0"/>
              <a:t>7/21/24</a:t>
            </a:fld>
            <a:endParaRPr lang="en-US"/>
          </a:p>
        </p:txBody>
      </p:sp>
      <p:sp>
        <p:nvSpPr>
          <p:cNvPr id="6" name="Footer Placeholder 5">
            <a:extLst>
              <a:ext uri="{FF2B5EF4-FFF2-40B4-BE49-F238E27FC236}">
                <a16:creationId xmlns:a16="http://schemas.microsoft.com/office/drawing/2014/main" id="{25372953-E9F4-71F0-AE4C-277057E5D9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2F66DC-1FEE-8ED4-66D4-18A210844CA9}"/>
              </a:ext>
            </a:extLst>
          </p:cNvPr>
          <p:cNvSpPr>
            <a:spLocks noGrp="1"/>
          </p:cNvSpPr>
          <p:nvPr>
            <p:ph type="sldNum" sz="quarter" idx="12"/>
          </p:nvPr>
        </p:nvSpPr>
        <p:spPr/>
        <p:txBody>
          <a:bodyPr/>
          <a:lstStyle/>
          <a:p>
            <a:fld id="{4873A300-8A37-1549-943C-6AEF5BD06004}" type="slidenum">
              <a:rPr lang="en-US" smtClean="0"/>
              <a:t>‹#›</a:t>
            </a:fld>
            <a:endParaRPr lang="en-US"/>
          </a:p>
        </p:txBody>
      </p:sp>
    </p:spTree>
    <p:extLst>
      <p:ext uri="{BB962C8B-B14F-4D97-AF65-F5344CB8AC3E}">
        <p14:creationId xmlns:p14="http://schemas.microsoft.com/office/powerpoint/2010/main" val="3274346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0F3AB-7170-5E45-EB93-469F5D354C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C68099-6BF5-7616-59BA-19CF75AB62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C55E5C-518C-9E31-B32D-3A9643780A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002425-6540-8F0F-D935-6769F8DF6B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5EF999-B110-D358-DAF3-DCCAD6531E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4DCF3D-6F8B-8DB4-D6A1-A4D835817179}"/>
              </a:ext>
            </a:extLst>
          </p:cNvPr>
          <p:cNvSpPr>
            <a:spLocks noGrp="1"/>
          </p:cNvSpPr>
          <p:nvPr>
            <p:ph type="dt" sz="half" idx="10"/>
          </p:nvPr>
        </p:nvSpPr>
        <p:spPr/>
        <p:txBody>
          <a:bodyPr/>
          <a:lstStyle/>
          <a:p>
            <a:fld id="{7909E07E-6F3E-0A48-8633-462BFBB41D49}" type="datetimeFigureOut">
              <a:rPr lang="en-US" smtClean="0"/>
              <a:t>7/21/24</a:t>
            </a:fld>
            <a:endParaRPr lang="en-US"/>
          </a:p>
        </p:txBody>
      </p:sp>
      <p:sp>
        <p:nvSpPr>
          <p:cNvPr id="8" name="Footer Placeholder 7">
            <a:extLst>
              <a:ext uri="{FF2B5EF4-FFF2-40B4-BE49-F238E27FC236}">
                <a16:creationId xmlns:a16="http://schemas.microsoft.com/office/drawing/2014/main" id="{CDD75CDC-CED8-FEBD-17FA-1D01FDC4DE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1A03BF-B4C0-A963-1CB2-980BAF2BA332}"/>
              </a:ext>
            </a:extLst>
          </p:cNvPr>
          <p:cNvSpPr>
            <a:spLocks noGrp="1"/>
          </p:cNvSpPr>
          <p:nvPr>
            <p:ph type="sldNum" sz="quarter" idx="12"/>
          </p:nvPr>
        </p:nvSpPr>
        <p:spPr/>
        <p:txBody>
          <a:bodyPr/>
          <a:lstStyle/>
          <a:p>
            <a:fld id="{4873A300-8A37-1549-943C-6AEF5BD06004}" type="slidenum">
              <a:rPr lang="en-US" smtClean="0"/>
              <a:t>‹#›</a:t>
            </a:fld>
            <a:endParaRPr lang="en-US"/>
          </a:p>
        </p:txBody>
      </p:sp>
    </p:spTree>
    <p:extLst>
      <p:ext uri="{BB962C8B-B14F-4D97-AF65-F5344CB8AC3E}">
        <p14:creationId xmlns:p14="http://schemas.microsoft.com/office/powerpoint/2010/main" val="1468335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2F742-0ADF-A08F-EBA3-41A6E3668A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D93648-DB5F-56CC-9FF5-893FA7937961}"/>
              </a:ext>
            </a:extLst>
          </p:cNvPr>
          <p:cNvSpPr>
            <a:spLocks noGrp="1"/>
          </p:cNvSpPr>
          <p:nvPr>
            <p:ph type="dt" sz="half" idx="10"/>
          </p:nvPr>
        </p:nvSpPr>
        <p:spPr/>
        <p:txBody>
          <a:bodyPr/>
          <a:lstStyle/>
          <a:p>
            <a:fld id="{7909E07E-6F3E-0A48-8633-462BFBB41D49}" type="datetimeFigureOut">
              <a:rPr lang="en-US" smtClean="0"/>
              <a:t>7/21/24</a:t>
            </a:fld>
            <a:endParaRPr lang="en-US"/>
          </a:p>
        </p:txBody>
      </p:sp>
      <p:sp>
        <p:nvSpPr>
          <p:cNvPr id="4" name="Footer Placeholder 3">
            <a:extLst>
              <a:ext uri="{FF2B5EF4-FFF2-40B4-BE49-F238E27FC236}">
                <a16:creationId xmlns:a16="http://schemas.microsoft.com/office/drawing/2014/main" id="{53EC9BD3-BF70-EA60-8E4F-C797CCD9AF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B18A56-D429-9BBA-EE50-FF18E95CE8CB}"/>
              </a:ext>
            </a:extLst>
          </p:cNvPr>
          <p:cNvSpPr>
            <a:spLocks noGrp="1"/>
          </p:cNvSpPr>
          <p:nvPr>
            <p:ph type="sldNum" sz="quarter" idx="12"/>
          </p:nvPr>
        </p:nvSpPr>
        <p:spPr/>
        <p:txBody>
          <a:bodyPr/>
          <a:lstStyle/>
          <a:p>
            <a:fld id="{4873A300-8A37-1549-943C-6AEF5BD06004}" type="slidenum">
              <a:rPr lang="en-US" smtClean="0"/>
              <a:t>‹#›</a:t>
            </a:fld>
            <a:endParaRPr lang="en-US"/>
          </a:p>
        </p:txBody>
      </p:sp>
    </p:spTree>
    <p:extLst>
      <p:ext uri="{BB962C8B-B14F-4D97-AF65-F5344CB8AC3E}">
        <p14:creationId xmlns:p14="http://schemas.microsoft.com/office/powerpoint/2010/main" val="2244642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E9C90B-3E3F-8CEB-38EA-AF02E7021ED6}"/>
              </a:ext>
            </a:extLst>
          </p:cNvPr>
          <p:cNvSpPr>
            <a:spLocks noGrp="1"/>
          </p:cNvSpPr>
          <p:nvPr>
            <p:ph type="dt" sz="half" idx="10"/>
          </p:nvPr>
        </p:nvSpPr>
        <p:spPr/>
        <p:txBody>
          <a:bodyPr/>
          <a:lstStyle/>
          <a:p>
            <a:fld id="{7909E07E-6F3E-0A48-8633-462BFBB41D49}" type="datetimeFigureOut">
              <a:rPr lang="en-US" smtClean="0"/>
              <a:t>7/21/24</a:t>
            </a:fld>
            <a:endParaRPr lang="en-US"/>
          </a:p>
        </p:txBody>
      </p:sp>
      <p:sp>
        <p:nvSpPr>
          <p:cNvPr id="3" name="Footer Placeholder 2">
            <a:extLst>
              <a:ext uri="{FF2B5EF4-FFF2-40B4-BE49-F238E27FC236}">
                <a16:creationId xmlns:a16="http://schemas.microsoft.com/office/drawing/2014/main" id="{248668D4-9256-62B8-751C-CAB72A1741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33C7CE-1BF3-9199-2833-89F73513C656}"/>
              </a:ext>
            </a:extLst>
          </p:cNvPr>
          <p:cNvSpPr>
            <a:spLocks noGrp="1"/>
          </p:cNvSpPr>
          <p:nvPr>
            <p:ph type="sldNum" sz="quarter" idx="12"/>
          </p:nvPr>
        </p:nvSpPr>
        <p:spPr/>
        <p:txBody>
          <a:bodyPr/>
          <a:lstStyle/>
          <a:p>
            <a:fld id="{4873A300-8A37-1549-943C-6AEF5BD06004}" type="slidenum">
              <a:rPr lang="en-US" smtClean="0"/>
              <a:t>‹#›</a:t>
            </a:fld>
            <a:endParaRPr lang="en-US"/>
          </a:p>
        </p:txBody>
      </p:sp>
    </p:spTree>
    <p:extLst>
      <p:ext uri="{BB962C8B-B14F-4D97-AF65-F5344CB8AC3E}">
        <p14:creationId xmlns:p14="http://schemas.microsoft.com/office/powerpoint/2010/main" val="3922685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7A97D-84EE-7C3B-94D3-F2F7A4979F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BA5C0C-A2C3-97A5-43DF-2E1A81DFC2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F4CD77-0AFF-96B7-9777-AC96936EFD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B02B28-2500-1C5C-18FB-2AA71C30A290}"/>
              </a:ext>
            </a:extLst>
          </p:cNvPr>
          <p:cNvSpPr>
            <a:spLocks noGrp="1"/>
          </p:cNvSpPr>
          <p:nvPr>
            <p:ph type="dt" sz="half" idx="10"/>
          </p:nvPr>
        </p:nvSpPr>
        <p:spPr/>
        <p:txBody>
          <a:bodyPr/>
          <a:lstStyle/>
          <a:p>
            <a:fld id="{7909E07E-6F3E-0A48-8633-462BFBB41D49}" type="datetimeFigureOut">
              <a:rPr lang="en-US" smtClean="0"/>
              <a:t>7/21/24</a:t>
            </a:fld>
            <a:endParaRPr lang="en-US"/>
          </a:p>
        </p:txBody>
      </p:sp>
      <p:sp>
        <p:nvSpPr>
          <p:cNvPr id="6" name="Footer Placeholder 5">
            <a:extLst>
              <a:ext uri="{FF2B5EF4-FFF2-40B4-BE49-F238E27FC236}">
                <a16:creationId xmlns:a16="http://schemas.microsoft.com/office/drawing/2014/main" id="{C6A31E0F-F08F-066B-F5ED-A2B5F907CC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661DF7-3EAF-5A2C-1094-4C5FF2EAC5EC}"/>
              </a:ext>
            </a:extLst>
          </p:cNvPr>
          <p:cNvSpPr>
            <a:spLocks noGrp="1"/>
          </p:cNvSpPr>
          <p:nvPr>
            <p:ph type="sldNum" sz="quarter" idx="12"/>
          </p:nvPr>
        </p:nvSpPr>
        <p:spPr/>
        <p:txBody>
          <a:bodyPr/>
          <a:lstStyle/>
          <a:p>
            <a:fld id="{4873A300-8A37-1549-943C-6AEF5BD06004}" type="slidenum">
              <a:rPr lang="en-US" smtClean="0"/>
              <a:t>‹#›</a:t>
            </a:fld>
            <a:endParaRPr lang="en-US"/>
          </a:p>
        </p:txBody>
      </p:sp>
    </p:spTree>
    <p:extLst>
      <p:ext uri="{BB962C8B-B14F-4D97-AF65-F5344CB8AC3E}">
        <p14:creationId xmlns:p14="http://schemas.microsoft.com/office/powerpoint/2010/main" val="493899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96819-E1AD-0C69-9BF6-E4BD522470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3C7B92-C271-F679-BB1C-A4D8B8105D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393EAF-75DF-BC80-CD24-7926A24921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F78C73-C248-1E4A-5573-F5ADBC5CA39E}"/>
              </a:ext>
            </a:extLst>
          </p:cNvPr>
          <p:cNvSpPr>
            <a:spLocks noGrp="1"/>
          </p:cNvSpPr>
          <p:nvPr>
            <p:ph type="dt" sz="half" idx="10"/>
          </p:nvPr>
        </p:nvSpPr>
        <p:spPr/>
        <p:txBody>
          <a:bodyPr/>
          <a:lstStyle/>
          <a:p>
            <a:fld id="{7909E07E-6F3E-0A48-8633-462BFBB41D49}" type="datetimeFigureOut">
              <a:rPr lang="en-US" smtClean="0"/>
              <a:t>7/21/24</a:t>
            </a:fld>
            <a:endParaRPr lang="en-US"/>
          </a:p>
        </p:txBody>
      </p:sp>
      <p:sp>
        <p:nvSpPr>
          <p:cNvPr id="6" name="Footer Placeholder 5">
            <a:extLst>
              <a:ext uri="{FF2B5EF4-FFF2-40B4-BE49-F238E27FC236}">
                <a16:creationId xmlns:a16="http://schemas.microsoft.com/office/drawing/2014/main" id="{AD40756D-D9AA-E2D1-3521-E895C2B315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BCE804-7FA9-1AFF-0E36-BA66DED877A6}"/>
              </a:ext>
            </a:extLst>
          </p:cNvPr>
          <p:cNvSpPr>
            <a:spLocks noGrp="1"/>
          </p:cNvSpPr>
          <p:nvPr>
            <p:ph type="sldNum" sz="quarter" idx="12"/>
          </p:nvPr>
        </p:nvSpPr>
        <p:spPr/>
        <p:txBody>
          <a:bodyPr/>
          <a:lstStyle/>
          <a:p>
            <a:fld id="{4873A300-8A37-1549-943C-6AEF5BD06004}" type="slidenum">
              <a:rPr lang="en-US" smtClean="0"/>
              <a:t>‹#›</a:t>
            </a:fld>
            <a:endParaRPr lang="en-US"/>
          </a:p>
        </p:txBody>
      </p:sp>
    </p:spTree>
    <p:extLst>
      <p:ext uri="{BB962C8B-B14F-4D97-AF65-F5344CB8AC3E}">
        <p14:creationId xmlns:p14="http://schemas.microsoft.com/office/powerpoint/2010/main" val="4260563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2F6EFC-6673-207E-4C55-8EDBD30FA1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F37E96C-EC01-E6BC-EB05-9EB53A0D7E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E13785-0E3E-095A-9386-B4633F6FE5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909E07E-6F3E-0A48-8633-462BFBB41D49}" type="datetimeFigureOut">
              <a:rPr lang="en-US" smtClean="0"/>
              <a:t>7/21/24</a:t>
            </a:fld>
            <a:endParaRPr lang="en-US"/>
          </a:p>
        </p:txBody>
      </p:sp>
      <p:sp>
        <p:nvSpPr>
          <p:cNvPr id="5" name="Footer Placeholder 4">
            <a:extLst>
              <a:ext uri="{FF2B5EF4-FFF2-40B4-BE49-F238E27FC236}">
                <a16:creationId xmlns:a16="http://schemas.microsoft.com/office/drawing/2014/main" id="{6059E5B6-675F-1E92-25E3-CAA44CAE75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9EF631-886C-16F7-6001-746E1EAA26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73A300-8A37-1549-943C-6AEF5BD06004}" type="slidenum">
              <a:rPr lang="en-US" smtClean="0"/>
              <a:t>‹#›</a:t>
            </a:fld>
            <a:endParaRPr lang="en-US"/>
          </a:p>
        </p:txBody>
      </p:sp>
    </p:spTree>
    <p:extLst>
      <p:ext uri="{BB962C8B-B14F-4D97-AF65-F5344CB8AC3E}">
        <p14:creationId xmlns:p14="http://schemas.microsoft.com/office/powerpoint/2010/main" val="1530067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science.nasa.gov/biological-physical/resources/decadal-surveys/"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79620-420F-339B-BA95-A99BA53AC009}"/>
              </a:ext>
            </a:extLst>
          </p:cNvPr>
          <p:cNvSpPr>
            <a:spLocks noGrp="1"/>
          </p:cNvSpPr>
          <p:nvPr>
            <p:ph type="ctrTitle"/>
          </p:nvPr>
        </p:nvSpPr>
        <p:spPr>
          <a:xfrm>
            <a:off x="1524000" y="2722563"/>
            <a:ext cx="9144000" cy="2387600"/>
          </a:xfrm>
        </p:spPr>
        <p:txBody>
          <a:bodyPr/>
          <a:lstStyle/>
          <a:p>
            <a:r>
              <a:rPr lang="en-US" dirty="0"/>
              <a:t>	Mission Overview II: The Decadal Survey</a:t>
            </a:r>
          </a:p>
        </p:txBody>
      </p:sp>
      <p:sp>
        <p:nvSpPr>
          <p:cNvPr id="3" name="Subtitle 2">
            <a:extLst>
              <a:ext uri="{FF2B5EF4-FFF2-40B4-BE49-F238E27FC236}">
                <a16:creationId xmlns:a16="http://schemas.microsoft.com/office/drawing/2014/main" id="{DF94D3C1-1B0D-4C91-7D40-C11A5E3A1FC5}"/>
              </a:ext>
            </a:extLst>
          </p:cNvPr>
          <p:cNvSpPr>
            <a:spLocks noGrp="1"/>
          </p:cNvSpPr>
          <p:nvPr>
            <p:ph type="subTitle" idx="1"/>
          </p:nvPr>
        </p:nvSpPr>
        <p:spPr>
          <a:xfrm>
            <a:off x="1524000" y="5202238"/>
            <a:ext cx="9144000" cy="1655762"/>
          </a:xfrm>
        </p:spPr>
        <p:txBody>
          <a:bodyPr/>
          <a:lstStyle/>
          <a:p>
            <a:r>
              <a:rPr lang="en-US" dirty="0"/>
              <a:t>Dr. Tiffany Kataria</a:t>
            </a:r>
          </a:p>
          <a:p>
            <a:r>
              <a:rPr lang="en-US" dirty="0"/>
              <a:t>Jet Propulsion Laboratory, California Institute of Technology</a:t>
            </a:r>
          </a:p>
          <a:p>
            <a:r>
              <a:rPr lang="en-US" dirty="0"/>
              <a:t>Sun, Jul 21, 2024</a:t>
            </a:r>
          </a:p>
        </p:txBody>
      </p:sp>
      <p:pic>
        <p:nvPicPr>
          <p:cNvPr id="1026" name="Picture 2" descr="Page banner image">
            <a:extLst>
              <a:ext uri="{FF2B5EF4-FFF2-40B4-BE49-F238E27FC236}">
                <a16:creationId xmlns:a16="http://schemas.microsoft.com/office/drawing/2014/main" id="{8C95DA0A-66B6-B882-BA0F-E2E34B9288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2906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0313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F43968-28E9-8C03-5032-9B55F5EF0BD4}"/>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900655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F43968-28E9-8C03-5032-9B55F5EF0BD4}"/>
              </a:ext>
            </a:extLst>
          </p:cNvPr>
          <p:cNvPicPr>
            <a:picLocks noChangeAspect="1"/>
          </p:cNvPicPr>
          <p:nvPr/>
        </p:nvPicPr>
        <p:blipFill>
          <a:blip r:embed="rId2"/>
          <a:stretch>
            <a:fillRect/>
          </a:stretch>
        </p:blipFill>
        <p:spPr>
          <a:xfrm>
            <a:off x="1524000" y="0"/>
            <a:ext cx="9144000" cy="6858000"/>
          </a:xfrm>
          <a:prstGeom prst="rect">
            <a:avLst/>
          </a:prstGeom>
        </p:spPr>
      </p:pic>
      <p:sp>
        <p:nvSpPr>
          <p:cNvPr id="2" name="Rectangle 1">
            <a:extLst>
              <a:ext uri="{FF2B5EF4-FFF2-40B4-BE49-F238E27FC236}">
                <a16:creationId xmlns:a16="http://schemas.microsoft.com/office/drawing/2014/main" id="{D155EB13-BC3F-A9C9-66ED-63DE3C3C57F0}"/>
              </a:ext>
            </a:extLst>
          </p:cNvPr>
          <p:cNvSpPr/>
          <p:nvPr/>
        </p:nvSpPr>
        <p:spPr>
          <a:xfrm>
            <a:off x="2782957" y="775252"/>
            <a:ext cx="2670313" cy="1179444"/>
          </a:xfrm>
          <a:prstGeom prst="rect">
            <a:avLst/>
          </a:prstGeom>
          <a:noFill/>
          <a:ln w="762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35AD4D3B-2A7C-2E4E-F8A7-190ED692FD62}"/>
              </a:ext>
            </a:extLst>
          </p:cNvPr>
          <p:cNvSpPr/>
          <p:nvPr/>
        </p:nvSpPr>
        <p:spPr>
          <a:xfrm>
            <a:off x="2287657" y="2426252"/>
            <a:ext cx="2220843" cy="1307548"/>
          </a:xfrm>
          <a:prstGeom prst="rect">
            <a:avLst/>
          </a:prstGeom>
          <a:noFill/>
          <a:ln w="762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ight Arrow 4">
            <a:extLst>
              <a:ext uri="{FF2B5EF4-FFF2-40B4-BE49-F238E27FC236}">
                <a16:creationId xmlns:a16="http://schemas.microsoft.com/office/drawing/2014/main" id="{0C351BAB-5B16-0CE0-314C-205BF99596B7}"/>
              </a:ext>
            </a:extLst>
          </p:cNvPr>
          <p:cNvSpPr/>
          <p:nvPr/>
        </p:nvSpPr>
        <p:spPr>
          <a:xfrm rot="10800000">
            <a:off x="1487557" y="1142724"/>
            <a:ext cx="1043057" cy="444500"/>
          </a:xfrm>
          <a:prstGeom prst="rightArrow">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7030A0"/>
                </a:solidFill>
              </a:ln>
            </a:endParaRPr>
          </a:p>
        </p:txBody>
      </p:sp>
      <p:sp>
        <p:nvSpPr>
          <p:cNvPr id="6" name="TextBox 5">
            <a:extLst>
              <a:ext uri="{FF2B5EF4-FFF2-40B4-BE49-F238E27FC236}">
                <a16:creationId xmlns:a16="http://schemas.microsoft.com/office/drawing/2014/main" id="{8E584609-2C0E-506E-9071-5C7F609112DB}"/>
              </a:ext>
            </a:extLst>
          </p:cNvPr>
          <p:cNvSpPr txBox="1"/>
          <p:nvPr/>
        </p:nvSpPr>
        <p:spPr>
          <a:xfrm>
            <a:off x="0" y="796137"/>
            <a:ext cx="1625600" cy="1200329"/>
          </a:xfrm>
          <a:prstGeom prst="rect">
            <a:avLst/>
          </a:prstGeom>
          <a:noFill/>
        </p:spPr>
        <p:txBody>
          <a:bodyPr wrap="square" rtlCol="0">
            <a:spAutoFit/>
          </a:bodyPr>
          <a:lstStyle/>
          <a:p>
            <a:pPr algn="ctr"/>
            <a:r>
              <a:rPr lang="en-US" b="1" dirty="0">
                <a:solidFill>
                  <a:srgbClr val="7030A0"/>
                </a:solidFill>
              </a:rPr>
              <a:t>Large Mission Decadal Concept Studies</a:t>
            </a:r>
          </a:p>
        </p:txBody>
      </p:sp>
      <p:sp>
        <p:nvSpPr>
          <p:cNvPr id="7" name="TextBox 6">
            <a:extLst>
              <a:ext uri="{FF2B5EF4-FFF2-40B4-BE49-F238E27FC236}">
                <a16:creationId xmlns:a16="http://schemas.microsoft.com/office/drawing/2014/main" id="{A96B4572-3BC6-9AE7-4EF3-16D332507F57}"/>
              </a:ext>
            </a:extLst>
          </p:cNvPr>
          <p:cNvSpPr txBox="1"/>
          <p:nvPr/>
        </p:nvSpPr>
        <p:spPr>
          <a:xfrm>
            <a:off x="0" y="2277363"/>
            <a:ext cx="2181619" cy="1569660"/>
          </a:xfrm>
          <a:prstGeom prst="rect">
            <a:avLst/>
          </a:prstGeom>
          <a:noFill/>
          <a:ln>
            <a:solidFill>
              <a:srgbClr val="7030A0"/>
            </a:solidFill>
          </a:ln>
        </p:spPr>
        <p:txBody>
          <a:bodyPr wrap="square" rtlCol="0">
            <a:spAutoFit/>
          </a:bodyPr>
          <a:lstStyle/>
          <a:p>
            <a:r>
              <a:rPr lang="en-US" sz="2400" b="1" dirty="0">
                <a:solidFill>
                  <a:srgbClr val="7030A0"/>
                </a:solidFill>
              </a:rPr>
              <a:t>How I participated in the Decadal Process</a:t>
            </a:r>
          </a:p>
        </p:txBody>
      </p:sp>
    </p:spTree>
    <p:extLst>
      <p:ext uri="{BB962C8B-B14F-4D97-AF65-F5344CB8AC3E}">
        <p14:creationId xmlns:p14="http://schemas.microsoft.com/office/powerpoint/2010/main" val="3255923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FEFBBE-EF19-A07E-AF23-10F53B0C8415}"/>
              </a:ext>
            </a:extLst>
          </p:cNvPr>
          <p:cNvSpPr>
            <a:spLocks noGrp="1"/>
          </p:cNvSpPr>
          <p:nvPr>
            <p:ph idx="1"/>
          </p:nvPr>
        </p:nvSpPr>
        <p:spPr>
          <a:xfrm>
            <a:off x="469900" y="1824831"/>
            <a:ext cx="11214100" cy="4351338"/>
          </a:xfrm>
        </p:spPr>
        <p:txBody>
          <a:bodyPr>
            <a:normAutofit lnSpcReduction="10000"/>
          </a:bodyPr>
          <a:lstStyle/>
          <a:p>
            <a:r>
              <a:rPr lang="en-US" dirty="0"/>
              <a:t>NASA initiated large mission concepts as candidate for prioritization within Large Missions category in Astro2020 Decadal</a:t>
            </a:r>
          </a:p>
          <a:p>
            <a:r>
              <a:rPr lang="en-US" dirty="0"/>
              <a:t>NASA Astrophysics Program Analysis Groups (PAGs) [COPAG, </a:t>
            </a:r>
            <a:r>
              <a:rPr lang="en-US" dirty="0" err="1"/>
              <a:t>ExoPAG</a:t>
            </a:r>
            <a:r>
              <a:rPr lang="en-US" dirty="0"/>
              <a:t>, </a:t>
            </a:r>
            <a:r>
              <a:rPr lang="en-US" dirty="0" err="1"/>
              <a:t>PhysPAG</a:t>
            </a:r>
            <a:r>
              <a:rPr lang="en-US" dirty="0"/>
              <a:t>] solicited community input for large mission concepts, and unanimously endorsed the four concepts to study.  </a:t>
            </a:r>
          </a:p>
          <a:p>
            <a:r>
              <a:rPr lang="en-US" dirty="0"/>
              <a:t>For each of the four concepts, NASA appointed Science and Technology Definition Teams (STDTs)  </a:t>
            </a:r>
          </a:p>
          <a:p>
            <a:pPr lvl="1"/>
            <a:r>
              <a:rPr lang="en-US" dirty="0"/>
              <a:t>Develop science case</a:t>
            </a:r>
          </a:p>
          <a:p>
            <a:pPr lvl="1"/>
            <a:r>
              <a:rPr lang="en-US" dirty="0"/>
              <a:t>Flow science case into mission requirements</a:t>
            </a:r>
          </a:p>
          <a:p>
            <a:pPr lvl="1"/>
            <a:r>
              <a:rPr lang="en-US" dirty="0"/>
              <a:t>Vet technology gap list</a:t>
            </a:r>
          </a:p>
          <a:p>
            <a:pPr lvl="1"/>
            <a:r>
              <a:rPr lang="en-US" dirty="0"/>
              <a:t>Direct trades of science vs cost/capability </a:t>
            </a:r>
          </a:p>
        </p:txBody>
      </p:sp>
      <p:sp>
        <p:nvSpPr>
          <p:cNvPr id="8" name="Title 1">
            <a:extLst>
              <a:ext uri="{FF2B5EF4-FFF2-40B4-BE49-F238E27FC236}">
                <a16:creationId xmlns:a16="http://schemas.microsoft.com/office/drawing/2014/main" id="{248DEBBF-69D6-2878-54B0-46DDA1D9335B}"/>
              </a:ext>
            </a:extLst>
          </p:cNvPr>
          <p:cNvSpPr>
            <a:spLocks noGrp="1"/>
          </p:cNvSpPr>
          <p:nvPr>
            <p:ph type="title"/>
          </p:nvPr>
        </p:nvSpPr>
        <p:spPr>
          <a:xfrm>
            <a:off x="469900" y="0"/>
            <a:ext cx="11531600" cy="1503045"/>
          </a:xfrm>
        </p:spPr>
        <p:txBody>
          <a:bodyPr>
            <a:noAutofit/>
          </a:bodyPr>
          <a:lstStyle/>
          <a:p>
            <a:r>
              <a:rPr lang="en-US" sz="3600" dirty="0"/>
              <a:t>How I participated in the Decadal Survey process (</a:t>
            </a:r>
            <a:r>
              <a:rPr lang="en-US" sz="3600" b="1" dirty="0"/>
              <a:t>1</a:t>
            </a:r>
            <a:r>
              <a:rPr lang="en-US" sz="3600" dirty="0"/>
              <a:t>): </a:t>
            </a:r>
            <a:r>
              <a:rPr lang="en-US" sz="3600" b="1" dirty="0"/>
              <a:t>Participated in a Large Mission Concept Study</a:t>
            </a:r>
          </a:p>
        </p:txBody>
      </p:sp>
    </p:spTree>
    <p:extLst>
      <p:ext uri="{BB962C8B-B14F-4D97-AF65-F5344CB8AC3E}">
        <p14:creationId xmlns:p14="http://schemas.microsoft.com/office/powerpoint/2010/main" val="60658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5E086E-8138-498A-B0C4-7151B26AB9C7}"/>
              </a:ext>
            </a:extLst>
          </p:cNvPr>
          <p:cNvPicPr>
            <a:picLocks noChangeAspect="1"/>
          </p:cNvPicPr>
          <p:nvPr/>
        </p:nvPicPr>
        <p:blipFill rotWithShape="1">
          <a:blip r:embed="rId2">
            <a:alphaModFix/>
          </a:blip>
          <a:srcRect l="4412" b="4684"/>
          <a:stretch/>
        </p:blipFill>
        <p:spPr>
          <a:xfrm>
            <a:off x="1457632" y="0"/>
            <a:ext cx="9170128" cy="6858001"/>
          </a:xfrm>
          <a:prstGeom prst="rect">
            <a:avLst/>
          </a:prstGeom>
        </p:spPr>
      </p:pic>
    </p:spTree>
    <p:extLst>
      <p:ext uri="{BB962C8B-B14F-4D97-AF65-F5344CB8AC3E}">
        <p14:creationId xmlns:p14="http://schemas.microsoft.com/office/powerpoint/2010/main" val="155100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5E086E-8138-498A-B0C4-7151B26AB9C7}"/>
              </a:ext>
            </a:extLst>
          </p:cNvPr>
          <p:cNvPicPr>
            <a:picLocks noChangeAspect="1"/>
          </p:cNvPicPr>
          <p:nvPr/>
        </p:nvPicPr>
        <p:blipFill rotWithShape="1">
          <a:blip r:embed="rId2">
            <a:alphaModFix/>
          </a:blip>
          <a:srcRect l="4412" b="4684"/>
          <a:stretch/>
        </p:blipFill>
        <p:spPr>
          <a:xfrm>
            <a:off x="1457632" y="0"/>
            <a:ext cx="9170128" cy="6858001"/>
          </a:xfrm>
          <a:prstGeom prst="rect">
            <a:avLst/>
          </a:prstGeom>
        </p:spPr>
      </p:pic>
      <p:sp>
        <p:nvSpPr>
          <p:cNvPr id="2" name="Rectangle 1">
            <a:extLst>
              <a:ext uri="{FF2B5EF4-FFF2-40B4-BE49-F238E27FC236}">
                <a16:creationId xmlns:a16="http://schemas.microsoft.com/office/drawing/2014/main" id="{A77004E6-7474-52F0-4CCA-D787D5DB1E75}"/>
              </a:ext>
            </a:extLst>
          </p:cNvPr>
          <p:cNvSpPr/>
          <p:nvPr/>
        </p:nvSpPr>
        <p:spPr>
          <a:xfrm>
            <a:off x="1564240" y="1866900"/>
            <a:ext cx="8748160" cy="1028700"/>
          </a:xfrm>
          <a:prstGeom prst="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6220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A88F9B-DD52-031D-C76C-96BE727DF670}"/>
              </a:ext>
            </a:extLst>
          </p:cNvPr>
          <p:cNvSpPr>
            <a:spLocks noGrp="1"/>
          </p:cNvSpPr>
          <p:nvPr>
            <p:ph idx="1"/>
          </p:nvPr>
        </p:nvSpPr>
        <p:spPr>
          <a:xfrm>
            <a:off x="273636" y="1473200"/>
            <a:ext cx="11727863" cy="5054600"/>
          </a:xfrm>
        </p:spPr>
        <p:txBody>
          <a:bodyPr>
            <a:normAutofit/>
          </a:bodyPr>
          <a:lstStyle/>
          <a:p>
            <a:r>
              <a:rPr lang="en-US" dirty="0"/>
              <a:t>Origins Space Telescope: Evolution of the FIR Surveyor concept</a:t>
            </a:r>
          </a:p>
          <a:p>
            <a:r>
              <a:rPr lang="en-US" dirty="0"/>
              <a:t>Key characteristics: </a:t>
            </a:r>
          </a:p>
          <a:p>
            <a:pPr lvl="1"/>
            <a:r>
              <a:rPr lang="en-US" dirty="0"/>
              <a:t>Wavelength coverage: 2.8-588 µm</a:t>
            </a:r>
          </a:p>
          <a:p>
            <a:pPr lvl="1"/>
            <a:r>
              <a:rPr lang="en-US" dirty="0"/>
              <a:t>Telescope diameter: 5.9m</a:t>
            </a:r>
          </a:p>
          <a:p>
            <a:pPr lvl="1"/>
            <a:r>
              <a:rPr lang="en-US" dirty="0"/>
              <a:t>Suite of 3 instruments</a:t>
            </a:r>
          </a:p>
          <a:p>
            <a:pPr lvl="2"/>
            <a:r>
              <a:rPr lang="en-US" dirty="0"/>
              <a:t>OSS:  Origins Survey Spectrometer</a:t>
            </a:r>
          </a:p>
          <a:p>
            <a:pPr lvl="2"/>
            <a:r>
              <a:rPr lang="en-US" dirty="0"/>
              <a:t>FIP: Far-infrared Imager Polarimeter</a:t>
            </a:r>
          </a:p>
          <a:p>
            <a:pPr lvl="2"/>
            <a:r>
              <a:rPr lang="en-US" dirty="0">
                <a:solidFill>
                  <a:srgbClr val="7030A0"/>
                </a:solidFill>
              </a:rPr>
              <a:t>MISC-T:  Mid-Infrared Spectrometer </a:t>
            </a:r>
          </a:p>
          <a:p>
            <a:pPr marL="914400" lvl="2" indent="0">
              <a:buNone/>
            </a:pPr>
            <a:r>
              <a:rPr lang="en-US" dirty="0">
                <a:solidFill>
                  <a:srgbClr val="7030A0"/>
                </a:solidFill>
              </a:rPr>
              <a:t>Camera Transit</a:t>
            </a:r>
          </a:p>
          <a:p>
            <a:r>
              <a:rPr lang="en-US" dirty="0"/>
              <a:t>Served as STDT Member and </a:t>
            </a:r>
          </a:p>
          <a:p>
            <a:pPr marL="0" indent="0">
              <a:buNone/>
            </a:pPr>
            <a:r>
              <a:rPr lang="en-US" dirty="0"/>
              <a:t>co-led science working group for </a:t>
            </a:r>
          </a:p>
          <a:p>
            <a:pPr marL="0" indent="0">
              <a:buNone/>
            </a:pPr>
            <a:r>
              <a:rPr lang="en-US" dirty="0"/>
              <a:t>Exoplanets</a:t>
            </a:r>
          </a:p>
          <a:p>
            <a:pPr marL="0" indent="0">
              <a:buNone/>
            </a:pPr>
            <a:endParaRPr lang="en-US" dirty="0"/>
          </a:p>
          <a:p>
            <a:pPr lvl="2"/>
            <a:endParaRPr lang="en-US" dirty="0"/>
          </a:p>
          <a:p>
            <a:pPr lvl="2"/>
            <a:endParaRPr lang="en-US" dirty="0"/>
          </a:p>
          <a:p>
            <a:pPr lvl="2"/>
            <a:endParaRPr lang="en-US" dirty="0"/>
          </a:p>
        </p:txBody>
      </p:sp>
      <p:pic>
        <p:nvPicPr>
          <p:cNvPr id="4" name="Picture 3">
            <a:extLst>
              <a:ext uri="{FF2B5EF4-FFF2-40B4-BE49-F238E27FC236}">
                <a16:creationId xmlns:a16="http://schemas.microsoft.com/office/drawing/2014/main" id="{EE37848D-3A14-33E9-A87A-85B6BA86F3AF}"/>
              </a:ext>
            </a:extLst>
          </p:cNvPr>
          <p:cNvPicPr>
            <a:picLocks noChangeAspect="1"/>
          </p:cNvPicPr>
          <p:nvPr/>
        </p:nvPicPr>
        <p:blipFill>
          <a:blip r:embed="rId2"/>
          <a:stretch>
            <a:fillRect/>
          </a:stretch>
        </p:blipFill>
        <p:spPr>
          <a:xfrm>
            <a:off x="5645986" y="3530600"/>
            <a:ext cx="2749679" cy="3162300"/>
          </a:xfrm>
          <a:prstGeom prst="rect">
            <a:avLst/>
          </a:prstGeom>
        </p:spPr>
      </p:pic>
      <p:pic>
        <p:nvPicPr>
          <p:cNvPr id="5" name="Picture 4">
            <a:extLst>
              <a:ext uri="{FF2B5EF4-FFF2-40B4-BE49-F238E27FC236}">
                <a16:creationId xmlns:a16="http://schemas.microsoft.com/office/drawing/2014/main" id="{A19A6900-9745-5EEE-E8C2-4E1C68D2BB5F}"/>
              </a:ext>
            </a:extLst>
          </p:cNvPr>
          <p:cNvPicPr>
            <a:picLocks noChangeAspect="1"/>
          </p:cNvPicPr>
          <p:nvPr/>
        </p:nvPicPr>
        <p:blipFill>
          <a:blip r:embed="rId3"/>
          <a:stretch>
            <a:fillRect/>
          </a:stretch>
        </p:blipFill>
        <p:spPr>
          <a:xfrm>
            <a:off x="8490537" y="2883376"/>
            <a:ext cx="3510963" cy="3911600"/>
          </a:xfrm>
          <a:prstGeom prst="rect">
            <a:avLst/>
          </a:prstGeom>
        </p:spPr>
      </p:pic>
      <p:sp>
        <p:nvSpPr>
          <p:cNvPr id="6" name="Title 1">
            <a:extLst>
              <a:ext uri="{FF2B5EF4-FFF2-40B4-BE49-F238E27FC236}">
                <a16:creationId xmlns:a16="http://schemas.microsoft.com/office/drawing/2014/main" id="{265E134A-78C0-00E4-D3AC-2CD78CAC6C01}"/>
              </a:ext>
            </a:extLst>
          </p:cNvPr>
          <p:cNvSpPr txBox="1">
            <a:spLocks/>
          </p:cNvSpPr>
          <p:nvPr/>
        </p:nvSpPr>
        <p:spPr>
          <a:xfrm>
            <a:off x="83892" y="0"/>
            <a:ext cx="11917608" cy="15030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How I participated in the Decadal Survey process (</a:t>
            </a:r>
            <a:r>
              <a:rPr lang="en-US" sz="3600" b="1" dirty="0"/>
              <a:t>1</a:t>
            </a:r>
            <a:r>
              <a:rPr lang="en-US" sz="3600" dirty="0"/>
              <a:t>): </a:t>
            </a:r>
            <a:r>
              <a:rPr lang="en-US" sz="3600" b="1" dirty="0"/>
              <a:t>Participated in a Large Mission Concept Study</a:t>
            </a:r>
          </a:p>
        </p:txBody>
      </p:sp>
    </p:spTree>
    <p:extLst>
      <p:ext uri="{BB962C8B-B14F-4D97-AF65-F5344CB8AC3E}">
        <p14:creationId xmlns:p14="http://schemas.microsoft.com/office/powerpoint/2010/main" val="1809632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A88F9B-DD52-031D-C76C-96BE727DF670}"/>
              </a:ext>
            </a:extLst>
          </p:cNvPr>
          <p:cNvSpPr>
            <a:spLocks noGrp="1"/>
          </p:cNvSpPr>
          <p:nvPr>
            <p:ph idx="1"/>
          </p:nvPr>
        </p:nvSpPr>
        <p:spPr>
          <a:xfrm>
            <a:off x="273636" y="1473200"/>
            <a:ext cx="11727863" cy="5054600"/>
          </a:xfrm>
        </p:spPr>
        <p:txBody>
          <a:bodyPr>
            <a:normAutofit/>
          </a:bodyPr>
          <a:lstStyle/>
          <a:p>
            <a:r>
              <a:rPr lang="en-US" dirty="0"/>
              <a:t>Origins Space Telescope: Evolution of the FIR Surveyor concept</a:t>
            </a:r>
          </a:p>
          <a:p>
            <a:r>
              <a:rPr lang="en-US" dirty="0"/>
              <a:t>Key characteristics: </a:t>
            </a:r>
          </a:p>
          <a:p>
            <a:pPr lvl="1"/>
            <a:r>
              <a:rPr lang="en-US" dirty="0"/>
              <a:t>Wavelength coverage: 2.8-588 µm</a:t>
            </a:r>
          </a:p>
          <a:p>
            <a:pPr lvl="1"/>
            <a:r>
              <a:rPr lang="en-US" dirty="0"/>
              <a:t>Telescope diameter: 5.9m</a:t>
            </a:r>
          </a:p>
          <a:p>
            <a:pPr lvl="1"/>
            <a:r>
              <a:rPr lang="en-US" dirty="0"/>
              <a:t>Suite of 3 instruments</a:t>
            </a:r>
          </a:p>
          <a:p>
            <a:pPr lvl="2"/>
            <a:r>
              <a:rPr lang="en-US" dirty="0"/>
              <a:t>OSS:  Origins Survey Spectrometer</a:t>
            </a:r>
          </a:p>
          <a:p>
            <a:pPr lvl="2"/>
            <a:r>
              <a:rPr lang="en-US" dirty="0"/>
              <a:t>FIP: Far-infrared Imager Polarimeter</a:t>
            </a:r>
          </a:p>
          <a:p>
            <a:pPr lvl="2"/>
            <a:r>
              <a:rPr lang="en-US" dirty="0">
                <a:solidFill>
                  <a:srgbClr val="7030A0"/>
                </a:solidFill>
              </a:rPr>
              <a:t>MISC-T:  Mid-Infrared Spectrometer </a:t>
            </a:r>
          </a:p>
          <a:p>
            <a:pPr marL="914400" lvl="2" indent="0">
              <a:buNone/>
            </a:pPr>
            <a:r>
              <a:rPr lang="en-US" dirty="0">
                <a:solidFill>
                  <a:srgbClr val="7030A0"/>
                </a:solidFill>
              </a:rPr>
              <a:t>Camera Transit</a:t>
            </a:r>
          </a:p>
          <a:p>
            <a:r>
              <a:rPr lang="en-US" dirty="0"/>
              <a:t>Served as STDT Member and </a:t>
            </a:r>
          </a:p>
          <a:p>
            <a:pPr marL="0" indent="0">
              <a:buNone/>
            </a:pPr>
            <a:r>
              <a:rPr lang="en-US" dirty="0"/>
              <a:t>co-led science working group for </a:t>
            </a:r>
          </a:p>
          <a:p>
            <a:pPr marL="0" indent="0">
              <a:buNone/>
            </a:pPr>
            <a:r>
              <a:rPr lang="en-US" dirty="0"/>
              <a:t>Exoplanets</a:t>
            </a:r>
          </a:p>
          <a:p>
            <a:pPr marL="0" indent="0">
              <a:buNone/>
            </a:pPr>
            <a:endParaRPr lang="en-US" dirty="0"/>
          </a:p>
          <a:p>
            <a:pPr lvl="2"/>
            <a:endParaRPr lang="en-US" dirty="0"/>
          </a:p>
          <a:p>
            <a:pPr lvl="2"/>
            <a:endParaRPr lang="en-US" dirty="0"/>
          </a:p>
          <a:p>
            <a:pPr lvl="2"/>
            <a:endParaRPr lang="en-US" dirty="0"/>
          </a:p>
        </p:txBody>
      </p:sp>
      <p:sp>
        <p:nvSpPr>
          <p:cNvPr id="6" name="Title 1">
            <a:extLst>
              <a:ext uri="{FF2B5EF4-FFF2-40B4-BE49-F238E27FC236}">
                <a16:creationId xmlns:a16="http://schemas.microsoft.com/office/drawing/2014/main" id="{265E134A-78C0-00E4-D3AC-2CD78CAC6C01}"/>
              </a:ext>
            </a:extLst>
          </p:cNvPr>
          <p:cNvSpPr txBox="1">
            <a:spLocks/>
          </p:cNvSpPr>
          <p:nvPr/>
        </p:nvSpPr>
        <p:spPr>
          <a:xfrm>
            <a:off x="83892" y="0"/>
            <a:ext cx="11917608" cy="15030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How I participated in the Decadal Survey process (1): </a:t>
            </a:r>
            <a:r>
              <a:rPr lang="en-US" sz="3600" b="1" dirty="0"/>
              <a:t>Participated in a Large Mission Concept Study</a:t>
            </a:r>
          </a:p>
        </p:txBody>
      </p:sp>
      <p:pic>
        <p:nvPicPr>
          <p:cNvPr id="2" name="Picture 1">
            <a:extLst>
              <a:ext uri="{FF2B5EF4-FFF2-40B4-BE49-F238E27FC236}">
                <a16:creationId xmlns:a16="http://schemas.microsoft.com/office/drawing/2014/main" id="{D0E335C6-C810-0690-3572-7FF1C4544768}"/>
              </a:ext>
            </a:extLst>
          </p:cNvPr>
          <p:cNvPicPr>
            <a:picLocks noChangeAspect="1"/>
          </p:cNvPicPr>
          <p:nvPr/>
        </p:nvPicPr>
        <p:blipFill rotWithShape="1">
          <a:blip r:embed="rId2">
            <a:extLst>
              <a:ext uri="{28A0092B-C50C-407E-A947-70E740481C1C}">
                <a14:useLocalDpi xmlns:a14="http://schemas.microsoft.com/office/drawing/2010/main"/>
              </a:ext>
            </a:extLst>
          </a:blip>
          <a:srcRect t="1720" b="2986"/>
          <a:stretch/>
        </p:blipFill>
        <p:spPr>
          <a:xfrm>
            <a:off x="4704913" y="91440"/>
            <a:ext cx="7100683" cy="6766560"/>
          </a:xfrm>
          <a:prstGeom prst="rect">
            <a:avLst/>
          </a:prstGeom>
        </p:spPr>
      </p:pic>
    </p:spTree>
    <p:extLst>
      <p:ext uri="{BB962C8B-B14F-4D97-AF65-F5344CB8AC3E}">
        <p14:creationId xmlns:p14="http://schemas.microsoft.com/office/powerpoint/2010/main" val="27781345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6D7D1-62E4-B533-3A34-656769E007B3}"/>
              </a:ext>
            </a:extLst>
          </p:cNvPr>
          <p:cNvSpPr>
            <a:spLocks noGrp="1"/>
          </p:cNvSpPr>
          <p:nvPr>
            <p:ph type="title"/>
          </p:nvPr>
        </p:nvSpPr>
        <p:spPr>
          <a:xfrm>
            <a:off x="88900" y="447992"/>
            <a:ext cx="6297871" cy="1503045"/>
          </a:xfrm>
        </p:spPr>
        <p:txBody>
          <a:bodyPr>
            <a:noAutofit/>
          </a:bodyPr>
          <a:lstStyle/>
          <a:p>
            <a:r>
              <a:rPr lang="en-US" sz="3600" dirty="0"/>
              <a:t>How I participated in the Decadal Survey process (</a:t>
            </a:r>
            <a:r>
              <a:rPr lang="en-US" sz="3600" b="1" dirty="0"/>
              <a:t>2</a:t>
            </a:r>
            <a:r>
              <a:rPr lang="en-US" sz="3600" dirty="0"/>
              <a:t>): </a:t>
            </a:r>
            <a:r>
              <a:rPr lang="en-US" sz="3600" b="1" dirty="0"/>
              <a:t>Wrote community science whitepapers</a:t>
            </a:r>
          </a:p>
        </p:txBody>
      </p:sp>
      <p:sp>
        <p:nvSpPr>
          <p:cNvPr id="3" name="Content Placeholder 2">
            <a:extLst>
              <a:ext uri="{FF2B5EF4-FFF2-40B4-BE49-F238E27FC236}">
                <a16:creationId xmlns:a16="http://schemas.microsoft.com/office/drawing/2014/main" id="{07FEFBBE-EF19-A07E-AF23-10F53B0C8415}"/>
              </a:ext>
            </a:extLst>
          </p:cNvPr>
          <p:cNvSpPr>
            <a:spLocks noGrp="1"/>
          </p:cNvSpPr>
          <p:nvPr>
            <p:ph idx="1"/>
          </p:nvPr>
        </p:nvSpPr>
        <p:spPr>
          <a:xfrm>
            <a:off x="0" y="2489995"/>
            <a:ext cx="6386771" cy="4351338"/>
          </a:xfrm>
        </p:spPr>
        <p:txBody>
          <a:bodyPr>
            <a:normAutofit fontScale="92500" lnSpcReduction="10000"/>
          </a:bodyPr>
          <a:lstStyle/>
          <a:p>
            <a:r>
              <a:rPr lang="en-US" dirty="0"/>
              <a:t>The survey received 573 science whitepapers contributed by &gt;4500 authors from the astronomical community </a:t>
            </a:r>
          </a:p>
          <a:p>
            <a:r>
              <a:rPr lang="en-US" dirty="0"/>
              <a:t>A second call for APC whitepapers elicited 294 whitepapers </a:t>
            </a:r>
          </a:p>
          <a:p>
            <a:r>
              <a:rPr lang="en-US" dirty="0"/>
              <a:t>Every whitepaper was assigned to and read by one or more of the decadal panels</a:t>
            </a:r>
          </a:p>
          <a:p>
            <a:r>
              <a:rPr lang="en-US" dirty="0">
                <a:solidFill>
                  <a:srgbClr val="7030A0"/>
                </a:solidFill>
              </a:rPr>
              <a:t>I contributed to white papers related to the Origins study and to my research in exoplanet atmospheres.</a:t>
            </a:r>
          </a:p>
        </p:txBody>
      </p:sp>
      <p:pic>
        <p:nvPicPr>
          <p:cNvPr id="4" name="Picture 3">
            <a:extLst>
              <a:ext uri="{FF2B5EF4-FFF2-40B4-BE49-F238E27FC236}">
                <a16:creationId xmlns:a16="http://schemas.microsoft.com/office/drawing/2014/main" id="{95B5E9FA-C554-06A6-5A65-525F70073B67}"/>
              </a:ext>
            </a:extLst>
          </p:cNvPr>
          <p:cNvPicPr>
            <a:picLocks noChangeAspect="1"/>
          </p:cNvPicPr>
          <p:nvPr/>
        </p:nvPicPr>
        <p:blipFill rotWithShape="1">
          <a:blip r:embed="rId2"/>
          <a:srcRect l="3268" t="3365"/>
          <a:stretch/>
        </p:blipFill>
        <p:spPr>
          <a:xfrm>
            <a:off x="6386771" y="306387"/>
            <a:ext cx="5805229" cy="3454401"/>
          </a:xfrm>
          <a:prstGeom prst="rect">
            <a:avLst/>
          </a:prstGeom>
        </p:spPr>
      </p:pic>
      <p:pic>
        <p:nvPicPr>
          <p:cNvPr id="6" name="Picture 5">
            <a:extLst>
              <a:ext uri="{FF2B5EF4-FFF2-40B4-BE49-F238E27FC236}">
                <a16:creationId xmlns:a16="http://schemas.microsoft.com/office/drawing/2014/main" id="{5544D5C0-2BFD-D040-70C3-3B03A2703976}"/>
              </a:ext>
            </a:extLst>
          </p:cNvPr>
          <p:cNvPicPr>
            <a:picLocks noChangeAspect="1"/>
          </p:cNvPicPr>
          <p:nvPr/>
        </p:nvPicPr>
        <p:blipFill>
          <a:blip r:embed="rId3"/>
          <a:stretch>
            <a:fillRect/>
          </a:stretch>
        </p:blipFill>
        <p:spPr>
          <a:xfrm>
            <a:off x="6386771" y="3849688"/>
            <a:ext cx="5656925" cy="2560320"/>
          </a:xfrm>
          <a:prstGeom prst="rect">
            <a:avLst/>
          </a:prstGeom>
        </p:spPr>
      </p:pic>
    </p:spTree>
    <p:extLst>
      <p:ext uri="{BB962C8B-B14F-4D97-AF65-F5344CB8AC3E}">
        <p14:creationId xmlns:p14="http://schemas.microsoft.com/office/powerpoint/2010/main" val="4192178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FEFBBE-EF19-A07E-AF23-10F53B0C8415}"/>
              </a:ext>
            </a:extLst>
          </p:cNvPr>
          <p:cNvSpPr>
            <a:spLocks noGrp="1"/>
          </p:cNvSpPr>
          <p:nvPr>
            <p:ph idx="1"/>
          </p:nvPr>
        </p:nvSpPr>
        <p:spPr>
          <a:xfrm>
            <a:off x="88900" y="2361167"/>
            <a:ext cx="11722100" cy="2345135"/>
          </a:xfrm>
        </p:spPr>
        <p:txBody>
          <a:bodyPr>
            <a:normAutofit fontScale="77500" lnSpcReduction="20000"/>
          </a:bodyPr>
          <a:lstStyle/>
          <a:p>
            <a:r>
              <a:rPr lang="en-US" dirty="0"/>
              <a:t>National Academies solicited a Call for Nominations for Survey Committee and Panels. I was nominated and selected for the Science Panel on Exoplanets, Astrobiology and the Solar System </a:t>
            </a:r>
          </a:p>
          <a:p>
            <a:r>
              <a:rPr lang="en-US" dirty="0"/>
              <a:t>Using community whitepapers, two National Academies Reports (</a:t>
            </a:r>
            <a:r>
              <a:rPr lang="en-US" i="1" dirty="0"/>
              <a:t>Exoplanet Science Strategy </a:t>
            </a:r>
            <a:r>
              <a:rPr lang="en-US" dirty="0"/>
              <a:t>and </a:t>
            </a:r>
            <a:r>
              <a:rPr lang="en-US" i="1" dirty="0"/>
              <a:t>An Astrobiology Strategy for the Search for Life in the Universe</a:t>
            </a:r>
            <a:r>
              <a:rPr lang="en-US" dirty="0"/>
              <a:t>), and other input from the community (e.g., talks given to the committee), we were tasked with developing four main science questions that we identified as the most compelling areas for addressing in the next decade, and one especially compelling general area with unusual discovery potential.  </a:t>
            </a:r>
          </a:p>
        </p:txBody>
      </p:sp>
      <p:sp>
        <p:nvSpPr>
          <p:cNvPr id="7" name="Title 1">
            <a:extLst>
              <a:ext uri="{FF2B5EF4-FFF2-40B4-BE49-F238E27FC236}">
                <a16:creationId xmlns:a16="http://schemas.microsoft.com/office/drawing/2014/main" id="{D436B3DB-8594-021E-59D0-E626983AAB42}"/>
              </a:ext>
            </a:extLst>
          </p:cNvPr>
          <p:cNvSpPr txBox="1">
            <a:spLocks/>
          </p:cNvSpPr>
          <p:nvPr/>
        </p:nvSpPr>
        <p:spPr>
          <a:xfrm>
            <a:off x="88900" y="447992"/>
            <a:ext cx="6297871" cy="15030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How I participated in the Decadal Survey process (3): </a:t>
            </a:r>
            <a:r>
              <a:rPr lang="en-US" sz="3600" b="1" dirty="0"/>
              <a:t>Served on a Science Panel</a:t>
            </a:r>
          </a:p>
        </p:txBody>
      </p:sp>
      <p:pic>
        <p:nvPicPr>
          <p:cNvPr id="8" name="Picture 7">
            <a:extLst>
              <a:ext uri="{FF2B5EF4-FFF2-40B4-BE49-F238E27FC236}">
                <a16:creationId xmlns:a16="http://schemas.microsoft.com/office/drawing/2014/main" id="{5FA62362-A8A1-E776-7AA8-B034B0DA1C05}"/>
              </a:ext>
            </a:extLst>
          </p:cNvPr>
          <p:cNvPicPr>
            <a:picLocks noChangeAspect="1"/>
          </p:cNvPicPr>
          <p:nvPr/>
        </p:nvPicPr>
        <p:blipFill>
          <a:blip r:embed="rId2"/>
          <a:stretch>
            <a:fillRect/>
          </a:stretch>
        </p:blipFill>
        <p:spPr>
          <a:xfrm>
            <a:off x="6604000" y="94852"/>
            <a:ext cx="5816600" cy="2044700"/>
          </a:xfrm>
          <a:prstGeom prst="rect">
            <a:avLst/>
          </a:prstGeom>
        </p:spPr>
      </p:pic>
      <p:pic>
        <p:nvPicPr>
          <p:cNvPr id="9" name="Picture 8">
            <a:extLst>
              <a:ext uri="{FF2B5EF4-FFF2-40B4-BE49-F238E27FC236}">
                <a16:creationId xmlns:a16="http://schemas.microsoft.com/office/drawing/2014/main" id="{2B5102C7-4A83-8DFD-9D53-573496C58058}"/>
              </a:ext>
            </a:extLst>
          </p:cNvPr>
          <p:cNvPicPr>
            <a:picLocks noChangeAspect="1"/>
          </p:cNvPicPr>
          <p:nvPr/>
        </p:nvPicPr>
        <p:blipFill rotWithShape="1">
          <a:blip r:embed="rId3"/>
          <a:srcRect r="28520"/>
          <a:stretch/>
        </p:blipFill>
        <p:spPr>
          <a:xfrm>
            <a:off x="89229" y="4846320"/>
            <a:ext cx="5860721" cy="2011680"/>
          </a:xfrm>
          <a:prstGeom prst="rect">
            <a:avLst/>
          </a:prstGeom>
        </p:spPr>
      </p:pic>
      <p:pic>
        <p:nvPicPr>
          <p:cNvPr id="10" name="Picture 9">
            <a:extLst>
              <a:ext uri="{FF2B5EF4-FFF2-40B4-BE49-F238E27FC236}">
                <a16:creationId xmlns:a16="http://schemas.microsoft.com/office/drawing/2014/main" id="{42111BFD-EB78-1161-FEC2-74EB2A3CE542}"/>
              </a:ext>
            </a:extLst>
          </p:cNvPr>
          <p:cNvPicPr>
            <a:picLocks noChangeAspect="1"/>
          </p:cNvPicPr>
          <p:nvPr/>
        </p:nvPicPr>
        <p:blipFill>
          <a:blip r:embed="rId4"/>
          <a:stretch>
            <a:fillRect/>
          </a:stretch>
        </p:blipFill>
        <p:spPr>
          <a:xfrm>
            <a:off x="6604000" y="5048648"/>
            <a:ext cx="4765947" cy="692150"/>
          </a:xfrm>
          <a:prstGeom prst="rect">
            <a:avLst/>
          </a:prstGeom>
        </p:spPr>
      </p:pic>
      <p:sp>
        <p:nvSpPr>
          <p:cNvPr id="11" name="TextBox 10">
            <a:extLst>
              <a:ext uri="{FF2B5EF4-FFF2-40B4-BE49-F238E27FC236}">
                <a16:creationId xmlns:a16="http://schemas.microsoft.com/office/drawing/2014/main" id="{FD0152CD-B8AE-EFB3-FE19-BA9F1728551C}"/>
              </a:ext>
            </a:extLst>
          </p:cNvPr>
          <p:cNvSpPr txBox="1"/>
          <p:nvPr/>
        </p:nvSpPr>
        <p:spPr>
          <a:xfrm>
            <a:off x="0" y="4537632"/>
            <a:ext cx="2221762" cy="369332"/>
          </a:xfrm>
          <a:prstGeom prst="rect">
            <a:avLst/>
          </a:prstGeom>
          <a:noFill/>
        </p:spPr>
        <p:txBody>
          <a:bodyPr wrap="none" rtlCol="0">
            <a:spAutoFit/>
          </a:bodyPr>
          <a:lstStyle/>
          <a:p>
            <a:r>
              <a:rPr lang="en-US" b="1" dirty="0">
                <a:solidFill>
                  <a:srgbClr val="7030A0"/>
                </a:solidFill>
              </a:rPr>
              <a:t>Science Questions:</a:t>
            </a:r>
          </a:p>
        </p:txBody>
      </p:sp>
      <p:sp>
        <p:nvSpPr>
          <p:cNvPr id="12" name="TextBox 11">
            <a:extLst>
              <a:ext uri="{FF2B5EF4-FFF2-40B4-BE49-F238E27FC236}">
                <a16:creationId xmlns:a16="http://schemas.microsoft.com/office/drawing/2014/main" id="{81B487E0-2304-299A-3964-DC97C9476120}"/>
              </a:ext>
            </a:extLst>
          </p:cNvPr>
          <p:cNvSpPr txBox="1"/>
          <p:nvPr/>
        </p:nvSpPr>
        <p:spPr>
          <a:xfrm>
            <a:off x="6386771" y="4679316"/>
            <a:ext cx="1824154" cy="369332"/>
          </a:xfrm>
          <a:prstGeom prst="rect">
            <a:avLst/>
          </a:prstGeom>
          <a:noFill/>
        </p:spPr>
        <p:txBody>
          <a:bodyPr wrap="none" rtlCol="0">
            <a:spAutoFit/>
          </a:bodyPr>
          <a:lstStyle/>
          <a:p>
            <a:r>
              <a:rPr lang="en-US" b="1" dirty="0">
                <a:solidFill>
                  <a:srgbClr val="7030A0"/>
                </a:solidFill>
              </a:rPr>
              <a:t>Discovery Area:</a:t>
            </a:r>
          </a:p>
        </p:txBody>
      </p:sp>
    </p:spTree>
    <p:extLst>
      <p:ext uri="{BB962C8B-B14F-4D97-AF65-F5344CB8AC3E}">
        <p14:creationId xmlns:p14="http://schemas.microsoft.com/office/powerpoint/2010/main" val="36115206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C0EE9-B4F2-DF83-28BE-6AA09928773E}"/>
              </a:ext>
            </a:extLst>
          </p:cNvPr>
          <p:cNvSpPr>
            <a:spLocks noGrp="1"/>
          </p:cNvSpPr>
          <p:nvPr>
            <p:ph type="title"/>
          </p:nvPr>
        </p:nvSpPr>
        <p:spPr/>
        <p:txBody>
          <a:bodyPr/>
          <a:lstStyle/>
          <a:p>
            <a:r>
              <a:rPr lang="en-US" dirty="0"/>
              <a:t>How can you get involved in the Decadal Survey Process?</a:t>
            </a:r>
          </a:p>
        </p:txBody>
      </p:sp>
      <p:sp>
        <p:nvSpPr>
          <p:cNvPr id="3" name="Content Placeholder 2">
            <a:extLst>
              <a:ext uri="{FF2B5EF4-FFF2-40B4-BE49-F238E27FC236}">
                <a16:creationId xmlns:a16="http://schemas.microsoft.com/office/drawing/2014/main" id="{C1BA6E17-4A47-18A9-5200-8B5BF24F50AA}"/>
              </a:ext>
            </a:extLst>
          </p:cNvPr>
          <p:cNvSpPr>
            <a:spLocks noGrp="1"/>
          </p:cNvSpPr>
          <p:nvPr>
            <p:ph idx="1"/>
          </p:nvPr>
        </p:nvSpPr>
        <p:spPr>
          <a:xfrm>
            <a:off x="838200" y="1825624"/>
            <a:ext cx="10515600" cy="4575175"/>
          </a:xfrm>
        </p:spPr>
        <p:txBody>
          <a:bodyPr>
            <a:normAutofit fontScale="85000" lnSpcReduction="20000"/>
          </a:bodyPr>
          <a:lstStyle/>
          <a:p>
            <a:r>
              <a:rPr lang="en-US" dirty="0">
                <a:solidFill>
                  <a:srgbClr val="7030A0"/>
                </a:solidFill>
              </a:rPr>
              <a:t>Write whitepapers</a:t>
            </a:r>
          </a:p>
          <a:p>
            <a:pPr lvl="1"/>
            <a:r>
              <a:rPr lang="en-US" dirty="0"/>
              <a:t>If you have a science topic you feel passionate about, rally your colleagues as authors and cosigners</a:t>
            </a:r>
          </a:p>
          <a:p>
            <a:r>
              <a:rPr lang="en-US" dirty="0">
                <a:solidFill>
                  <a:srgbClr val="7030A0"/>
                </a:solidFill>
              </a:rPr>
              <a:t>Get involved in mission studies</a:t>
            </a:r>
          </a:p>
          <a:p>
            <a:pPr lvl="1"/>
            <a:r>
              <a:rPr lang="en-US" dirty="0"/>
              <a:t>Apply to be an STDT member, working group member, etc.</a:t>
            </a:r>
          </a:p>
          <a:p>
            <a:pPr lvl="1"/>
            <a:r>
              <a:rPr lang="en-US" dirty="0"/>
              <a:t>Think about what science could be done with one of these concepts and write/talk about it!</a:t>
            </a:r>
          </a:p>
          <a:p>
            <a:r>
              <a:rPr lang="en-US" dirty="0">
                <a:solidFill>
                  <a:srgbClr val="7030A0"/>
                </a:solidFill>
              </a:rPr>
              <a:t>Apply to be part of a panel</a:t>
            </a:r>
          </a:p>
          <a:p>
            <a:pPr lvl="1"/>
            <a:r>
              <a:rPr lang="en-US" dirty="0"/>
              <a:t>You can nominate or self-nominate—there is no harm in applying if you are eligible!</a:t>
            </a:r>
          </a:p>
          <a:p>
            <a:r>
              <a:rPr lang="en-US" dirty="0">
                <a:solidFill>
                  <a:srgbClr val="7030A0"/>
                </a:solidFill>
              </a:rPr>
              <a:t>Participate in science and technology research</a:t>
            </a:r>
          </a:p>
          <a:p>
            <a:pPr lvl="1"/>
            <a:r>
              <a:rPr lang="en-US" dirty="0"/>
              <a:t>Communicate your results via papers, conferences, and talks</a:t>
            </a:r>
          </a:p>
          <a:p>
            <a:r>
              <a:rPr lang="en-US" dirty="0">
                <a:solidFill>
                  <a:srgbClr val="7030A0"/>
                </a:solidFill>
              </a:rPr>
              <a:t>Relatedly, pay attention to the advances in science and technology around you.</a:t>
            </a:r>
          </a:p>
          <a:p>
            <a:pPr lvl="1"/>
            <a:r>
              <a:rPr lang="en-US" dirty="0"/>
              <a:t>The research and technology development taking place will set the foundation for the </a:t>
            </a:r>
            <a:r>
              <a:rPr lang="en-US" i="1" dirty="0"/>
              <a:t>next</a:t>
            </a:r>
            <a:r>
              <a:rPr lang="en-US" dirty="0"/>
              <a:t> Decadal!</a:t>
            </a:r>
          </a:p>
        </p:txBody>
      </p:sp>
    </p:spTree>
    <p:extLst>
      <p:ext uri="{BB962C8B-B14F-4D97-AF65-F5344CB8AC3E}">
        <p14:creationId xmlns:p14="http://schemas.microsoft.com/office/powerpoint/2010/main" val="3245018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A5E7E-1094-36E1-CB3E-BC3B8AD4A885}"/>
              </a:ext>
            </a:extLst>
          </p:cNvPr>
          <p:cNvSpPr>
            <a:spLocks noGrp="1"/>
          </p:cNvSpPr>
          <p:nvPr>
            <p:ph type="title"/>
          </p:nvPr>
        </p:nvSpPr>
        <p:spPr>
          <a:xfrm>
            <a:off x="459828" y="259995"/>
            <a:ext cx="10515600" cy="1325563"/>
          </a:xfrm>
        </p:spPr>
        <p:txBody>
          <a:bodyPr/>
          <a:lstStyle/>
          <a:p>
            <a:r>
              <a:rPr lang="en-US" b="1" dirty="0"/>
              <a:t>What is a Decadal Survey?</a:t>
            </a:r>
          </a:p>
        </p:txBody>
      </p:sp>
      <p:sp>
        <p:nvSpPr>
          <p:cNvPr id="3" name="Content Placeholder 2">
            <a:extLst>
              <a:ext uri="{FF2B5EF4-FFF2-40B4-BE49-F238E27FC236}">
                <a16:creationId xmlns:a16="http://schemas.microsoft.com/office/drawing/2014/main" id="{8C051902-8EF3-EDFF-FA3E-2B8F883073F6}"/>
              </a:ext>
            </a:extLst>
          </p:cNvPr>
          <p:cNvSpPr>
            <a:spLocks noGrp="1"/>
          </p:cNvSpPr>
          <p:nvPr>
            <p:ph idx="1"/>
          </p:nvPr>
        </p:nvSpPr>
        <p:spPr>
          <a:xfrm>
            <a:off x="459828" y="3951890"/>
            <a:ext cx="11248696" cy="2646114"/>
          </a:xfrm>
        </p:spPr>
        <p:txBody>
          <a:bodyPr>
            <a:normAutofit fontScale="62500" lnSpcReduction="20000"/>
          </a:bodyPr>
          <a:lstStyle/>
          <a:p>
            <a:r>
              <a:rPr lang="en-US" sz="3400" dirty="0"/>
              <a:t>NASA’s Science Mission Directorate (SMD) engages the science community in identifying and prioritizing leading-edge scientific questions and the observations required to answer them through the National Research Council (NRC), the operating and principal programmatic arm of NASEM.</a:t>
            </a:r>
          </a:p>
          <a:p>
            <a:r>
              <a:rPr lang="en-US" sz="3400" dirty="0"/>
              <a:t>What does the NRC do?</a:t>
            </a:r>
          </a:p>
          <a:p>
            <a:pPr lvl="1"/>
            <a:r>
              <a:rPr lang="en-US" sz="2900" dirty="0"/>
              <a:t>Conducts studies that provide a science community consensus on key questions posed by NASA and other U.S. government agencies. The broadest of these studies in NASA’s areas of research are decadal surveys. </a:t>
            </a:r>
          </a:p>
          <a:p>
            <a:pPr lvl="1"/>
            <a:r>
              <a:rPr lang="en-US" sz="2900" dirty="0"/>
              <a:t>NASA and its partners ask the NRC once each decade to look out 10 or more years into the future and prioritize research areas, observations, and notional missions to make those observations.</a:t>
            </a:r>
          </a:p>
        </p:txBody>
      </p:sp>
      <p:sp>
        <p:nvSpPr>
          <p:cNvPr id="4" name="TextBox 3">
            <a:extLst>
              <a:ext uri="{FF2B5EF4-FFF2-40B4-BE49-F238E27FC236}">
                <a16:creationId xmlns:a16="http://schemas.microsoft.com/office/drawing/2014/main" id="{18C3F35C-C955-6CBB-9283-F52283DA4253}"/>
              </a:ext>
            </a:extLst>
          </p:cNvPr>
          <p:cNvSpPr txBox="1"/>
          <p:nvPr/>
        </p:nvSpPr>
        <p:spPr>
          <a:xfrm>
            <a:off x="459828" y="1294335"/>
            <a:ext cx="11272344" cy="2554545"/>
          </a:xfrm>
          <a:prstGeom prst="rect">
            <a:avLst/>
          </a:prstGeom>
          <a:noFill/>
        </p:spPr>
        <p:txBody>
          <a:bodyPr wrap="square" rtlCol="0">
            <a:spAutoFit/>
          </a:bodyPr>
          <a:lstStyle/>
          <a:p>
            <a:r>
              <a:rPr lang="en-US" sz="2400" dirty="0"/>
              <a:t>Decadal Surveys are </a:t>
            </a:r>
            <a:r>
              <a:rPr lang="en-US" sz="2400" b="1" dirty="0"/>
              <a:t>community-driven, bottom-up</a:t>
            </a:r>
            <a:r>
              <a:rPr lang="en-US" sz="2400" dirty="0"/>
              <a:t> studies produced by the National Academies of Sciences, Engineering, and Medicine (NASEM) that aim to formulate a </a:t>
            </a:r>
            <a:r>
              <a:rPr lang="en-US" sz="2400" b="1" dirty="0"/>
              <a:t>community consensus</a:t>
            </a:r>
            <a:r>
              <a:rPr lang="en-US" sz="2400" dirty="0"/>
              <a:t> about the </a:t>
            </a:r>
            <a:r>
              <a:rPr lang="en-US" sz="2400" b="1" dirty="0"/>
              <a:t>most compelling science questions for the decade </a:t>
            </a:r>
            <a:r>
              <a:rPr lang="en-US" sz="2400" dirty="0"/>
              <a:t>[or more] </a:t>
            </a:r>
            <a:r>
              <a:rPr lang="en-US" sz="2400" b="1" dirty="0"/>
              <a:t>ahead. </a:t>
            </a:r>
            <a:r>
              <a:rPr lang="en-US" sz="2400" dirty="0"/>
              <a:t>Decadal surveys play a vital role in helping NASA </a:t>
            </a:r>
            <a:r>
              <a:rPr lang="en-US" sz="2400" b="1" dirty="0"/>
              <a:t>define and align research</a:t>
            </a:r>
            <a:r>
              <a:rPr lang="en-US" sz="2400" dirty="0"/>
              <a:t> to uniquely advance scientific knowledge, meet human and robotic exploration mission needs, and benefit humanity.  </a:t>
            </a:r>
            <a:r>
              <a:rPr lang="en-US" sz="1600" dirty="0">
                <a:hlinkClick r:id="rId2"/>
              </a:rPr>
              <a:t>https://science.nasa.gov/biological-physical/resources/decadal-surveys/</a:t>
            </a:r>
            <a:r>
              <a:rPr lang="en-US" sz="1600" dirty="0"/>
              <a:t> </a:t>
            </a:r>
            <a:endParaRPr lang="en-US" sz="2400" dirty="0"/>
          </a:p>
        </p:txBody>
      </p:sp>
    </p:spTree>
    <p:extLst>
      <p:ext uri="{BB962C8B-B14F-4D97-AF65-F5344CB8AC3E}">
        <p14:creationId xmlns:p14="http://schemas.microsoft.com/office/powerpoint/2010/main" val="183433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8B7EE-10A0-B283-7A89-CCFDEB8225CB}"/>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810406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1024E1-5CF5-0404-E975-6513E52EE6D8}"/>
              </a:ext>
            </a:extLst>
          </p:cNvPr>
          <p:cNvSpPr>
            <a:spLocks noGrp="1"/>
          </p:cNvSpPr>
          <p:nvPr>
            <p:ph type="title"/>
          </p:nvPr>
        </p:nvSpPr>
        <p:spPr>
          <a:xfrm>
            <a:off x="191824" y="260022"/>
            <a:ext cx="11808348" cy="1325563"/>
          </a:xfrm>
        </p:spPr>
        <p:txBody>
          <a:bodyPr/>
          <a:lstStyle/>
          <a:p>
            <a:r>
              <a:rPr lang="en-US" b="1" dirty="0"/>
              <a:t>Decadal Surveys most relevant to NASA:</a:t>
            </a:r>
          </a:p>
        </p:txBody>
      </p:sp>
      <p:pic>
        <p:nvPicPr>
          <p:cNvPr id="1026" name="Picture 2" descr="Pathways to Discovery in Astronomy and Astrophysics for the 2020s">
            <a:extLst>
              <a:ext uri="{FF2B5EF4-FFF2-40B4-BE49-F238E27FC236}">
                <a16:creationId xmlns:a16="http://schemas.microsoft.com/office/drawing/2014/main" id="{A97CFA55-6503-B1C8-B5D4-507B519A76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826" y="1825624"/>
            <a:ext cx="21209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rigins, Worlds, and Life: A Decadal Strategy for Planetary Science and Astrobiology 2023-2032">
            <a:extLst>
              <a:ext uri="{FF2B5EF4-FFF2-40B4-BE49-F238E27FC236}">
                <a16:creationId xmlns:a16="http://schemas.microsoft.com/office/drawing/2014/main" id="{2A6911F0-F605-E683-40F4-137B84CB27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6643" y="1825624"/>
            <a:ext cx="21209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riving in Space: Ensuring the Future of Biological and Physical Sciences Research: A Decadal Survey for 2023-2032">
            <a:extLst>
              <a:ext uri="{FF2B5EF4-FFF2-40B4-BE49-F238E27FC236}">
                <a16:creationId xmlns:a16="http://schemas.microsoft.com/office/drawing/2014/main" id="{E2DC882E-E5A0-6495-BDE3-0F4E86C458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6874" y="1825624"/>
            <a:ext cx="21209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riving on Our Changing Planet: A Decadal Strategy for Earth Observation from Space">
            <a:extLst>
              <a:ext uri="{FF2B5EF4-FFF2-40B4-BE49-F238E27FC236}">
                <a16:creationId xmlns:a16="http://schemas.microsoft.com/office/drawing/2014/main" id="{44C50EEF-7341-853A-AF5B-6A08107BE8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9042" y="1825624"/>
            <a:ext cx="2113915"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olar and Space Physics: A Science for a Technological Society">
            <a:extLst>
              <a:ext uri="{FF2B5EF4-FFF2-40B4-BE49-F238E27FC236}">
                <a16:creationId xmlns:a16="http://schemas.microsoft.com/office/drawing/2014/main" id="{B1F723B6-1395-81DB-DEA2-CDA28AC36D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79274" y="1825624"/>
            <a:ext cx="2120900" cy="2743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95944AE-98C8-51F9-6A54-CACD8CC68BC6}"/>
              </a:ext>
            </a:extLst>
          </p:cNvPr>
          <p:cNvSpPr txBox="1"/>
          <p:nvPr/>
        </p:nvSpPr>
        <p:spPr>
          <a:xfrm>
            <a:off x="191826" y="4709396"/>
            <a:ext cx="2112504" cy="2031325"/>
          </a:xfrm>
          <a:prstGeom prst="rect">
            <a:avLst/>
          </a:prstGeom>
          <a:noFill/>
        </p:spPr>
        <p:txBody>
          <a:bodyPr wrap="square" rtlCol="0">
            <a:spAutoFit/>
          </a:bodyPr>
          <a:lstStyle/>
          <a:p>
            <a:pPr algn="ctr"/>
            <a:r>
              <a:rPr lang="en-US" b="1" dirty="0"/>
              <a:t>Astronomy and Astrophysics</a:t>
            </a:r>
            <a:r>
              <a:rPr lang="en-US" dirty="0"/>
              <a:t> Pathways to Discovery in Astronomy and Astrophysics for the 2020s (2021)</a:t>
            </a:r>
          </a:p>
        </p:txBody>
      </p:sp>
      <p:sp>
        <p:nvSpPr>
          <p:cNvPr id="6" name="TextBox 5">
            <a:extLst>
              <a:ext uri="{FF2B5EF4-FFF2-40B4-BE49-F238E27FC236}">
                <a16:creationId xmlns:a16="http://schemas.microsoft.com/office/drawing/2014/main" id="{994C0D55-C5AB-BA58-BE7B-2A819369B8C9}"/>
              </a:ext>
            </a:extLst>
          </p:cNvPr>
          <p:cNvSpPr txBox="1"/>
          <p:nvPr/>
        </p:nvSpPr>
        <p:spPr>
          <a:xfrm>
            <a:off x="2403224" y="4709396"/>
            <a:ext cx="2536923" cy="2031325"/>
          </a:xfrm>
          <a:prstGeom prst="rect">
            <a:avLst/>
          </a:prstGeom>
          <a:noFill/>
        </p:spPr>
        <p:txBody>
          <a:bodyPr wrap="square" rtlCol="0">
            <a:spAutoFit/>
          </a:bodyPr>
          <a:lstStyle/>
          <a:p>
            <a:pPr algn="ctr"/>
            <a:r>
              <a:rPr lang="en-US" b="1" dirty="0"/>
              <a:t>Planetary Science and Astrobiology</a:t>
            </a:r>
            <a:r>
              <a:rPr lang="en-US" dirty="0"/>
              <a:t> </a:t>
            </a:r>
          </a:p>
          <a:p>
            <a:pPr algn="ctr"/>
            <a:r>
              <a:rPr lang="en-US" dirty="0"/>
              <a:t>Origins, Worlds, and Life: A Decadal Strategy for Planetary Science and Astrobiology 2023-2032 (2022)</a:t>
            </a:r>
          </a:p>
        </p:txBody>
      </p:sp>
      <p:sp>
        <p:nvSpPr>
          <p:cNvPr id="7" name="TextBox 6">
            <a:extLst>
              <a:ext uri="{FF2B5EF4-FFF2-40B4-BE49-F238E27FC236}">
                <a16:creationId xmlns:a16="http://schemas.microsoft.com/office/drawing/2014/main" id="{89ACF891-0B6B-778D-4BF1-4F60213765AE}"/>
              </a:ext>
            </a:extLst>
          </p:cNvPr>
          <p:cNvSpPr txBox="1"/>
          <p:nvPr/>
        </p:nvSpPr>
        <p:spPr>
          <a:xfrm>
            <a:off x="4993790" y="4703760"/>
            <a:ext cx="2204416" cy="1754326"/>
          </a:xfrm>
          <a:prstGeom prst="rect">
            <a:avLst/>
          </a:prstGeom>
          <a:noFill/>
        </p:spPr>
        <p:txBody>
          <a:bodyPr wrap="square" rtlCol="0">
            <a:spAutoFit/>
          </a:bodyPr>
          <a:lstStyle/>
          <a:p>
            <a:pPr algn="ctr"/>
            <a:r>
              <a:rPr lang="en-US" b="1" dirty="0"/>
              <a:t>Earth Science</a:t>
            </a:r>
            <a:r>
              <a:rPr lang="en-US" dirty="0"/>
              <a:t> Thriving on Our Changing Planet: A Decadal Strategy for Earth Observation from Space (2018)</a:t>
            </a:r>
          </a:p>
        </p:txBody>
      </p:sp>
      <p:sp>
        <p:nvSpPr>
          <p:cNvPr id="8" name="TextBox 7">
            <a:extLst>
              <a:ext uri="{FF2B5EF4-FFF2-40B4-BE49-F238E27FC236}">
                <a16:creationId xmlns:a16="http://schemas.microsoft.com/office/drawing/2014/main" id="{205B5D0F-6354-9C50-6BC1-2E5F9E8414CA}"/>
              </a:ext>
            </a:extLst>
          </p:cNvPr>
          <p:cNvSpPr txBox="1"/>
          <p:nvPr/>
        </p:nvSpPr>
        <p:spPr>
          <a:xfrm>
            <a:off x="7393162" y="4684464"/>
            <a:ext cx="2288324" cy="2031325"/>
          </a:xfrm>
          <a:prstGeom prst="rect">
            <a:avLst/>
          </a:prstGeom>
          <a:noFill/>
        </p:spPr>
        <p:txBody>
          <a:bodyPr wrap="square" rtlCol="0">
            <a:spAutoFit/>
          </a:bodyPr>
          <a:lstStyle/>
          <a:p>
            <a:pPr algn="ctr"/>
            <a:r>
              <a:rPr lang="en-US" b="1" dirty="0"/>
              <a:t>Biological and Physical Sciences</a:t>
            </a:r>
            <a:r>
              <a:rPr lang="en-US" dirty="0"/>
              <a:t> Thriving in Space: Ensuring the Future of Biological and Physical Sciences Research (2023)</a:t>
            </a:r>
          </a:p>
        </p:txBody>
      </p:sp>
      <p:sp>
        <p:nvSpPr>
          <p:cNvPr id="11" name="TextBox 10">
            <a:extLst>
              <a:ext uri="{FF2B5EF4-FFF2-40B4-BE49-F238E27FC236}">
                <a16:creationId xmlns:a16="http://schemas.microsoft.com/office/drawing/2014/main" id="{A4FEFD44-E152-D339-DD4E-FB2C09FFE2F8}"/>
              </a:ext>
            </a:extLst>
          </p:cNvPr>
          <p:cNvSpPr txBox="1"/>
          <p:nvPr/>
        </p:nvSpPr>
        <p:spPr>
          <a:xfrm>
            <a:off x="9879274" y="4703760"/>
            <a:ext cx="2120900" cy="2123658"/>
          </a:xfrm>
          <a:prstGeom prst="rect">
            <a:avLst/>
          </a:prstGeom>
          <a:noFill/>
        </p:spPr>
        <p:txBody>
          <a:bodyPr wrap="square" rtlCol="0">
            <a:spAutoFit/>
          </a:bodyPr>
          <a:lstStyle/>
          <a:p>
            <a:pPr algn="ctr"/>
            <a:r>
              <a:rPr lang="en-US" b="1" dirty="0" err="1"/>
              <a:t>Heliophysics</a:t>
            </a:r>
            <a:endParaRPr lang="en-US" b="1" dirty="0"/>
          </a:p>
          <a:p>
            <a:pPr algn="ctr"/>
            <a:r>
              <a:rPr lang="en-US" dirty="0"/>
              <a:t> Solar and Space Physics: A Science for a Technological Society (2013)</a:t>
            </a:r>
          </a:p>
          <a:p>
            <a:pPr algn="ctr"/>
            <a:endParaRPr lang="en-US" sz="1000" dirty="0"/>
          </a:p>
          <a:p>
            <a:pPr algn="ctr"/>
            <a:r>
              <a:rPr lang="en-US" sz="1600" i="1" dirty="0"/>
              <a:t>2024 report coming soon!</a:t>
            </a:r>
          </a:p>
        </p:txBody>
      </p:sp>
    </p:spTree>
    <p:extLst>
      <p:ext uri="{BB962C8B-B14F-4D97-AF65-F5344CB8AC3E}">
        <p14:creationId xmlns:p14="http://schemas.microsoft.com/office/powerpoint/2010/main" val="1443323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43CD47-98B1-810B-0193-DFCD16879030}"/>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272969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F43968-28E9-8C03-5032-9B55F5EF0BD4}"/>
              </a:ext>
            </a:extLst>
          </p:cNvPr>
          <p:cNvPicPr>
            <a:picLocks noChangeAspect="1"/>
          </p:cNvPicPr>
          <p:nvPr/>
        </p:nvPicPr>
        <p:blipFill>
          <a:blip r:embed="rId2"/>
          <a:stretch>
            <a:fillRect/>
          </a:stretch>
        </p:blipFill>
        <p:spPr>
          <a:xfrm>
            <a:off x="1524000" y="0"/>
            <a:ext cx="9144000" cy="6858000"/>
          </a:xfrm>
          <a:prstGeom prst="rect">
            <a:avLst/>
          </a:prstGeom>
        </p:spPr>
      </p:pic>
      <p:sp>
        <p:nvSpPr>
          <p:cNvPr id="2" name="TextBox 1">
            <a:extLst>
              <a:ext uri="{FF2B5EF4-FFF2-40B4-BE49-F238E27FC236}">
                <a16:creationId xmlns:a16="http://schemas.microsoft.com/office/drawing/2014/main" id="{502E2953-66AF-2172-65B9-49CFED3B76B4}"/>
              </a:ext>
            </a:extLst>
          </p:cNvPr>
          <p:cNvSpPr txBox="1"/>
          <p:nvPr/>
        </p:nvSpPr>
        <p:spPr>
          <a:xfrm>
            <a:off x="9131300" y="774700"/>
            <a:ext cx="2108200" cy="1200329"/>
          </a:xfrm>
          <a:prstGeom prst="rect">
            <a:avLst/>
          </a:prstGeom>
          <a:noFill/>
        </p:spPr>
        <p:txBody>
          <a:bodyPr wrap="square" rtlCol="0">
            <a:spAutoFit/>
          </a:bodyPr>
          <a:lstStyle/>
          <a:p>
            <a:r>
              <a:rPr lang="en-US" dirty="0"/>
              <a:t>APC: Activities, Projects, and State of the Profession Considerations</a:t>
            </a:r>
          </a:p>
        </p:txBody>
      </p:sp>
      <p:sp>
        <p:nvSpPr>
          <p:cNvPr id="4" name="TextBox 3">
            <a:extLst>
              <a:ext uri="{FF2B5EF4-FFF2-40B4-BE49-F238E27FC236}">
                <a16:creationId xmlns:a16="http://schemas.microsoft.com/office/drawing/2014/main" id="{998902EA-CFD1-FDE7-88D7-87CAF4566742}"/>
              </a:ext>
            </a:extLst>
          </p:cNvPr>
          <p:cNvSpPr txBox="1"/>
          <p:nvPr/>
        </p:nvSpPr>
        <p:spPr>
          <a:xfrm>
            <a:off x="10388600" y="2438399"/>
            <a:ext cx="1701800" cy="1200329"/>
          </a:xfrm>
          <a:prstGeom prst="rect">
            <a:avLst/>
          </a:prstGeom>
          <a:noFill/>
        </p:spPr>
        <p:txBody>
          <a:bodyPr wrap="square" rtlCol="0">
            <a:spAutoFit/>
          </a:bodyPr>
          <a:lstStyle/>
          <a:p>
            <a:r>
              <a:rPr lang="en-US" dirty="0" err="1"/>
              <a:t>SoPSI</a:t>
            </a:r>
            <a:r>
              <a:rPr lang="en-US" dirty="0"/>
              <a:t>: State of the Profession and Societal Impacts</a:t>
            </a:r>
          </a:p>
        </p:txBody>
      </p:sp>
    </p:spTree>
    <p:extLst>
      <p:ext uri="{BB962C8B-B14F-4D97-AF65-F5344CB8AC3E}">
        <p14:creationId xmlns:p14="http://schemas.microsoft.com/office/powerpoint/2010/main" val="3794229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6377BF-5A3A-7092-EFA9-D3D4F2231917}"/>
              </a:ext>
            </a:extLst>
          </p:cNvPr>
          <p:cNvPicPr>
            <a:picLocks noChangeAspect="1"/>
          </p:cNvPicPr>
          <p:nvPr/>
        </p:nvPicPr>
        <p:blipFill>
          <a:blip r:embed="rId2"/>
          <a:stretch>
            <a:fillRect/>
          </a:stretch>
        </p:blipFill>
        <p:spPr>
          <a:xfrm>
            <a:off x="1523999" y="-1"/>
            <a:ext cx="9144001" cy="6858001"/>
          </a:xfrm>
          <a:prstGeom prst="rect">
            <a:avLst/>
          </a:prstGeom>
        </p:spPr>
      </p:pic>
    </p:spTree>
    <p:extLst>
      <p:ext uri="{BB962C8B-B14F-4D97-AF65-F5344CB8AC3E}">
        <p14:creationId xmlns:p14="http://schemas.microsoft.com/office/powerpoint/2010/main" val="2976630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49CA1D-885F-F4DC-EEDA-FA33347E1CCE}"/>
              </a:ext>
            </a:extLst>
          </p:cNvPr>
          <p:cNvPicPr>
            <a:picLocks noChangeAspect="1"/>
          </p:cNvPicPr>
          <p:nvPr/>
        </p:nvPicPr>
        <p:blipFill>
          <a:blip r:embed="rId2"/>
          <a:stretch>
            <a:fillRect/>
          </a:stretch>
        </p:blipFill>
        <p:spPr>
          <a:xfrm>
            <a:off x="1523999" y="-1"/>
            <a:ext cx="9144001" cy="6858001"/>
          </a:xfrm>
          <a:prstGeom prst="rect">
            <a:avLst/>
          </a:prstGeom>
        </p:spPr>
      </p:pic>
    </p:spTree>
    <p:extLst>
      <p:ext uri="{BB962C8B-B14F-4D97-AF65-F5344CB8AC3E}">
        <p14:creationId xmlns:p14="http://schemas.microsoft.com/office/powerpoint/2010/main" val="53902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70DC0B-2C11-33D8-D5C0-48BD90721C65}"/>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969630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8F4F5-74B6-CB97-FAA9-95080E377F56}"/>
              </a:ext>
            </a:extLst>
          </p:cNvPr>
          <p:cNvSpPr>
            <a:spLocks noGrp="1"/>
          </p:cNvSpPr>
          <p:nvPr>
            <p:ph type="title"/>
          </p:nvPr>
        </p:nvSpPr>
        <p:spPr>
          <a:xfrm>
            <a:off x="695216" y="2402736"/>
            <a:ext cx="10515600" cy="2852737"/>
          </a:xfrm>
        </p:spPr>
        <p:txBody>
          <a:bodyPr/>
          <a:lstStyle/>
          <a:p>
            <a:r>
              <a:rPr lang="en-US" dirty="0"/>
              <a:t>How can you participate in the Decadal Survey process?</a:t>
            </a:r>
          </a:p>
        </p:txBody>
      </p:sp>
      <p:pic>
        <p:nvPicPr>
          <p:cNvPr id="4" name="Picture 2" descr="Page banner image">
            <a:extLst>
              <a:ext uri="{FF2B5EF4-FFF2-40B4-BE49-F238E27FC236}">
                <a16:creationId xmlns:a16="http://schemas.microsoft.com/office/drawing/2014/main" id="{9E2A60E5-E802-5C2D-CE96-5C4F50DE2D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2906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41224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3271</TotalTime>
  <Words>1002</Words>
  <Application>Microsoft Macintosh PowerPoint</Application>
  <PresentationFormat>Widescreen</PresentationFormat>
  <Paragraphs>87</Paragraphs>
  <Slides>20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Aptos</vt:lpstr>
      <vt:lpstr>Aptos Display</vt:lpstr>
      <vt:lpstr>Arial</vt:lpstr>
      <vt:lpstr>Public Sans Web</vt:lpstr>
      <vt:lpstr>Office Theme</vt:lpstr>
      <vt:lpstr> Mission Overview II: The Decadal Survey</vt:lpstr>
      <vt:lpstr>What is a Decadal Survey?</vt:lpstr>
      <vt:lpstr>Decadal Surveys most relevant to NASA:</vt:lpstr>
      <vt:lpstr>PowerPoint Presentation</vt:lpstr>
      <vt:lpstr>PowerPoint Presentation</vt:lpstr>
      <vt:lpstr>PowerPoint Presentation</vt:lpstr>
      <vt:lpstr>PowerPoint Presentation</vt:lpstr>
      <vt:lpstr>PowerPoint Presentation</vt:lpstr>
      <vt:lpstr>How can you participate in the Decadal Survey process?</vt:lpstr>
      <vt:lpstr>PowerPoint Presentation</vt:lpstr>
      <vt:lpstr>PowerPoint Presentation</vt:lpstr>
      <vt:lpstr>How I participated in the Decadal Survey process (1): Participated in a Large Mission Concept Study</vt:lpstr>
      <vt:lpstr>PowerPoint Presentation</vt:lpstr>
      <vt:lpstr>PowerPoint Presentation</vt:lpstr>
      <vt:lpstr>PowerPoint Presentation</vt:lpstr>
      <vt:lpstr>PowerPoint Presentation</vt:lpstr>
      <vt:lpstr>How I participated in the Decadal Survey process (2): Wrote community science whitepapers</vt:lpstr>
      <vt:lpstr>PowerPoint Presentation</vt:lpstr>
      <vt:lpstr>How can you get involved in the Decadal Survey Process?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Kataria, Tiffany (US 3262)</dc:creator>
  <cp:lastModifiedBy>O'Leary, Ellen</cp:lastModifiedBy>
  <cp:revision>76</cp:revision>
  <dcterms:created xsi:type="dcterms:W3CDTF">2024-07-18T17:43:32Z</dcterms:created>
  <dcterms:modified xsi:type="dcterms:W3CDTF">2024-07-21T20:57:36Z</dcterms:modified>
</cp:coreProperties>
</file>