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/>
    <p:restoredTop sz="94626"/>
  </p:normalViewPr>
  <p:slideViewPr>
    <p:cSldViewPr snapToGrid="0">
      <p:cViewPr varScale="1">
        <p:scale>
          <a:sx n="116" d="100"/>
          <a:sy n="116" d="100"/>
        </p:scale>
        <p:origin x="42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1E437-938E-F749-4008-A735C73836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17F977-8542-707E-2E64-413DF8D857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B3A391-BFBB-DC86-3E1B-8734E8C25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14499-2BE6-604D-A947-8043C8624CE8}" type="datetimeFigureOut">
              <a:rPr lang="en-US" smtClean="0"/>
              <a:t>7/21/24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512530-8242-23D9-3BF2-69E6B12EA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C26CC1-9ABC-AEC9-FFEA-B0A79A10D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A54C4-AA1B-B448-8B6A-0C6FAD71A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518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BB438-C534-5B33-0AFC-40DADBBBF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11CB46-E8F7-127E-964E-982FFCA9AF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EBC26-806B-480F-BA21-528BD59FB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14499-2BE6-604D-A947-8043C8624CE8}" type="datetimeFigureOut">
              <a:rPr lang="en-US" smtClean="0"/>
              <a:t>7/21/24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2CD824-4D11-41E0-BA1E-955C2B1DD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3DBF41-58E3-855B-B37E-B455E9860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A54C4-AA1B-B448-8B6A-0C6FAD71A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363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DB5BC3-54A3-D749-04A0-6D2D14FFA9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E2ABCC-BDA5-2A2C-336D-AD737AB3E2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F82D4C-DEAC-6F8A-744C-0320EA3A5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14499-2BE6-604D-A947-8043C8624CE8}" type="datetimeFigureOut">
              <a:rPr lang="en-US" smtClean="0"/>
              <a:t>7/21/24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219B66-BC91-20CF-2EAF-A847B9DAE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42CA4A-1587-E56E-9758-9D34439DC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A54C4-AA1B-B448-8B6A-0C6FAD71A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34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97529-B93B-3DF2-7C82-A56F7D12B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E27CC3-2B62-264E-0E00-848BADEC26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E2DCE2-FB75-C9E9-01FC-BDB3B2BF5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14499-2BE6-604D-A947-8043C8624CE8}" type="datetimeFigureOut">
              <a:rPr lang="en-US" smtClean="0"/>
              <a:t>7/21/24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D2A756-84DA-C019-FEF2-5EA802AA4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1C0928-F1EE-1919-BCB2-23E233DCA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A54C4-AA1B-B448-8B6A-0C6FAD71A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652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44CF1-7F19-A8CB-FA70-7C8604E06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85AA85-1E6E-F62E-3810-663F9FF4E3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8C69F6-3906-60B1-5197-AB49D59DE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14499-2BE6-604D-A947-8043C8624CE8}" type="datetimeFigureOut">
              <a:rPr lang="en-US" smtClean="0"/>
              <a:t>7/21/24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1707DB-CFD0-0A65-57D8-78A6C68CC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3EA235-62AB-04E3-47BE-E5F748090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A54C4-AA1B-B448-8B6A-0C6FAD71A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664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F62A5-3B60-6082-D1BE-0F3B24CDE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373F9C-5786-E5A6-9212-AB4730F368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DA3CFC-C390-5888-968A-A191B25C8A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AFA042-811B-2F7F-246B-9A02EAD9D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14499-2BE6-604D-A947-8043C8624CE8}" type="datetimeFigureOut">
              <a:rPr lang="en-US" smtClean="0"/>
              <a:t>7/21/24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72935A-4309-EC7E-9AED-34368E32E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7C6865-9E70-4A04-661B-763B4E2E9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A54C4-AA1B-B448-8B6A-0C6FAD71A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182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B16C9-62A1-47F6-C02D-648D9448C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2CCE24-5D94-C80B-2842-4944F0D54C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0C0EEA-83B4-1B1A-E5A6-D35DA4B3AE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21CAE3-B4D2-67F2-6DEC-0FDF43A080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E0BCD8-71CF-93DE-A4BD-A8984857AF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E5D25B-E795-41BE-2F52-02BB44D2D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14499-2BE6-604D-A947-8043C8624CE8}" type="datetimeFigureOut">
              <a:rPr lang="en-US" smtClean="0"/>
              <a:t>7/21/24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4134EF-D9F7-8B76-2630-101DD5FDF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717841-F8D1-9EF6-FCB2-FC65253A2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A54C4-AA1B-B448-8B6A-0C6FAD71A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475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D8448-0C57-FFD6-8F9B-AAF2F5C72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02BE74-F993-57FE-A1E6-818386DC4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14499-2BE6-604D-A947-8043C8624CE8}" type="datetimeFigureOut">
              <a:rPr lang="en-US" smtClean="0"/>
              <a:t>7/21/24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90E3CA-6B85-8D3B-0500-E82CCC130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513BBA-E3F4-A7BF-2D9C-33350EFA4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A54C4-AA1B-B448-8B6A-0C6FAD71A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803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5508C1-0A73-B14F-76CC-68C910ABE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14499-2BE6-604D-A947-8043C8624CE8}" type="datetimeFigureOut">
              <a:rPr lang="en-US" smtClean="0"/>
              <a:t>7/21/24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AC59DD-BF22-45AA-F0FE-687666723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2C0D6B-6566-3F51-F34B-1A5FB4484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A54C4-AA1B-B448-8B6A-0C6FAD71A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604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48202-54C4-DA69-CCF5-5342498DB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1EA20D-20FD-8F18-B621-ADB95C2B14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4DC1E6-26FA-B0A8-7C64-0503D9F82C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61644-BDDD-6453-F295-D211EDBC1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14499-2BE6-604D-A947-8043C8624CE8}" type="datetimeFigureOut">
              <a:rPr lang="en-US" smtClean="0"/>
              <a:t>7/21/24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5120BA-3F3D-C36F-BB9C-19D159045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E4ABF6-124B-C22A-9782-8DDC16EAE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A54C4-AA1B-B448-8B6A-0C6FAD71A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604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ADE3C-0776-EE5F-F3A0-DD6A29714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49B1E6-805C-AE7F-25E1-081E4605BF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1AA988-7609-DCD1-702C-A97F704685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287FA2-019D-5E40-FD08-5816B89B3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14499-2BE6-604D-A947-8043C8624CE8}" type="datetimeFigureOut">
              <a:rPr lang="en-US" smtClean="0"/>
              <a:t>7/21/24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7D17A0-CC3F-27F8-6E05-A7FFE4C3F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EC4895-2DE6-EC9A-1593-3680B3A34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A54C4-AA1B-B448-8B6A-0C6FAD71A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397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4D8988-C679-C023-6775-3595CE9FF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7574D3-52A3-F83C-DEC6-68F18A0645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4889BD-5BDF-431A-59C2-A1164FC471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F14499-2BE6-604D-A947-8043C8624CE8}" type="datetimeFigureOut">
              <a:rPr lang="en-US" smtClean="0"/>
              <a:t>7/21/24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BFC343-7708-4008-ED8F-F2CFEEA7BD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EE82AD-57E0-2B0C-C040-BD85584C5E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BA54C4-AA1B-B448-8B6A-0C6FAD71A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703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9B3D3-1799-72C6-98E1-ACC94821011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Hands-on 3: Yield Modeling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CB2461-BA46-4F6B-DFED-7E499115F5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6940" y="3602038"/>
            <a:ext cx="9782978" cy="1655762"/>
          </a:xfrm>
        </p:spPr>
        <p:txBody>
          <a:bodyPr/>
          <a:lstStyle/>
          <a:p>
            <a:r>
              <a:rPr lang="en-US" dirty="0"/>
              <a:t>Rhonda Morgan (Jet Propulsion Laboratory, California Inst. of Technology)</a:t>
            </a:r>
          </a:p>
          <a:p>
            <a:r>
              <a:rPr lang="en-US" dirty="0"/>
              <a:t> &amp; </a:t>
            </a:r>
          </a:p>
          <a:p>
            <a:r>
              <a:rPr lang="en-US" dirty="0"/>
              <a:t>Dmitry </a:t>
            </a:r>
            <a:r>
              <a:rPr lang="en-US" dirty="0" err="1"/>
              <a:t>Savransky</a:t>
            </a:r>
            <a:r>
              <a:rPr lang="en-US"/>
              <a:t> (Carl Sagan Institute, Cornell </a:t>
            </a:r>
            <a:r>
              <a:rPr lang="en-US" dirty="0"/>
              <a:t>University)</a:t>
            </a:r>
          </a:p>
        </p:txBody>
      </p:sp>
    </p:spTree>
    <p:extLst>
      <p:ext uri="{BB962C8B-B14F-4D97-AF65-F5344CB8AC3E}">
        <p14:creationId xmlns:p14="http://schemas.microsoft.com/office/powerpoint/2010/main" val="699512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79148-0C10-09F4-F253-96634512B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Science Yield Modeling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397F30-7FAC-F0C7-A43C-C16A29F4AD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Yield modeling seeks to answer the questions:</a:t>
            </a:r>
          </a:p>
          <a:p>
            <a:pPr lvl="1"/>
            <a:r>
              <a:rPr lang="en-US" dirty="0"/>
              <a:t>How much “science” will a mission concept produce?</a:t>
            </a:r>
          </a:p>
          <a:p>
            <a:pPr lvl="1"/>
            <a:r>
              <a:rPr lang="en-US" dirty="0"/>
              <a:t>How do engineering design decision impact science return?</a:t>
            </a:r>
          </a:p>
          <a:p>
            <a:pPr lvl="1"/>
            <a:r>
              <a:rPr lang="en-US" dirty="0"/>
              <a:t>How can we optimize mission operations to maximize science?</a:t>
            </a:r>
          </a:p>
          <a:p>
            <a:r>
              <a:rPr lang="en-US" dirty="0"/>
              <a:t>In this hands-on session, we will learn about the basics of yield modeling for exoplanet direct imaging space missions</a:t>
            </a:r>
          </a:p>
          <a:p>
            <a:r>
              <a:rPr lang="en-US" dirty="0"/>
              <a:t>Topics covered include:</a:t>
            </a:r>
          </a:p>
        </p:txBody>
      </p:sp>
    </p:spTree>
    <p:extLst>
      <p:ext uri="{BB962C8B-B14F-4D97-AF65-F5344CB8AC3E}">
        <p14:creationId xmlns:p14="http://schemas.microsoft.com/office/powerpoint/2010/main" val="3043015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3F253-684D-B554-C39C-7982B21A1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Compute Completeness and Yield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A48BBF0-7CCC-A531-6151-1B8A75953F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62692" y="1825625"/>
            <a:ext cx="3191107" cy="4351338"/>
          </a:xfrm>
        </p:spPr>
        <p:txBody>
          <a:bodyPr/>
          <a:lstStyle/>
          <a:p>
            <a:r>
              <a:rPr lang="en-US" dirty="0"/>
              <a:t>Completeness is the probability of detecting an exoplanet with a given instrument</a:t>
            </a:r>
          </a:p>
          <a:p>
            <a:r>
              <a:rPr lang="en-US" dirty="0"/>
              <a:t>Survey yield can be computed by summing completeness values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8C5726-9134-2921-165A-72F822E93E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41012"/>
            <a:ext cx="6869151" cy="5151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153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A0D29-CCA0-3050-59AD-78BAD4A26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astrophysical assumptions impact yield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2E4536-20AC-7E69-04DA-E53888F5A8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082" y="1419999"/>
            <a:ext cx="6763835" cy="5072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139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C91C4-BF00-4609-00B0-63A10C3FE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Compute Integration Times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D2044D-EE4B-C892-8DE1-24944CFE89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1942" y="1316908"/>
            <a:ext cx="7268116" cy="5451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964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68B3C-E90A-A94E-989E-521F2BCA5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Account for Mission Constraints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B16A4E-8706-168D-8EE7-6D79F4B90A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74204" y="1825625"/>
            <a:ext cx="3079595" cy="4351338"/>
          </a:xfrm>
        </p:spPr>
        <p:txBody>
          <a:bodyPr/>
          <a:lstStyle/>
          <a:p>
            <a:r>
              <a:rPr lang="en-US" dirty="0"/>
              <a:t>Not all stars are always observable</a:t>
            </a:r>
          </a:p>
          <a:p>
            <a:r>
              <a:rPr lang="en-US" dirty="0"/>
              <a:t>This has a significant impact on observation scheduling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B1DF0A1-5DDA-5258-9C09-624AFB51A0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062" y="1272602"/>
            <a:ext cx="7381371" cy="553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569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3C2E9-AE42-F089-A495-EAC2CD536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Putting it All Together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8E1C46-DD73-65E3-7A24-3C1000374B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52262" y="2687443"/>
            <a:ext cx="3345367" cy="3489519"/>
          </a:xfrm>
        </p:spPr>
        <p:txBody>
          <a:bodyPr/>
          <a:lstStyle/>
          <a:p>
            <a:r>
              <a:rPr lang="en-US" dirty="0"/>
              <a:t>In the group projects, you’ll have a chance to try to plan and optimize a realistic exoplanet observing campaign</a:t>
            </a:r>
          </a:p>
        </p:txBody>
      </p:sp>
      <p:pic>
        <p:nvPicPr>
          <p:cNvPr id="6" name="mission_anim_SLSQP">
            <a:hlinkClick r:id="" action="ppaction://media"/>
            <a:extLst>
              <a:ext uri="{FF2B5EF4-FFF2-40B4-BE49-F238E27FC236}">
                <a16:creationId xmlns:a16="http://schemas.microsoft.com/office/drawing/2014/main" id="{A82A0491-B7FE-BC31-B371-AD80350F0A9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38795" y="1502122"/>
            <a:ext cx="7456991" cy="4474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973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0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176</Words>
  <Application>Microsoft Macintosh PowerPoint</Application>
  <PresentationFormat>Widescreen</PresentationFormat>
  <Paragraphs>21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Hands-on 3: Yield Modeling</vt:lpstr>
      <vt:lpstr>Science Yield Modeling</vt:lpstr>
      <vt:lpstr>How to Compute Completeness and Yield</vt:lpstr>
      <vt:lpstr>How astrophysical assumptions impact yield</vt:lpstr>
      <vt:lpstr>How to Compute Integration Times</vt:lpstr>
      <vt:lpstr>How to Account for Mission Constraints</vt:lpstr>
      <vt:lpstr>Putting it All Together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Hands-on 3: Yield Modeling</dc:title>
  <dc:creator>Dmitry Savransky</dc:creator>
  <cp:lastModifiedBy>Morgan, Rhonda M (US 7000)</cp:lastModifiedBy>
  <cp:revision>3</cp:revision>
  <dcterms:created xsi:type="dcterms:W3CDTF">2024-07-21T21:03:22Z</dcterms:created>
  <dcterms:modified xsi:type="dcterms:W3CDTF">2024-07-22T09:09:01Z</dcterms:modified>
</cp:coreProperties>
</file>