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53"/>
  </p:notesMasterIdLst>
  <p:sldIdLst>
    <p:sldId id="256" r:id="rId2"/>
    <p:sldId id="355" r:id="rId3"/>
    <p:sldId id="312" r:id="rId4"/>
    <p:sldId id="366" r:id="rId5"/>
    <p:sldId id="365" r:id="rId6"/>
    <p:sldId id="362" r:id="rId7"/>
    <p:sldId id="363" r:id="rId8"/>
    <p:sldId id="364" r:id="rId9"/>
    <p:sldId id="358" r:id="rId10"/>
    <p:sldId id="333" r:id="rId11"/>
    <p:sldId id="359" r:id="rId12"/>
    <p:sldId id="326" r:id="rId13"/>
    <p:sldId id="332" r:id="rId14"/>
    <p:sldId id="314" r:id="rId15"/>
    <p:sldId id="367" r:id="rId16"/>
    <p:sldId id="261" r:id="rId17"/>
    <p:sldId id="321" r:id="rId18"/>
    <p:sldId id="368" r:id="rId19"/>
    <p:sldId id="370" r:id="rId20"/>
    <p:sldId id="337" r:id="rId21"/>
    <p:sldId id="353" r:id="rId22"/>
    <p:sldId id="338" r:id="rId23"/>
    <p:sldId id="345" r:id="rId24"/>
    <p:sldId id="374" r:id="rId25"/>
    <p:sldId id="352" r:id="rId26"/>
    <p:sldId id="372" r:id="rId27"/>
    <p:sldId id="373" r:id="rId28"/>
    <p:sldId id="371" r:id="rId29"/>
    <p:sldId id="339" r:id="rId30"/>
    <p:sldId id="284" r:id="rId31"/>
    <p:sldId id="327" r:id="rId32"/>
    <p:sldId id="259" r:id="rId33"/>
    <p:sldId id="369" r:id="rId34"/>
    <p:sldId id="360" r:id="rId35"/>
    <p:sldId id="375" r:id="rId36"/>
    <p:sldId id="348" r:id="rId37"/>
    <p:sldId id="349" r:id="rId38"/>
    <p:sldId id="320" r:id="rId39"/>
    <p:sldId id="347" r:id="rId40"/>
    <p:sldId id="263" r:id="rId41"/>
    <p:sldId id="260" r:id="rId42"/>
    <p:sldId id="335" r:id="rId43"/>
    <p:sldId id="336" r:id="rId44"/>
    <p:sldId id="341" r:id="rId45"/>
    <p:sldId id="342" r:id="rId46"/>
    <p:sldId id="350" r:id="rId47"/>
    <p:sldId id="351" r:id="rId48"/>
    <p:sldId id="334" r:id="rId49"/>
    <p:sldId id="315" r:id="rId50"/>
    <p:sldId id="325" r:id="rId51"/>
    <p:sldId id="328" r:id="rId52"/>
  </p:sldIdLst>
  <p:sldSz cx="9144000" cy="5143500" type="screen16x9"/>
  <p:notesSz cx="6858000" cy="9144000"/>
  <p:embeddedFontLst>
    <p:embeddedFont>
      <p:font typeface="Bebas Neue" panose="020B0606020202050201" pitchFamily="34" charset="77"/>
      <p:regular r:id="rId54"/>
    </p:embeddedFont>
    <p:embeddedFont>
      <p:font typeface="Calibri" panose="020F0502020204030204" pitchFamily="34" charset="0"/>
      <p:regular r:id="rId55"/>
      <p:bold r:id="rId56"/>
      <p:italic r:id="rId57"/>
      <p:boldItalic r:id="rId58"/>
    </p:embeddedFont>
    <p:embeddedFont>
      <p:font typeface="Inter Tight" pitchFamily="2" charset="0"/>
      <p:regular r:id="rId59"/>
      <p:bold r:id="rId60"/>
      <p:italic r:id="rId61"/>
      <p:boldItalic r:id="rId62"/>
    </p:embeddedFont>
    <p:embeddedFont>
      <p:font typeface="Manrope" pitchFamily="2" charset="0"/>
      <p:regular r:id="rId63"/>
      <p:bold r:id="rId64"/>
    </p:embeddedFont>
    <p:embeddedFont>
      <p:font typeface="Tahoma" panose="020B0604030504040204" pitchFamily="34" charset="0"/>
      <p:regular r:id="rId65"/>
      <p:bold r:id="rId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A00"/>
    <a:srgbClr val="D883FF"/>
    <a:srgbClr val="941100"/>
    <a:srgbClr val="00FDFF"/>
    <a:srgbClr val="FF40FF"/>
    <a:srgbClr val="C640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BA3B665-93AD-46AA-A1DA-5112C8608502}">
  <a:tblStyle styleId="{8BA3B665-93AD-46AA-A1DA-5112C860850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D99B9137-CB8E-49DE-993E-137218EA0D7C}"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52"/>
    <p:restoredTop sz="94648"/>
  </p:normalViewPr>
  <p:slideViewPr>
    <p:cSldViewPr snapToGrid="0">
      <p:cViewPr>
        <p:scale>
          <a:sx n="126" d="100"/>
          <a:sy n="126" d="100"/>
        </p:scale>
        <p:origin x="160" y="6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0.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openxmlformats.org/officeDocument/2006/relationships/font" Target="fonts/font13.fntdata"/><Relationship Id="rId5" Type="http://schemas.openxmlformats.org/officeDocument/2006/relationships/slide" Target="slides/slide4.xml"/><Relationship Id="rId61" Type="http://schemas.openxmlformats.org/officeDocument/2006/relationships/font" Target="fonts/font8.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6.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7.fntdata"/><Relationship Id="rId65"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218c1b6e7da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218c1b6e7da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17433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69071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Few e-6 at 4.6µm at 1 arcsec</a:t>
            </a:r>
          </a:p>
          <a:p>
            <a:pPr marL="0" lvl="0" indent="0" algn="l" rtl="0">
              <a:spcBef>
                <a:spcPts val="0"/>
              </a:spcBef>
              <a:spcAft>
                <a:spcPts val="0"/>
              </a:spcAft>
              <a:buNone/>
            </a:pPr>
            <a:r>
              <a:rPr lang="en-US" dirty="0"/>
              <a:t>2e-7 at &gt; </a:t>
            </a:r>
            <a:r>
              <a:rPr lang="en-US"/>
              <a:t>3 arcsec at 3 µm</a:t>
            </a:r>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7412635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7-8e-7 contrast beyond 1” in best-case scenario</a:t>
            </a:r>
            <a:endParaRPr dirty="0"/>
          </a:p>
        </p:txBody>
      </p:sp>
    </p:spTree>
    <p:extLst>
      <p:ext uri="{BB962C8B-B14F-4D97-AF65-F5344CB8AC3E}">
        <p14:creationId xmlns:p14="http://schemas.microsoft.com/office/powerpoint/2010/main" val="10702400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4856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800118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817331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07753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5935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2398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399315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38084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AF </a:t>
            </a:r>
            <a:r>
              <a:rPr lang="en-US" dirty="0" err="1"/>
              <a:t>Lep</a:t>
            </a:r>
            <a:r>
              <a:rPr lang="en-US" dirty="0"/>
              <a:t> lowest mass imaged planet with dynamical mass</a:t>
            </a:r>
            <a:endParaRPr dirty="0"/>
          </a:p>
        </p:txBody>
      </p:sp>
    </p:spTree>
    <p:extLst>
      <p:ext uri="{BB962C8B-B14F-4D97-AF65-F5344CB8AC3E}">
        <p14:creationId xmlns:p14="http://schemas.microsoft.com/office/powerpoint/2010/main" val="11413880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5"/>
        <p:cNvGrpSpPr/>
        <p:nvPr/>
      </p:nvGrpSpPr>
      <p:grpSpPr>
        <a:xfrm>
          <a:off x="0" y="0"/>
          <a:ext cx="0" cy="0"/>
          <a:chOff x="0" y="0"/>
          <a:chExt cx="0" cy="0"/>
        </a:xfrm>
      </p:grpSpPr>
      <p:sp>
        <p:nvSpPr>
          <p:cNvPr id="1056" name="Google Shape;1056;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7" name="Google Shape;1057;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72612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78786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69451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711438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26350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8428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42215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JWST has most recently improved all of these things, and the ELTs will continue that growth – so where are we now?</a:t>
            </a: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Down to the 1 </a:t>
            </a:r>
            <a:r>
              <a:rPr lang="en-US" dirty="0" err="1"/>
              <a:t>mjup</a:t>
            </a:r>
            <a:r>
              <a:rPr lang="en-US" dirty="0"/>
              <a:t> limit; multiple planet systems, systems with interior planets detected by RV and astrometry, and ensemble of other systems including candidates and uncertain masses</a:t>
            </a: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64802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01610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49393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See Dimitri </a:t>
            </a:r>
            <a:r>
              <a:rPr lang="en-US" dirty="0" err="1"/>
              <a:t>Mawet’s</a:t>
            </a:r>
            <a:r>
              <a:rPr lang="en-US" dirty="0"/>
              <a:t> talk from Monday –(</a:t>
            </a:r>
            <a:r>
              <a:rPr lang="en-US" dirty="0" err="1"/>
              <a:t>Skemer</a:t>
            </a:r>
            <a:r>
              <a:rPr lang="en-US" dirty="0"/>
              <a:t> et al. 2022 for SCALES) – PSI coupling </a:t>
            </a:r>
            <a:r>
              <a:rPr lang="en-US" dirty="0" err="1"/>
              <a:t>coronagraphy</a:t>
            </a:r>
            <a:r>
              <a:rPr lang="en-US" dirty="0"/>
              <a:t> and IFU spectroscopy  (Fitzgerald et al. 2019)</a:t>
            </a:r>
          </a:p>
        </p:txBody>
      </p:sp>
    </p:spTree>
    <p:extLst>
      <p:ext uri="{BB962C8B-B14F-4D97-AF65-F5344CB8AC3E}">
        <p14:creationId xmlns:p14="http://schemas.microsoft.com/office/powerpoint/2010/main" val="23609595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See Dimitri </a:t>
            </a:r>
            <a:r>
              <a:rPr lang="en-US" dirty="0" err="1"/>
              <a:t>Mawet’s</a:t>
            </a:r>
            <a:r>
              <a:rPr lang="en-US" dirty="0"/>
              <a:t> talk from Monday –(</a:t>
            </a:r>
            <a:r>
              <a:rPr lang="en-US" dirty="0" err="1"/>
              <a:t>Skemer</a:t>
            </a:r>
            <a:r>
              <a:rPr lang="en-US" dirty="0"/>
              <a:t> et al. 2022 for SCALES) – PSI coupling </a:t>
            </a:r>
            <a:r>
              <a:rPr lang="en-US" dirty="0" err="1"/>
              <a:t>coronagraphy</a:t>
            </a:r>
            <a:r>
              <a:rPr lang="en-US" dirty="0"/>
              <a:t> and IFU spectroscopy  (Fitzgerald et al. 2019)</a:t>
            </a:r>
          </a:p>
        </p:txBody>
      </p:sp>
    </p:spTree>
    <p:extLst>
      <p:ext uri="{BB962C8B-B14F-4D97-AF65-F5344CB8AC3E}">
        <p14:creationId xmlns:p14="http://schemas.microsoft.com/office/powerpoint/2010/main" val="28985699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See Dimitri </a:t>
            </a:r>
            <a:r>
              <a:rPr lang="en-US" dirty="0" err="1"/>
              <a:t>Mawet’s</a:t>
            </a:r>
            <a:r>
              <a:rPr lang="en-US" dirty="0"/>
              <a:t> talk from Monday –(</a:t>
            </a:r>
            <a:r>
              <a:rPr lang="en-US" dirty="0" err="1"/>
              <a:t>Skemer</a:t>
            </a:r>
            <a:r>
              <a:rPr lang="en-US" dirty="0"/>
              <a:t> et al. 2022 for SCALES) – PSI coupling </a:t>
            </a:r>
            <a:r>
              <a:rPr lang="en-US" dirty="0" err="1"/>
              <a:t>coronagraphy</a:t>
            </a:r>
            <a:r>
              <a:rPr lang="en-US" dirty="0"/>
              <a:t> and IFU spectroscopy  (Fitzgerald et al. 2019)</a:t>
            </a:r>
          </a:p>
        </p:txBody>
      </p:sp>
    </p:spTree>
    <p:extLst>
      <p:ext uri="{BB962C8B-B14F-4D97-AF65-F5344CB8AC3E}">
        <p14:creationId xmlns:p14="http://schemas.microsoft.com/office/powerpoint/2010/main" val="19243801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76600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0100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Significant implications in the thermal infrared</a:t>
            </a:r>
            <a:endParaRPr dirty="0"/>
          </a:p>
        </p:txBody>
      </p:sp>
    </p:spTree>
    <p:extLst>
      <p:ext uri="{BB962C8B-B14F-4D97-AF65-F5344CB8AC3E}">
        <p14:creationId xmlns:p14="http://schemas.microsoft.com/office/powerpoint/2010/main" val="20288226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96934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77410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1840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476203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38103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51186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mt="65000"/>
          </a:blip>
          <a:srcRect b="15626"/>
          <a:stretch/>
        </p:blipFill>
        <p:spPr>
          <a:xfrm>
            <a:off x="0" y="0"/>
            <a:ext cx="9143999" cy="5143500"/>
          </a:xfrm>
          <a:prstGeom prst="rect">
            <a:avLst/>
          </a:prstGeom>
          <a:noFill/>
          <a:ln>
            <a:noFill/>
          </a:ln>
        </p:spPr>
      </p:pic>
      <p:sp>
        <p:nvSpPr>
          <p:cNvPr id="10" name="Google Shape;10;p2"/>
          <p:cNvSpPr/>
          <p:nvPr/>
        </p:nvSpPr>
        <p:spPr>
          <a:xfrm>
            <a:off x="275700" y="275700"/>
            <a:ext cx="8592600" cy="4592100"/>
          </a:xfrm>
          <a:prstGeom prst="rect">
            <a:avLst/>
          </a:prstGeom>
          <a:noFill/>
          <a:ln w="19050" cap="flat" cmpd="sng">
            <a:solidFill>
              <a:schemeClr val="dk2"/>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713225" y="995300"/>
            <a:ext cx="6064200" cy="2343300"/>
          </a:xfrm>
          <a:prstGeom prst="rect">
            <a:avLst/>
          </a:prstGeom>
        </p:spPr>
        <p:txBody>
          <a:bodyPr spcFirstLastPara="1" wrap="square" lIns="91425" tIns="91425" rIns="91425" bIns="91425" anchor="b" anchorCtr="0">
            <a:noAutofit/>
          </a:bodyPr>
          <a:lstStyle>
            <a:lvl1pPr lvl="0">
              <a:lnSpc>
                <a:spcPct val="85000"/>
              </a:lnSpc>
              <a:spcBef>
                <a:spcPts val="0"/>
              </a:spcBef>
              <a:spcAft>
                <a:spcPts val="0"/>
              </a:spcAft>
              <a:buClr>
                <a:srgbClr val="191919"/>
              </a:buClr>
              <a:buSzPts val="5200"/>
              <a:buNone/>
              <a:defRPr sz="5500" b="1">
                <a:latin typeface="Manrope"/>
                <a:ea typeface="Manrope"/>
                <a:cs typeface="Manrope"/>
                <a:sym typeface="Manrope"/>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2" name="Google Shape;12;p2"/>
          <p:cNvSpPr txBox="1">
            <a:spLocks noGrp="1"/>
          </p:cNvSpPr>
          <p:nvPr>
            <p:ph type="subTitle" idx="1"/>
          </p:nvPr>
        </p:nvSpPr>
        <p:spPr>
          <a:xfrm>
            <a:off x="713225" y="3465075"/>
            <a:ext cx="2319000" cy="6831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pic>
        <p:nvPicPr>
          <p:cNvPr id="14" name="Google Shape;14;p3"/>
          <p:cNvPicPr preferRelativeResize="0"/>
          <p:nvPr/>
        </p:nvPicPr>
        <p:blipFill rotWithShape="1">
          <a:blip r:embed="rId2">
            <a:alphaModFix amt="65000"/>
          </a:blip>
          <a:srcRect b="15626"/>
          <a:stretch/>
        </p:blipFill>
        <p:spPr>
          <a:xfrm>
            <a:off x="0" y="0"/>
            <a:ext cx="9143999" cy="5143500"/>
          </a:xfrm>
          <a:prstGeom prst="rect">
            <a:avLst/>
          </a:prstGeom>
          <a:noFill/>
          <a:ln>
            <a:noFill/>
          </a:ln>
        </p:spPr>
      </p:pic>
      <p:sp>
        <p:nvSpPr>
          <p:cNvPr id="15" name="Google Shape;15;p3"/>
          <p:cNvSpPr/>
          <p:nvPr/>
        </p:nvSpPr>
        <p:spPr>
          <a:xfrm>
            <a:off x="275700" y="275700"/>
            <a:ext cx="8592600" cy="4592100"/>
          </a:xfrm>
          <a:prstGeom prst="rect">
            <a:avLst/>
          </a:prstGeom>
          <a:noFill/>
          <a:ln w="19050" cap="flat" cmpd="sng">
            <a:solidFill>
              <a:schemeClr val="dk2"/>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3"/>
          <p:cNvSpPr txBox="1">
            <a:spLocks noGrp="1"/>
          </p:cNvSpPr>
          <p:nvPr>
            <p:ph type="ctrTitle"/>
          </p:nvPr>
        </p:nvSpPr>
        <p:spPr>
          <a:xfrm>
            <a:off x="1180300" y="2229700"/>
            <a:ext cx="5395500" cy="915900"/>
          </a:xfrm>
          <a:prstGeom prst="rect">
            <a:avLst/>
          </a:prstGeom>
        </p:spPr>
        <p:txBody>
          <a:bodyPr spcFirstLastPara="1" wrap="square" lIns="91425" tIns="91425" rIns="91425" bIns="91425" anchor="b" anchorCtr="0">
            <a:noAutofit/>
          </a:bodyPr>
          <a:lstStyle>
            <a:lvl1pPr lvl="0" rtl="0">
              <a:lnSpc>
                <a:spcPct val="85000"/>
              </a:lnSpc>
              <a:spcBef>
                <a:spcPts val="0"/>
              </a:spcBef>
              <a:spcAft>
                <a:spcPts val="0"/>
              </a:spcAft>
              <a:buClr>
                <a:srgbClr val="191919"/>
              </a:buClr>
              <a:buSzPts val="5200"/>
              <a:buNone/>
              <a:defRPr sz="5500" b="1">
                <a:latin typeface="Manrope"/>
                <a:ea typeface="Manrope"/>
                <a:cs typeface="Manrope"/>
                <a:sym typeface="Manrope"/>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
        <p:nvSpPr>
          <p:cNvPr id="17" name="Google Shape;17;p3"/>
          <p:cNvSpPr txBox="1">
            <a:spLocks noGrp="1"/>
          </p:cNvSpPr>
          <p:nvPr>
            <p:ph type="subTitle" idx="1"/>
          </p:nvPr>
        </p:nvSpPr>
        <p:spPr>
          <a:xfrm>
            <a:off x="1180300" y="3272069"/>
            <a:ext cx="2319000" cy="6831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8" name="Google Shape;18;p3"/>
          <p:cNvSpPr txBox="1">
            <a:spLocks noGrp="1"/>
          </p:cNvSpPr>
          <p:nvPr>
            <p:ph type="title" idx="2" hasCustomPrompt="1"/>
          </p:nvPr>
        </p:nvSpPr>
        <p:spPr>
          <a:xfrm>
            <a:off x="1180300" y="1188331"/>
            <a:ext cx="1652100" cy="9159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6000">
                <a:solidFill>
                  <a:schemeClr val="accen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
        <p:cNvGrpSpPr/>
        <p:nvPr/>
      </p:nvGrpSpPr>
      <p:grpSpPr>
        <a:xfrm>
          <a:off x="0" y="0"/>
          <a:ext cx="0" cy="0"/>
          <a:chOff x="0" y="0"/>
          <a:chExt cx="0" cy="0"/>
        </a:xfrm>
      </p:grpSpPr>
      <p:pic>
        <p:nvPicPr>
          <p:cNvPr id="33" name="Google Shape;33;p6"/>
          <p:cNvPicPr preferRelativeResize="0"/>
          <p:nvPr/>
        </p:nvPicPr>
        <p:blipFill rotWithShape="1">
          <a:blip r:embed="rId2">
            <a:alphaModFix amt="65000"/>
          </a:blip>
          <a:srcRect b="15626"/>
          <a:stretch/>
        </p:blipFill>
        <p:spPr>
          <a:xfrm flipH="1">
            <a:off x="0" y="0"/>
            <a:ext cx="9143999" cy="5143500"/>
          </a:xfrm>
          <a:prstGeom prst="rect">
            <a:avLst/>
          </a:prstGeom>
          <a:noFill/>
          <a:ln>
            <a:noFill/>
          </a:ln>
        </p:spPr>
      </p:pic>
      <p:sp>
        <p:nvSpPr>
          <p:cNvPr id="34" name="Google Shape;34;p6"/>
          <p:cNvSpPr/>
          <p:nvPr/>
        </p:nvSpPr>
        <p:spPr>
          <a:xfrm>
            <a:off x="275700" y="275700"/>
            <a:ext cx="8592600" cy="4592100"/>
          </a:xfrm>
          <a:prstGeom prst="rect">
            <a:avLst/>
          </a:prstGeom>
          <a:noFill/>
          <a:ln w="19050" cap="flat" cmpd="sng">
            <a:solidFill>
              <a:schemeClr val="dk2"/>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6"/>
          <p:cNvSpPr txBox="1">
            <a:spLocks noGrp="1"/>
          </p:cNvSpPr>
          <p:nvPr>
            <p:ph type="ctrTitle"/>
          </p:nvPr>
        </p:nvSpPr>
        <p:spPr>
          <a:xfrm>
            <a:off x="713225" y="539500"/>
            <a:ext cx="7717500" cy="639300"/>
          </a:xfrm>
          <a:prstGeom prst="rect">
            <a:avLst/>
          </a:prstGeom>
        </p:spPr>
        <p:txBody>
          <a:bodyPr spcFirstLastPara="1" wrap="square" lIns="91425" tIns="91425" rIns="91425" bIns="91425" anchor="t" anchorCtr="0">
            <a:noAutofit/>
          </a:bodyPr>
          <a:lstStyle>
            <a:lvl1pPr lvl="0" rtl="0">
              <a:lnSpc>
                <a:spcPct val="85000"/>
              </a:lnSpc>
              <a:spcBef>
                <a:spcPts val="0"/>
              </a:spcBef>
              <a:spcAft>
                <a:spcPts val="0"/>
              </a:spcAft>
              <a:buClr>
                <a:srgbClr val="191919"/>
              </a:buClr>
              <a:buSzPts val="5200"/>
              <a:buNone/>
              <a:defRPr sz="3000" b="1">
                <a:latin typeface="Manrope"/>
                <a:ea typeface="Manrope"/>
                <a:cs typeface="Manrope"/>
                <a:sym typeface="Manrope"/>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6"/>
        <p:cNvGrpSpPr/>
        <p:nvPr/>
      </p:nvGrpSpPr>
      <p:grpSpPr>
        <a:xfrm>
          <a:off x="0" y="0"/>
          <a:ext cx="0" cy="0"/>
          <a:chOff x="0" y="0"/>
          <a:chExt cx="0" cy="0"/>
        </a:xfrm>
      </p:grpSpPr>
      <p:pic>
        <p:nvPicPr>
          <p:cNvPr id="47" name="Google Shape;47;p9"/>
          <p:cNvPicPr preferRelativeResize="0"/>
          <p:nvPr/>
        </p:nvPicPr>
        <p:blipFill rotWithShape="1">
          <a:blip r:embed="rId2">
            <a:alphaModFix amt="65000"/>
          </a:blip>
          <a:srcRect b="15626"/>
          <a:stretch/>
        </p:blipFill>
        <p:spPr>
          <a:xfrm rot="10800000" flipH="1">
            <a:off x="0" y="0"/>
            <a:ext cx="9143999" cy="5143500"/>
          </a:xfrm>
          <a:prstGeom prst="rect">
            <a:avLst/>
          </a:prstGeom>
          <a:noFill/>
          <a:ln>
            <a:noFill/>
          </a:ln>
        </p:spPr>
      </p:pic>
      <p:sp>
        <p:nvSpPr>
          <p:cNvPr id="48" name="Google Shape;48;p9"/>
          <p:cNvSpPr/>
          <p:nvPr/>
        </p:nvSpPr>
        <p:spPr>
          <a:xfrm>
            <a:off x="275700" y="275700"/>
            <a:ext cx="8592600" cy="4592100"/>
          </a:xfrm>
          <a:prstGeom prst="rect">
            <a:avLst/>
          </a:prstGeom>
          <a:noFill/>
          <a:ln w="19050" cap="flat" cmpd="sng">
            <a:solidFill>
              <a:schemeClr val="dk2"/>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9"/>
          <p:cNvSpPr txBox="1">
            <a:spLocks noGrp="1"/>
          </p:cNvSpPr>
          <p:nvPr>
            <p:ph type="ctrTitle"/>
          </p:nvPr>
        </p:nvSpPr>
        <p:spPr>
          <a:xfrm>
            <a:off x="1207800" y="1491275"/>
            <a:ext cx="3291900" cy="1006200"/>
          </a:xfrm>
          <a:prstGeom prst="rect">
            <a:avLst/>
          </a:prstGeom>
        </p:spPr>
        <p:txBody>
          <a:bodyPr spcFirstLastPara="1" wrap="square" lIns="91425" tIns="91425" rIns="91425" bIns="91425" anchor="b" anchorCtr="0">
            <a:noAutofit/>
          </a:bodyPr>
          <a:lstStyle>
            <a:lvl1pPr lvl="0" rtl="0">
              <a:lnSpc>
                <a:spcPct val="80000"/>
              </a:lnSpc>
              <a:spcBef>
                <a:spcPts val="0"/>
              </a:spcBef>
              <a:spcAft>
                <a:spcPts val="0"/>
              </a:spcAft>
              <a:buClr>
                <a:srgbClr val="191919"/>
              </a:buClr>
              <a:buSzPts val="5200"/>
              <a:buNone/>
              <a:defRPr sz="6000" b="1"/>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
        <p:nvSpPr>
          <p:cNvPr id="50" name="Google Shape;50;p9"/>
          <p:cNvSpPr txBox="1">
            <a:spLocks noGrp="1"/>
          </p:cNvSpPr>
          <p:nvPr>
            <p:ph type="subTitle" idx="1"/>
          </p:nvPr>
        </p:nvSpPr>
        <p:spPr>
          <a:xfrm>
            <a:off x="1207800" y="2546425"/>
            <a:ext cx="3291900" cy="1105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6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60"/>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102"/>
        <p:cNvGrpSpPr/>
        <p:nvPr/>
      </p:nvGrpSpPr>
      <p:grpSpPr>
        <a:xfrm>
          <a:off x="0" y="0"/>
          <a:ext cx="0" cy="0"/>
          <a:chOff x="0" y="0"/>
          <a:chExt cx="0" cy="0"/>
        </a:xfrm>
      </p:grpSpPr>
      <p:pic>
        <p:nvPicPr>
          <p:cNvPr id="103" name="Google Shape;103;p18"/>
          <p:cNvPicPr preferRelativeResize="0"/>
          <p:nvPr/>
        </p:nvPicPr>
        <p:blipFill rotWithShape="1">
          <a:blip r:embed="rId2">
            <a:alphaModFix amt="65000"/>
          </a:blip>
          <a:srcRect b="15626"/>
          <a:stretch/>
        </p:blipFill>
        <p:spPr>
          <a:xfrm>
            <a:off x="0" y="0"/>
            <a:ext cx="9143999" cy="5143500"/>
          </a:xfrm>
          <a:prstGeom prst="rect">
            <a:avLst/>
          </a:prstGeom>
          <a:noFill/>
          <a:ln>
            <a:noFill/>
          </a:ln>
        </p:spPr>
      </p:pic>
      <p:sp>
        <p:nvSpPr>
          <p:cNvPr id="104" name="Google Shape;104;p18"/>
          <p:cNvSpPr/>
          <p:nvPr/>
        </p:nvSpPr>
        <p:spPr>
          <a:xfrm>
            <a:off x="275700" y="275700"/>
            <a:ext cx="8592600" cy="4592100"/>
          </a:xfrm>
          <a:prstGeom prst="rect">
            <a:avLst/>
          </a:prstGeom>
          <a:noFill/>
          <a:ln w="19050" cap="flat" cmpd="sng">
            <a:solidFill>
              <a:schemeClr val="dk2"/>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8"/>
          <p:cNvSpPr txBox="1">
            <a:spLocks noGrp="1"/>
          </p:cNvSpPr>
          <p:nvPr>
            <p:ph type="subTitle" idx="1"/>
          </p:nvPr>
        </p:nvSpPr>
        <p:spPr>
          <a:xfrm>
            <a:off x="720000" y="2775663"/>
            <a:ext cx="2811600" cy="1116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6" name="Google Shape;106;p18"/>
          <p:cNvSpPr>
            <a:spLocks noGrp="1"/>
          </p:cNvSpPr>
          <p:nvPr>
            <p:ph type="pic" idx="2"/>
          </p:nvPr>
        </p:nvSpPr>
        <p:spPr>
          <a:xfrm>
            <a:off x="5108450" y="275707"/>
            <a:ext cx="2536800" cy="4592100"/>
          </a:xfrm>
          <a:prstGeom prst="rect">
            <a:avLst/>
          </a:prstGeom>
          <a:noFill/>
          <a:ln w="19050" cap="flat" cmpd="sng">
            <a:solidFill>
              <a:schemeClr val="lt1"/>
            </a:solidFill>
            <a:prstDash val="solid"/>
            <a:round/>
            <a:headEnd type="none" w="sm" len="sm"/>
            <a:tailEnd type="none" w="sm" len="sm"/>
          </a:ln>
        </p:spPr>
      </p:sp>
      <p:sp>
        <p:nvSpPr>
          <p:cNvPr id="107" name="Google Shape;107;p18"/>
          <p:cNvSpPr txBox="1">
            <a:spLocks noGrp="1"/>
          </p:cNvSpPr>
          <p:nvPr>
            <p:ph type="ctrTitle"/>
          </p:nvPr>
        </p:nvSpPr>
        <p:spPr>
          <a:xfrm>
            <a:off x="713225" y="1251538"/>
            <a:ext cx="3276600" cy="1325400"/>
          </a:xfrm>
          <a:prstGeom prst="rect">
            <a:avLst/>
          </a:prstGeom>
        </p:spPr>
        <p:txBody>
          <a:bodyPr spcFirstLastPara="1" wrap="square" lIns="91425" tIns="91425" rIns="91425" bIns="91425" anchor="b" anchorCtr="0">
            <a:noAutofit/>
          </a:bodyPr>
          <a:lstStyle>
            <a:lvl1pPr lvl="0" rtl="0">
              <a:lnSpc>
                <a:spcPct val="85000"/>
              </a:lnSpc>
              <a:spcBef>
                <a:spcPts val="0"/>
              </a:spcBef>
              <a:spcAft>
                <a:spcPts val="0"/>
              </a:spcAft>
              <a:buClr>
                <a:srgbClr val="191919"/>
              </a:buClr>
              <a:buSzPts val="5200"/>
              <a:buNone/>
              <a:defRPr sz="3000" b="1">
                <a:latin typeface="Manrope"/>
                <a:ea typeface="Manrope"/>
                <a:cs typeface="Manrope"/>
                <a:sym typeface="Manrope"/>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18"/>
        <p:cNvGrpSpPr/>
        <p:nvPr/>
      </p:nvGrpSpPr>
      <p:grpSpPr>
        <a:xfrm>
          <a:off x="0" y="0"/>
          <a:ext cx="0" cy="0"/>
          <a:chOff x="0" y="0"/>
          <a:chExt cx="0" cy="0"/>
        </a:xfrm>
      </p:grpSpPr>
      <p:pic>
        <p:nvPicPr>
          <p:cNvPr id="119" name="Google Shape;119;p21"/>
          <p:cNvPicPr preferRelativeResize="0"/>
          <p:nvPr/>
        </p:nvPicPr>
        <p:blipFill rotWithShape="1">
          <a:blip r:embed="rId2">
            <a:alphaModFix amt="65000"/>
          </a:blip>
          <a:srcRect b="15626"/>
          <a:stretch/>
        </p:blipFill>
        <p:spPr>
          <a:xfrm flipH="1">
            <a:off x="0" y="0"/>
            <a:ext cx="9143999" cy="5143500"/>
          </a:xfrm>
          <a:prstGeom prst="rect">
            <a:avLst/>
          </a:prstGeom>
          <a:noFill/>
          <a:ln>
            <a:noFill/>
          </a:ln>
        </p:spPr>
      </p:pic>
      <p:sp>
        <p:nvSpPr>
          <p:cNvPr id="120" name="Google Shape;120;p21"/>
          <p:cNvSpPr/>
          <p:nvPr/>
        </p:nvSpPr>
        <p:spPr>
          <a:xfrm>
            <a:off x="275700" y="275700"/>
            <a:ext cx="8592600" cy="4592100"/>
          </a:xfrm>
          <a:prstGeom prst="rect">
            <a:avLst/>
          </a:prstGeom>
          <a:noFill/>
          <a:ln w="19050" cap="flat" cmpd="sng">
            <a:solidFill>
              <a:schemeClr val="dk2"/>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1"/>
          <p:cNvSpPr txBox="1">
            <a:spLocks noGrp="1"/>
          </p:cNvSpPr>
          <p:nvPr>
            <p:ph type="ctrTitle"/>
          </p:nvPr>
        </p:nvSpPr>
        <p:spPr>
          <a:xfrm>
            <a:off x="713225" y="539500"/>
            <a:ext cx="7717500" cy="639300"/>
          </a:xfrm>
          <a:prstGeom prst="rect">
            <a:avLst/>
          </a:prstGeom>
        </p:spPr>
        <p:txBody>
          <a:bodyPr spcFirstLastPara="1" wrap="square" lIns="91425" tIns="91425" rIns="91425" bIns="91425" anchor="t" anchorCtr="0">
            <a:noAutofit/>
          </a:bodyPr>
          <a:lstStyle>
            <a:lvl1pPr lvl="0" rtl="0">
              <a:lnSpc>
                <a:spcPct val="85000"/>
              </a:lnSpc>
              <a:spcBef>
                <a:spcPts val="0"/>
              </a:spcBef>
              <a:spcAft>
                <a:spcPts val="0"/>
              </a:spcAft>
              <a:buClr>
                <a:srgbClr val="191919"/>
              </a:buClr>
              <a:buSzPts val="5200"/>
              <a:buNone/>
              <a:defRPr sz="3000" b="1">
                <a:latin typeface="Manrope"/>
                <a:ea typeface="Manrope"/>
                <a:cs typeface="Manrope"/>
                <a:sym typeface="Manrope"/>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
        <p:nvSpPr>
          <p:cNvPr id="122" name="Google Shape;122;p21"/>
          <p:cNvSpPr txBox="1">
            <a:spLocks noGrp="1"/>
          </p:cNvSpPr>
          <p:nvPr>
            <p:ph type="subTitle" idx="1"/>
          </p:nvPr>
        </p:nvSpPr>
        <p:spPr>
          <a:xfrm>
            <a:off x="2071150" y="2042633"/>
            <a:ext cx="4860900" cy="639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3" name="Google Shape;123;p21"/>
          <p:cNvSpPr txBox="1">
            <a:spLocks noGrp="1"/>
          </p:cNvSpPr>
          <p:nvPr>
            <p:ph type="subTitle" idx="2"/>
          </p:nvPr>
        </p:nvSpPr>
        <p:spPr>
          <a:xfrm>
            <a:off x="2071158" y="1681259"/>
            <a:ext cx="48609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200" b="1">
                <a:latin typeface="Manrope"/>
                <a:ea typeface="Manrope"/>
                <a:cs typeface="Manrope"/>
                <a:sym typeface="Manrop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24" name="Google Shape;124;p21"/>
          <p:cNvSpPr txBox="1">
            <a:spLocks noGrp="1"/>
          </p:cNvSpPr>
          <p:nvPr>
            <p:ph type="subTitle" idx="3"/>
          </p:nvPr>
        </p:nvSpPr>
        <p:spPr>
          <a:xfrm>
            <a:off x="2071150" y="3488809"/>
            <a:ext cx="4860900" cy="639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 name="Google Shape;125;p21"/>
          <p:cNvSpPr txBox="1">
            <a:spLocks noGrp="1"/>
          </p:cNvSpPr>
          <p:nvPr>
            <p:ph type="subTitle" idx="4"/>
          </p:nvPr>
        </p:nvSpPr>
        <p:spPr>
          <a:xfrm>
            <a:off x="2071152" y="3127421"/>
            <a:ext cx="48609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200" b="1">
                <a:latin typeface="Manrope"/>
                <a:ea typeface="Manrope"/>
                <a:cs typeface="Manrope"/>
                <a:sym typeface="Manrop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126"/>
        <p:cNvGrpSpPr/>
        <p:nvPr/>
      </p:nvGrpSpPr>
      <p:grpSpPr>
        <a:xfrm>
          <a:off x="0" y="0"/>
          <a:ext cx="0" cy="0"/>
          <a:chOff x="0" y="0"/>
          <a:chExt cx="0" cy="0"/>
        </a:xfrm>
      </p:grpSpPr>
      <p:pic>
        <p:nvPicPr>
          <p:cNvPr id="127" name="Google Shape;127;p22"/>
          <p:cNvPicPr preferRelativeResize="0"/>
          <p:nvPr/>
        </p:nvPicPr>
        <p:blipFill rotWithShape="1">
          <a:blip r:embed="rId2">
            <a:alphaModFix amt="65000"/>
          </a:blip>
          <a:srcRect b="15626"/>
          <a:stretch/>
        </p:blipFill>
        <p:spPr>
          <a:xfrm flipH="1">
            <a:off x="0" y="0"/>
            <a:ext cx="9143999" cy="5143500"/>
          </a:xfrm>
          <a:prstGeom prst="rect">
            <a:avLst/>
          </a:prstGeom>
          <a:noFill/>
          <a:ln>
            <a:noFill/>
          </a:ln>
        </p:spPr>
      </p:pic>
      <p:sp>
        <p:nvSpPr>
          <p:cNvPr id="128" name="Google Shape;128;p22"/>
          <p:cNvSpPr/>
          <p:nvPr/>
        </p:nvSpPr>
        <p:spPr>
          <a:xfrm>
            <a:off x="275700" y="275700"/>
            <a:ext cx="8592600" cy="4592100"/>
          </a:xfrm>
          <a:prstGeom prst="rect">
            <a:avLst/>
          </a:prstGeom>
          <a:noFill/>
          <a:ln w="19050" cap="flat" cmpd="sng">
            <a:solidFill>
              <a:schemeClr val="dk2"/>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2"/>
          <p:cNvSpPr txBox="1">
            <a:spLocks noGrp="1"/>
          </p:cNvSpPr>
          <p:nvPr>
            <p:ph type="ctrTitle"/>
          </p:nvPr>
        </p:nvSpPr>
        <p:spPr>
          <a:xfrm>
            <a:off x="713225" y="539500"/>
            <a:ext cx="7717500" cy="639300"/>
          </a:xfrm>
          <a:prstGeom prst="rect">
            <a:avLst/>
          </a:prstGeom>
        </p:spPr>
        <p:txBody>
          <a:bodyPr spcFirstLastPara="1" wrap="square" lIns="91425" tIns="91425" rIns="91425" bIns="91425" anchor="t" anchorCtr="0">
            <a:noAutofit/>
          </a:bodyPr>
          <a:lstStyle>
            <a:lvl1pPr lvl="0" rtl="0">
              <a:lnSpc>
                <a:spcPct val="85000"/>
              </a:lnSpc>
              <a:spcBef>
                <a:spcPts val="0"/>
              </a:spcBef>
              <a:spcAft>
                <a:spcPts val="0"/>
              </a:spcAft>
              <a:buClr>
                <a:srgbClr val="191919"/>
              </a:buClr>
              <a:buSzPts val="5200"/>
              <a:buNone/>
              <a:defRPr sz="3000" b="1">
                <a:latin typeface="Manrope"/>
                <a:ea typeface="Manrope"/>
                <a:cs typeface="Manrope"/>
                <a:sym typeface="Manrope"/>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
        <p:nvSpPr>
          <p:cNvPr id="130" name="Google Shape;130;p22"/>
          <p:cNvSpPr txBox="1">
            <a:spLocks noGrp="1"/>
          </p:cNvSpPr>
          <p:nvPr>
            <p:ph type="subTitle" idx="1"/>
          </p:nvPr>
        </p:nvSpPr>
        <p:spPr>
          <a:xfrm>
            <a:off x="4724400" y="1876575"/>
            <a:ext cx="3512100" cy="1915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1" name="Google Shape;131;p22"/>
          <p:cNvSpPr txBox="1">
            <a:spLocks noGrp="1"/>
          </p:cNvSpPr>
          <p:nvPr>
            <p:ph type="subTitle" idx="2"/>
          </p:nvPr>
        </p:nvSpPr>
        <p:spPr>
          <a:xfrm>
            <a:off x="713225" y="1876575"/>
            <a:ext cx="3512100" cy="1915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05"/>
        <p:cNvGrpSpPr/>
        <p:nvPr/>
      </p:nvGrpSpPr>
      <p:grpSpPr>
        <a:xfrm>
          <a:off x="0" y="0"/>
          <a:ext cx="0" cy="0"/>
          <a:chOff x="0" y="0"/>
          <a:chExt cx="0" cy="0"/>
        </a:xfrm>
      </p:grpSpPr>
      <p:pic>
        <p:nvPicPr>
          <p:cNvPr id="206" name="Google Shape;206;p31"/>
          <p:cNvPicPr preferRelativeResize="0"/>
          <p:nvPr/>
        </p:nvPicPr>
        <p:blipFill rotWithShape="1">
          <a:blip r:embed="rId2">
            <a:alphaModFix amt="65000"/>
          </a:blip>
          <a:srcRect b="15626"/>
          <a:stretch/>
        </p:blipFill>
        <p:spPr>
          <a:xfrm rot="10800000" flipH="1">
            <a:off x="0" y="0"/>
            <a:ext cx="9143999" cy="51435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3500"/>
              <a:buFont typeface="Manrope"/>
              <a:buNone/>
              <a:defRPr sz="3500" b="1">
                <a:solidFill>
                  <a:schemeClr val="lt1"/>
                </a:solidFill>
                <a:latin typeface="Manrope"/>
                <a:ea typeface="Manrope"/>
                <a:cs typeface="Manrope"/>
                <a:sym typeface="Manrope"/>
              </a:defRPr>
            </a:lvl1pPr>
            <a:lvl2pPr lvl="1" rtl="0">
              <a:spcBef>
                <a:spcPts val="0"/>
              </a:spcBef>
              <a:spcAft>
                <a:spcPts val="0"/>
              </a:spcAft>
              <a:buClr>
                <a:schemeClr val="lt1"/>
              </a:buClr>
              <a:buSzPts val="3500"/>
              <a:buFont typeface="Manrope"/>
              <a:buNone/>
              <a:defRPr sz="3500" b="1">
                <a:solidFill>
                  <a:schemeClr val="lt1"/>
                </a:solidFill>
                <a:latin typeface="Manrope"/>
                <a:ea typeface="Manrope"/>
                <a:cs typeface="Manrope"/>
                <a:sym typeface="Manrope"/>
              </a:defRPr>
            </a:lvl2pPr>
            <a:lvl3pPr lvl="2" rtl="0">
              <a:spcBef>
                <a:spcPts val="0"/>
              </a:spcBef>
              <a:spcAft>
                <a:spcPts val="0"/>
              </a:spcAft>
              <a:buClr>
                <a:schemeClr val="lt1"/>
              </a:buClr>
              <a:buSzPts val="3500"/>
              <a:buFont typeface="Manrope"/>
              <a:buNone/>
              <a:defRPr sz="3500" b="1">
                <a:solidFill>
                  <a:schemeClr val="lt1"/>
                </a:solidFill>
                <a:latin typeface="Manrope"/>
                <a:ea typeface="Manrope"/>
                <a:cs typeface="Manrope"/>
                <a:sym typeface="Manrope"/>
              </a:defRPr>
            </a:lvl3pPr>
            <a:lvl4pPr lvl="3" rtl="0">
              <a:spcBef>
                <a:spcPts val="0"/>
              </a:spcBef>
              <a:spcAft>
                <a:spcPts val="0"/>
              </a:spcAft>
              <a:buClr>
                <a:schemeClr val="lt1"/>
              </a:buClr>
              <a:buSzPts val="3500"/>
              <a:buFont typeface="Manrope"/>
              <a:buNone/>
              <a:defRPr sz="3500" b="1">
                <a:solidFill>
                  <a:schemeClr val="lt1"/>
                </a:solidFill>
                <a:latin typeface="Manrope"/>
                <a:ea typeface="Manrope"/>
                <a:cs typeface="Manrope"/>
                <a:sym typeface="Manrope"/>
              </a:defRPr>
            </a:lvl4pPr>
            <a:lvl5pPr lvl="4" rtl="0">
              <a:spcBef>
                <a:spcPts val="0"/>
              </a:spcBef>
              <a:spcAft>
                <a:spcPts val="0"/>
              </a:spcAft>
              <a:buClr>
                <a:schemeClr val="lt1"/>
              </a:buClr>
              <a:buSzPts val="3500"/>
              <a:buFont typeface="Manrope"/>
              <a:buNone/>
              <a:defRPr sz="3500" b="1">
                <a:solidFill>
                  <a:schemeClr val="lt1"/>
                </a:solidFill>
                <a:latin typeface="Manrope"/>
                <a:ea typeface="Manrope"/>
                <a:cs typeface="Manrope"/>
                <a:sym typeface="Manrope"/>
              </a:defRPr>
            </a:lvl5pPr>
            <a:lvl6pPr lvl="5" rtl="0">
              <a:spcBef>
                <a:spcPts val="0"/>
              </a:spcBef>
              <a:spcAft>
                <a:spcPts val="0"/>
              </a:spcAft>
              <a:buClr>
                <a:schemeClr val="lt1"/>
              </a:buClr>
              <a:buSzPts val="3500"/>
              <a:buFont typeface="Manrope"/>
              <a:buNone/>
              <a:defRPr sz="3500" b="1">
                <a:solidFill>
                  <a:schemeClr val="lt1"/>
                </a:solidFill>
                <a:latin typeface="Manrope"/>
                <a:ea typeface="Manrope"/>
                <a:cs typeface="Manrope"/>
                <a:sym typeface="Manrope"/>
              </a:defRPr>
            </a:lvl6pPr>
            <a:lvl7pPr lvl="6" rtl="0">
              <a:spcBef>
                <a:spcPts val="0"/>
              </a:spcBef>
              <a:spcAft>
                <a:spcPts val="0"/>
              </a:spcAft>
              <a:buClr>
                <a:schemeClr val="lt1"/>
              </a:buClr>
              <a:buSzPts val="3500"/>
              <a:buFont typeface="Manrope"/>
              <a:buNone/>
              <a:defRPr sz="3500" b="1">
                <a:solidFill>
                  <a:schemeClr val="lt1"/>
                </a:solidFill>
                <a:latin typeface="Manrope"/>
                <a:ea typeface="Manrope"/>
                <a:cs typeface="Manrope"/>
                <a:sym typeface="Manrope"/>
              </a:defRPr>
            </a:lvl7pPr>
            <a:lvl8pPr lvl="7" rtl="0">
              <a:spcBef>
                <a:spcPts val="0"/>
              </a:spcBef>
              <a:spcAft>
                <a:spcPts val="0"/>
              </a:spcAft>
              <a:buClr>
                <a:schemeClr val="lt1"/>
              </a:buClr>
              <a:buSzPts val="3500"/>
              <a:buFont typeface="Manrope"/>
              <a:buNone/>
              <a:defRPr sz="3500" b="1">
                <a:solidFill>
                  <a:schemeClr val="lt1"/>
                </a:solidFill>
                <a:latin typeface="Manrope"/>
                <a:ea typeface="Manrope"/>
                <a:cs typeface="Manrope"/>
                <a:sym typeface="Manrope"/>
              </a:defRPr>
            </a:lvl8pPr>
            <a:lvl9pPr lvl="8" rtl="0">
              <a:spcBef>
                <a:spcPts val="0"/>
              </a:spcBef>
              <a:spcAft>
                <a:spcPts val="0"/>
              </a:spcAft>
              <a:buClr>
                <a:schemeClr val="lt1"/>
              </a:buClr>
              <a:buSzPts val="3500"/>
              <a:buFont typeface="Manrope"/>
              <a:buNone/>
              <a:defRPr sz="3500" b="1">
                <a:solidFill>
                  <a:schemeClr val="lt1"/>
                </a:solidFill>
                <a:latin typeface="Manrope"/>
                <a:ea typeface="Manrope"/>
                <a:cs typeface="Manrope"/>
                <a:sym typeface="Manrop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1"/>
              </a:buClr>
              <a:buSzPts val="1400"/>
              <a:buFont typeface="Inter Tight"/>
              <a:buChar char="●"/>
              <a:defRPr>
                <a:solidFill>
                  <a:schemeClr val="lt1"/>
                </a:solidFill>
                <a:latin typeface="Inter Tight"/>
                <a:ea typeface="Inter Tight"/>
                <a:cs typeface="Inter Tight"/>
                <a:sym typeface="Inter Tight"/>
              </a:defRPr>
            </a:lvl1pPr>
            <a:lvl2pPr marL="914400" lvl="1" indent="-317500">
              <a:lnSpc>
                <a:spcPct val="115000"/>
              </a:lnSpc>
              <a:spcBef>
                <a:spcPts val="0"/>
              </a:spcBef>
              <a:spcAft>
                <a:spcPts val="0"/>
              </a:spcAft>
              <a:buClr>
                <a:schemeClr val="lt1"/>
              </a:buClr>
              <a:buSzPts val="1400"/>
              <a:buFont typeface="Inter Tight"/>
              <a:buChar char="○"/>
              <a:defRPr>
                <a:solidFill>
                  <a:schemeClr val="lt1"/>
                </a:solidFill>
                <a:latin typeface="Inter Tight"/>
                <a:ea typeface="Inter Tight"/>
                <a:cs typeface="Inter Tight"/>
                <a:sym typeface="Inter Tight"/>
              </a:defRPr>
            </a:lvl2pPr>
            <a:lvl3pPr marL="1371600" lvl="2" indent="-317500">
              <a:lnSpc>
                <a:spcPct val="115000"/>
              </a:lnSpc>
              <a:spcBef>
                <a:spcPts val="0"/>
              </a:spcBef>
              <a:spcAft>
                <a:spcPts val="0"/>
              </a:spcAft>
              <a:buClr>
                <a:schemeClr val="lt1"/>
              </a:buClr>
              <a:buSzPts val="1400"/>
              <a:buFont typeface="Inter Tight"/>
              <a:buChar char="■"/>
              <a:defRPr>
                <a:solidFill>
                  <a:schemeClr val="lt1"/>
                </a:solidFill>
                <a:latin typeface="Inter Tight"/>
                <a:ea typeface="Inter Tight"/>
                <a:cs typeface="Inter Tight"/>
                <a:sym typeface="Inter Tight"/>
              </a:defRPr>
            </a:lvl3pPr>
            <a:lvl4pPr marL="1828800" lvl="3" indent="-317500">
              <a:lnSpc>
                <a:spcPct val="115000"/>
              </a:lnSpc>
              <a:spcBef>
                <a:spcPts val="0"/>
              </a:spcBef>
              <a:spcAft>
                <a:spcPts val="0"/>
              </a:spcAft>
              <a:buClr>
                <a:schemeClr val="lt1"/>
              </a:buClr>
              <a:buSzPts val="1400"/>
              <a:buFont typeface="Inter Tight"/>
              <a:buChar char="●"/>
              <a:defRPr>
                <a:solidFill>
                  <a:schemeClr val="lt1"/>
                </a:solidFill>
                <a:latin typeface="Inter Tight"/>
                <a:ea typeface="Inter Tight"/>
                <a:cs typeface="Inter Tight"/>
                <a:sym typeface="Inter Tight"/>
              </a:defRPr>
            </a:lvl4pPr>
            <a:lvl5pPr marL="2286000" lvl="4" indent="-317500">
              <a:lnSpc>
                <a:spcPct val="115000"/>
              </a:lnSpc>
              <a:spcBef>
                <a:spcPts val="0"/>
              </a:spcBef>
              <a:spcAft>
                <a:spcPts val="0"/>
              </a:spcAft>
              <a:buClr>
                <a:schemeClr val="lt1"/>
              </a:buClr>
              <a:buSzPts val="1400"/>
              <a:buFont typeface="Inter Tight"/>
              <a:buChar char="○"/>
              <a:defRPr>
                <a:solidFill>
                  <a:schemeClr val="lt1"/>
                </a:solidFill>
                <a:latin typeface="Inter Tight"/>
                <a:ea typeface="Inter Tight"/>
                <a:cs typeface="Inter Tight"/>
                <a:sym typeface="Inter Tight"/>
              </a:defRPr>
            </a:lvl5pPr>
            <a:lvl6pPr marL="2743200" lvl="5" indent="-317500">
              <a:lnSpc>
                <a:spcPct val="115000"/>
              </a:lnSpc>
              <a:spcBef>
                <a:spcPts val="0"/>
              </a:spcBef>
              <a:spcAft>
                <a:spcPts val="0"/>
              </a:spcAft>
              <a:buClr>
                <a:schemeClr val="lt1"/>
              </a:buClr>
              <a:buSzPts val="1400"/>
              <a:buFont typeface="Inter Tight"/>
              <a:buChar char="■"/>
              <a:defRPr>
                <a:solidFill>
                  <a:schemeClr val="lt1"/>
                </a:solidFill>
                <a:latin typeface="Inter Tight"/>
                <a:ea typeface="Inter Tight"/>
                <a:cs typeface="Inter Tight"/>
                <a:sym typeface="Inter Tight"/>
              </a:defRPr>
            </a:lvl6pPr>
            <a:lvl7pPr marL="3200400" lvl="6" indent="-317500">
              <a:lnSpc>
                <a:spcPct val="115000"/>
              </a:lnSpc>
              <a:spcBef>
                <a:spcPts val="0"/>
              </a:spcBef>
              <a:spcAft>
                <a:spcPts val="0"/>
              </a:spcAft>
              <a:buClr>
                <a:schemeClr val="lt1"/>
              </a:buClr>
              <a:buSzPts val="1400"/>
              <a:buFont typeface="Inter Tight"/>
              <a:buChar char="●"/>
              <a:defRPr>
                <a:solidFill>
                  <a:schemeClr val="lt1"/>
                </a:solidFill>
                <a:latin typeface="Inter Tight"/>
                <a:ea typeface="Inter Tight"/>
                <a:cs typeface="Inter Tight"/>
                <a:sym typeface="Inter Tight"/>
              </a:defRPr>
            </a:lvl7pPr>
            <a:lvl8pPr marL="3657600" lvl="7" indent="-317500">
              <a:lnSpc>
                <a:spcPct val="115000"/>
              </a:lnSpc>
              <a:spcBef>
                <a:spcPts val="0"/>
              </a:spcBef>
              <a:spcAft>
                <a:spcPts val="0"/>
              </a:spcAft>
              <a:buClr>
                <a:schemeClr val="lt1"/>
              </a:buClr>
              <a:buSzPts val="1400"/>
              <a:buFont typeface="Inter Tight"/>
              <a:buChar char="○"/>
              <a:defRPr>
                <a:solidFill>
                  <a:schemeClr val="lt1"/>
                </a:solidFill>
                <a:latin typeface="Inter Tight"/>
                <a:ea typeface="Inter Tight"/>
                <a:cs typeface="Inter Tight"/>
                <a:sym typeface="Inter Tight"/>
              </a:defRPr>
            </a:lvl8pPr>
            <a:lvl9pPr marL="4114800" lvl="8" indent="-317500">
              <a:lnSpc>
                <a:spcPct val="115000"/>
              </a:lnSpc>
              <a:spcBef>
                <a:spcPts val="0"/>
              </a:spcBef>
              <a:spcAft>
                <a:spcPts val="0"/>
              </a:spcAft>
              <a:buClr>
                <a:schemeClr val="lt1"/>
              </a:buClr>
              <a:buSzPts val="1400"/>
              <a:buFont typeface="Inter Tight"/>
              <a:buChar char="■"/>
              <a:defRPr>
                <a:solidFill>
                  <a:schemeClr val="lt1"/>
                </a:solidFill>
                <a:latin typeface="Inter Tight"/>
                <a:ea typeface="Inter Tight"/>
                <a:cs typeface="Inter Tight"/>
                <a:sym typeface="Inter T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5" r:id="rId4"/>
    <p:sldLayoutId id="2147483658" r:id="rId5"/>
    <p:sldLayoutId id="2147483664" r:id="rId6"/>
    <p:sldLayoutId id="2147483667" r:id="rId7"/>
    <p:sldLayoutId id="2147483668" r:id="rId8"/>
    <p:sldLayoutId id="2147483677"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19.jpe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hyperlink" Target="https://hst-docs.stsci.edu/stisihb/files/60241834/60241837/1/1568747666110/c12_special12.1.jp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spaceklip.readthedocs.io/en/latest/_images/logo.png" TargetMode="External"/><Relationship Id="rId1" Type="http://schemas.openxmlformats.org/officeDocument/2006/relationships/slideLayout" Target="../slideLayouts/slideLayout8.xml"/><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openxmlformats.org/officeDocument/2006/relationships/image" Target="../media/image52.pn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54.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8" Type="http://schemas.openxmlformats.org/officeDocument/2006/relationships/hyperlink" Target="https://upload.wikimedia.org/wikipedia/commons/9/9c/Transparent_Jupiter.png" TargetMode="External"/><Relationship Id="rId3" Type="http://schemas.openxmlformats.org/officeDocument/2006/relationships/image" Target="../media/image55.jpg"/><Relationship Id="rId7"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2.png"/><Relationship Id="rId4" Type="http://schemas.openxmlformats.org/officeDocument/2006/relationships/image" Target="../media/image3.png"/><Relationship Id="rId9" Type="http://schemas.openxmlformats.org/officeDocument/2006/relationships/image" Target="../media/image57.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8.xml"/><Relationship Id="rId5" Type="http://schemas.openxmlformats.org/officeDocument/2006/relationships/image" Target="../media/image62.jpeg"/><Relationship Id="rId4" Type="http://schemas.openxmlformats.org/officeDocument/2006/relationships/hyperlink" Target="https://www.nasa.gov/sites/default/files/thumbnails/image/1_36.jpg"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d2pn8kiwq2w21t.cloudfront.net/original_images/STSCI-J-p2022-HIP65426b-f-1528x11301.jpg" TargetMode="External"/><Relationship Id="rId7" Type="http://schemas.openxmlformats.org/officeDocument/2006/relationships/image" Target="../media/image66.jpg"/><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jpeg"/></Relationships>
</file>

<file path=ppt/slides/_rels/slide39.xml.rels><?xml version="1.0" encoding="UTF-8" standalone="yes"?>
<Relationships xmlns="http://schemas.openxmlformats.org/package/2006/relationships"><Relationship Id="rId8" Type="http://schemas.openxmlformats.org/officeDocument/2006/relationships/image" Target="../media/image72.jpg"/><Relationship Id="rId3" Type="http://schemas.openxmlformats.org/officeDocument/2006/relationships/image" Target="../media/image67.png"/><Relationship Id="rId7" Type="http://schemas.openxmlformats.org/officeDocument/2006/relationships/image" Target="../media/image71.JPG"/><Relationship Id="rId2" Type="http://schemas.openxmlformats.org/officeDocument/2006/relationships/notesSlide" Target="../notesSlides/notesSlide29.xml"/><Relationship Id="rId1" Type="http://schemas.openxmlformats.org/officeDocument/2006/relationships/slideLayout" Target="../slideLayouts/slideLayout8.xml"/><Relationship Id="rId6" Type="http://schemas.openxmlformats.org/officeDocument/2006/relationships/image" Target="../media/image70.jpg"/><Relationship Id="rId5" Type="http://schemas.openxmlformats.org/officeDocument/2006/relationships/image" Target="../media/image69.png"/><Relationship Id="rId4" Type="http://schemas.openxmlformats.org/officeDocument/2006/relationships/image" Target="../media/image68.png"/><Relationship Id="rId9" Type="http://schemas.openxmlformats.org/officeDocument/2006/relationships/image" Target="../media/image6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60.jpeg"/><Relationship Id="rId4" Type="http://schemas.openxmlformats.org/officeDocument/2006/relationships/image" Target="../media/image74.gif"/></Relationships>
</file>

<file path=ppt/slides/_rels/slide41.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png"/><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image" Target="../media/image84.png"/><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5" Type="http://schemas.openxmlformats.org/officeDocument/2006/relationships/image" Target="../media/image87.pn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png"/><Relationship Id="rId14" Type="http://schemas.openxmlformats.org/officeDocument/2006/relationships/image" Target="../media/image86.png"/></Relationships>
</file>

<file path=ppt/slides/_rels/slide4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2.xml"/><Relationship Id="rId1" Type="http://schemas.openxmlformats.org/officeDocument/2006/relationships/slideLayout" Target="../slideLayouts/slideLayout8.xml"/><Relationship Id="rId5" Type="http://schemas.openxmlformats.org/officeDocument/2006/relationships/image" Target="../media/image89.jpeg"/><Relationship Id="rId4" Type="http://schemas.openxmlformats.org/officeDocument/2006/relationships/hyperlink" Target="https://www.techexplorist.com/wp-content/uploads/2020/06/dust-rings.jpg"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33.xml"/><Relationship Id="rId1" Type="http://schemas.openxmlformats.org/officeDocument/2006/relationships/slideLayout" Target="../slideLayouts/slideLayout8.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4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4.xml"/><Relationship Id="rId1" Type="http://schemas.openxmlformats.org/officeDocument/2006/relationships/slideLayout" Target="../slideLayouts/slideLayout8.xml"/><Relationship Id="rId4" Type="http://schemas.openxmlformats.org/officeDocument/2006/relationships/image" Target="../media/image96.png"/></Relationships>
</file>

<file path=ppt/slides/_rels/slide4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5.xml"/><Relationship Id="rId1" Type="http://schemas.openxmlformats.org/officeDocument/2006/relationships/slideLayout" Target="../slideLayouts/slideLayout8.xml"/><Relationship Id="rId4" Type="http://schemas.openxmlformats.org/officeDocument/2006/relationships/image" Target="../media/image98.png"/></Relationships>
</file>

<file path=ppt/slides/_rels/slide4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9.xml"/><Relationship Id="rId1" Type="http://schemas.openxmlformats.org/officeDocument/2006/relationships/slideLayout" Target="../slideLayouts/slideLayout8.xml"/><Relationship Id="rId5" Type="http://schemas.openxmlformats.org/officeDocument/2006/relationships/image" Target="../media/image103.png"/><Relationship Id="rId4" Type="http://schemas.openxmlformats.org/officeDocument/2006/relationships/image" Target="../media/image102.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0.xml"/><Relationship Id="rId1" Type="http://schemas.openxmlformats.org/officeDocument/2006/relationships/slideLayout" Target="../slideLayouts/slideLayout8.xml"/><Relationship Id="rId5" Type="http://schemas.openxmlformats.org/officeDocument/2006/relationships/image" Target="../media/image106.png"/><Relationship Id="rId4" Type="http://schemas.openxmlformats.org/officeDocument/2006/relationships/image" Target="../media/image105.jpg"/></Relationships>
</file>

<file path=ppt/slides/_rels/slide5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1.xml"/><Relationship Id="rId1" Type="http://schemas.openxmlformats.org/officeDocument/2006/relationships/slideLayout" Target="../slideLayouts/slideLayout8.xml"/><Relationship Id="rId4" Type="http://schemas.openxmlformats.org/officeDocument/2006/relationships/image" Target="../media/image108.png"/></Relationships>
</file>

<file path=ppt/slides/_rels/slide6.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hyperlink" Target="https://www.dcsc.tudelft.nl/~mverhaegen/n4ci/gallery.htm" TargetMode="Externa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gif"/><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5"/>
          <p:cNvSpPr txBox="1">
            <a:spLocks noGrp="1"/>
          </p:cNvSpPr>
          <p:nvPr>
            <p:ph type="ctrTitle"/>
          </p:nvPr>
        </p:nvSpPr>
        <p:spPr>
          <a:xfrm>
            <a:off x="368264" y="505360"/>
            <a:ext cx="7197392" cy="2343300"/>
          </a:xfrm>
          <a:prstGeom prst="rect">
            <a:avLst/>
          </a:prstGeom>
        </p:spPr>
        <p:txBody>
          <a:bodyPr spcFirstLastPara="1" wrap="square" lIns="91425" tIns="91425" rIns="91425" bIns="91425" anchor="b" anchorCtr="0">
            <a:noAutofit/>
          </a:bodyPr>
          <a:lstStyle/>
          <a:p>
            <a:r>
              <a:rPr lang="en-US" sz="4000" dirty="0"/>
              <a:t>High Contrast Imaging in Space vs. from the Ground: </a:t>
            </a:r>
            <a:br>
              <a:rPr lang="en-US" sz="3600" dirty="0"/>
            </a:br>
            <a:r>
              <a:rPr lang="en-US" sz="3400" dirty="0"/>
              <a:t>JWST Case Studies</a:t>
            </a:r>
            <a:r>
              <a:rPr lang="en-US" sz="3600" dirty="0"/>
              <a:t> </a:t>
            </a:r>
          </a:p>
        </p:txBody>
      </p:sp>
      <p:sp>
        <p:nvSpPr>
          <p:cNvPr id="218" name="Google Shape;218;p35"/>
          <p:cNvSpPr txBox="1">
            <a:spLocks noGrp="1"/>
          </p:cNvSpPr>
          <p:nvPr>
            <p:ph type="subTitle" idx="1"/>
          </p:nvPr>
        </p:nvSpPr>
        <p:spPr>
          <a:xfrm>
            <a:off x="368264" y="3068288"/>
            <a:ext cx="7299514" cy="683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b="1" dirty="0"/>
              <a:t>Kimberly Ward-Duong</a:t>
            </a:r>
          </a:p>
          <a:p>
            <a:pPr marL="0" lvl="0" indent="0" algn="l" rtl="0">
              <a:spcBef>
                <a:spcPts val="0"/>
              </a:spcBef>
              <a:spcAft>
                <a:spcPts val="0"/>
              </a:spcAft>
              <a:buNone/>
            </a:pPr>
            <a:r>
              <a:rPr lang="en" dirty="0"/>
              <a:t>Assistant Professor, Smith College</a:t>
            </a:r>
          </a:p>
          <a:p>
            <a:pPr marL="0" lvl="0" indent="0" algn="l" rtl="0">
              <a:spcBef>
                <a:spcPts val="0"/>
              </a:spcBef>
              <a:spcAft>
                <a:spcPts val="0"/>
              </a:spcAft>
              <a:buNone/>
            </a:pPr>
            <a:r>
              <a:rPr lang="en" dirty="0"/>
              <a:t>Science Member, JWST Telescope Scientist GTO Team</a:t>
            </a:r>
          </a:p>
          <a:p>
            <a:pPr marL="0" lvl="0" indent="0" algn="l" rtl="0">
              <a:spcBef>
                <a:spcPts val="0"/>
              </a:spcBef>
              <a:spcAft>
                <a:spcPts val="0"/>
              </a:spcAft>
              <a:buNone/>
            </a:pPr>
            <a:endParaRPr lang="en" sz="1000" dirty="0"/>
          </a:p>
          <a:p>
            <a:pPr marL="0" lvl="0" indent="0" algn="l" rtl="0">
              <a:spcBef>
                <a:spcPts val="0"/>
              </a:spcBef>
              <a:spcAft>
                <a:spcPts val="0"/>
              </a:spcAft>
              <a:buNone/>
            </a:pPr>
            <a:endParaRPr lang="en" sz="1000" dirty="0"/>
          </a:p>
          <a:p>
            <a:pPr marL="0" lvl="0" indent="0" algn="l" rtl="0">
              <a:spcBef>
                <a:spcPts val="0"/>
              </a:spcBef>
              <a:spcAft>
                <a:spcPts val="0"/>
              </a:spcAft>
              <a:buNone/>
            </a:pPr>
            <a:endParaRPr lang="en" sz="1000" dirty="0"/>
          </a:p>
          <a:p>
            <a:pPr marL="0" indent="0" algn="r"/>
            <a:r>
              <a:rPr lang="en" sz="1400" i="1" dirty="0"/>
              <a:t>     Sagan Summer Workshop 2024 – </a:t>
            </a:r>
            <a:r>
              <a:rPr lang="en" sz="1400" i="1" dirty="0" err="1"/>
              <a:t>NExScI</a:t>
            </a:r>
            <a:r>
              <a:rPr lang="en" sz="1400" i="1" dirty="0"/>
              <a:t>/Caltech</a:t>
            </a:r>
            <a:endParaRPr sz="1400" i="1" dirty="0"/>
          </a:p>
        </p:txBody>
      </p:sp>
      <p:sp>
        <p:nvSpPr>
          <p:cNvPr id="219" name="Google Shape;219;p35"/>
          <p:cNvSpPr/>
          <p:nvPr/>
        </p:nvSpPr>
        <p:spPr>
          <a:xfrm>
            <a:off x="8086200" y="751050"/>
            <a:ext cx="340200" cy="340200"/>
          </a:xfrm>
          <a:prstGeom prst="star4">
            <a:avLst>
              <a:gd name="adj" fmla="val 17073"/>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3" name="Google Shape;253;p35"/>
          <p:cNvGrpSpPr/>
          <p:nvPr/>
        </p:nvGrpSpPr>
        <p:grpSpPr>
          <a:xfrm>
            <a:off x="7651500" y="275700"/>
            <a:ext cx="1216800" cy="4592100"/>
            <a:chOff x="7651500" y="275700"/>
            <a:chExt cx="1216800" cy="4592100"/>
          </a:xfrm>
        </p:grpSpPr>
        <p:cxnSp>
          <p:nvCxnSpPr>
            <p:cNvPr id="254" name="Google Shape;254;p35"/>
            <p:cNvCxnSpPr/>
            <p:nvPr/>
          </p:nvCxnSpPr>
          <p:spPr>
            <a:xfrm>
              <a:off x="7651500" y="275700"/>
              <a:ext cx="0" cy="4592100"/>
            </a:xfrm>
            <a:prstGeom prst="straightConnector1">
              <a:avLst/>
            </a:prstGeom>
            <a:noFill/>
            <a:ln w="19050" cap="flat" cmpd="sng">
              <a:solidFill>
                <a:schemeClr val="dk2"/>
              </a:solidFill>
              <a:prstDash val="solid"/>
              <a:round/>
              <a:headEnd type="none" w="med" len="med"/>
              <a:tailEnd type="none" w="med" len="med"/>
            </a:ln>
          </p:spPr>
        </p:cxnSp>
        <p:cxnSp>
          <p:nvCxnSpPr>
            <p:cNvPr id="255" name="Google Shape;255;p35"/>
            <p:cNvCxnSpPr/>
            <p:nvPr/>
          </p:nvCxnSpPr>
          <p:spPr>
            <a:xfrm rot="10800000">
              <a:off x="7658700" y="1566725"/>
              <a:ext cx="1209600" cy="0"/>
            </a:xfrm>
            <a:prstGeom prst="straightConnector1">
              <a:avLst/>
            </a:prstGeom>
            <a:noFill/>
            <a:ln w="19050" cap="flat" cmpd="sng">
              <a:solidFill>
                <a:schemeClr val="dk2"/>
              </a:solidFill>
              <a:prstDash val="solid"/>
              <a:round/>
              <a:headEnd type="none" w="med" len="med"/>
              <a:tailEnd type="none" w="med" len="med"/>
            </a:ln>
          </p:spPr>
        </p:cxnSp>
      </p:grpSp>
      <p:pic>
        <p:nvPicPr>
          <p:cNvPr id="3" name="Picture 2" descr="A yellow hexagon shaped object&#10;&#10;Description automatically generated">
            <a:extLst>
              <a:ext uri="{FF2B5EF4-FFF2-40B4-BE49-F238E27FC236}">
                <a16:creationId xmlns:a16="http://schemas.microsoft.com/office/drawing/2014/main" id="{0616694C-9696-8602-F4E9-50A57CCBEF88}"/>
              </a:ext>
            </a:extLst>
          </p:cNvPr>
          <p:cNvPicPr>
            <a:picLocks noChangeAspect="1"/>
          </p:cNvPicPr>
          <p:nvPr/>
        </p:nvPicPr>
        <p:blipFill>
          <a:blip r:embed="rId3"/>
          <a:stretch>
            <a:fillRect/>
          </a:stretch>
        </p:blipFill>
        <p:spPr>
          <a:xfrm>
            <a:off x="7739099" y="1702459"/>
            <a:ext cx="1076761" cy="1097526"/>
          </a:xfrm>
          <a:prstGeom prst="rect">
            <a:avLst/>
          </a:prstGeom>
        </p:spPr>
      </p:pic>
      <p:sp>
        <p:nvSpPr>
          <p:cNvPr id="4" name="Google Shape;812;p53">
            <a:extLst>
              <a:ext uri="{FF2B5EF4-FFF2-40B4-BE49-F238E27FC236}">
                <a16:creationId xmlns:a16="http://schemas.microsoft.com/office/drawing/2014/main" id="{4847914D-FCB0-5C4E-4B65-1D1ECEFC6CD4}"/>
              </a:ext>
            </a:extLst>
          </p:cNvPr>
          <p:cNvSpPr/>
          <p:nvPr/>
        </p:nvSpPr>
        <p:spPr>
          <a:xfrm>
            <a:off x="8107379" y="2998494"/>
            <a:ext cx="340200" cy="340200"/>
          </a:xfrm>
          <a:prstGeom prst="star4">
            <a:avLst>
              <a:gd name="adj" fmla="val 17073"/>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 name="Picture 6" descr="A planet and the sun&#10;&#10;Description automatically generated">
            <a:extLst>
              <a:ext uri="{FF2B5EF4-FFF2-40B4-BE49-F238E27FC236}">
                <a16:creationId xmlns:a16="http://schemas.microsoft.com/office/drawing/2014/main" id="{09D70E78-4AE0-E988-67EE-7B2F2941E1FD}"/>
              </a:ext>
            </a:extLst>
          </p:cNvPr>
          <p:cNvPicPr>
            <a:picLocks noChangeAspect="1"/>
          </p:cNvPicPr>
          <p:nvPr/>
        </p:nvPicPr>
        <p:blipFill>
          <a:blip r:embed="rId4"/>
          <a:stretch>
            <a:fillRect/>
          </a:stretch>
        </p:blipFill>
        <p:spPr>
          <a:xfrm>
            <a:off x="7667778" y="441430"/>
            <a:ext cx="1191438" cy="968700"/>
          </a:xfrm>
          <a:prstGeom prst="rect">
            <a:avLst/>
          </a:prstGeom>
        </p:spPr>
      </p:pic>
      <p:pic>
        <p:nvPicPr>
          <p:cNvPr id="8" name="Picture 7" descr="A large dome with a large antenna&#10;&#10;Description automatically generated with medium confidence">
            <a:extLst>
              <a:ext uri="{FF2B5EF4-FFF2-40B4-BE49-F238E27FC236}">
                <a16:creationId xmlns:a16="http://schemas.microsoft.com/office/drawing/2014/main" id="{91CF7014-26CF-DF72-866B-178E6C20F6CD}"/>
              </a:ext>
            </a:extLst>
          </p:cNvPr>
          <p:cNvPicPr>
            <a:picLocks noChangeAspect="1"/>
          </p:cNvPicPr>
          <p:nvPr/>
        </p:nvPicPr>
        <p:blipFill>
          <a:blip r:embed="rId5"/>
          <a:stretch>
            <a:fillRect/>
          </a:stretch>
        </p:blipFill>
        <p:spPr>
          <a:xfrm flipH="1">
            <a:off x="7679330" y="3537203"/>
            <a:ext cx="1168334" cy="104621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pic>
        <p:nvPicPr>
          <p:cNvPr id="3" name="Picture 2" descr="A group of buildings in a desert&#10;&#10;Description automatically generated with medium confidence">
            <a:extLst>
              <a:ext uri="{FF2B5EF4-FFF2-40B4-BE49-F238E27FC236}">
                <a16:creationId xmlns:a16="http://schemas.microsoft.com/office/drawing/2014/main" id="{1B767FD7-4775-52F5-3239-48B207F50D3E}"/>
              </a:ext>
            </a:extLst>
          </p:cNvPr>
          <p:cNvPicPr>
            <a:picLocks noChangeAspect="1"/>
          </p:cNvPicPr>
          <p:nvPr/>
        </p:nvPicPr>
        <p:blipFill>
          <a:blip r:embed="rId3"/>
          <a:stretch>
            <a:fillRect/>
          </a:stretch>
        </p:blipFill>
        <p:spPr>
          <a:xfrm>
            <a:off x="597430" y="666031"/>
            <a:ext cx="6399740" cy="3015147"/>
          </a:xfrm>
          <a:prstGeom prst="rect">
            <a:avLst/>
          </a:prstGeom>
        </p:spPr>
      </p:pic>
      <p:sp>
        <p:nvSpPr>
          <p:cNvPr id="4" name="Google Shape;345;p39">
            <a:extLst>
              <a:ext uri="{FF2B5EF4-FFF2-40B4-BE49-F238E27FC236}">
                <a16:creationId xmlns:a16="http://schemas.microsoft.com/office/drawing/2014/main" id="{EFD6532B-7E79-5539-48D9-C45D88F8A55B}"/>
              </a:ext>
            </a:extLst>
          </p:cNvPr>
          <p:cNvSpPr txBox="1">
            <a:spLocks noGrp="1"/>
          </p:cNvSpPr>
          <p:nvPr>
            <p:ph type="subTitle" idx="1"/>
          </p:nvPr>
        </p:nvSpPr>
        <p:spPr>
          <a:xfrm>
            <a:off x="6292813" y="4840860"/>
            <a:ext cx="2851187" cy="352436"/>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sz="1050" i="1" dirty="0"/>
              <a:t>Adapted from slide courtesy of Marshall Perrin</a:t>
            </a:r>
            <a:endParaRPr sz="1050" i="1" dirty="0"/>
          </a:p>
        </p:txBody>
      </p:sp>
      <p:pic>
        <p:nvPicPr>
          <p:cNvPr id="6" name="Picture 5" descr="A large dome with a large antenna&#10;&#10;Description automatically generated with medium confidence">
            <a:extLst>
              <a:ext uri="{FF2B5EF4-FFF2-40B4-BE49-F238E27FC236}">
                <a16:creationId xmlns:a16="http://schemas.microsoft.com/office/drawing/2014/main" id="{797B9DFE-95AB-4672-F41D-CADF89B28DFD}"/>
              </a:ext>
            </a:extLst>
          </p:cNvPr>
          <p:cNvPicPr>
            <a:picLocks noChangeAspect="1"/>
          </p:cNvPicPr>
          <p:nvPr/>
        </p:nvPicPr>
        <p:blipFill rotWithShape="1">
          <a:blip r:embed="rId4"/>
          <a:srcRect r="11537" b="8234"/>
          <a:stretch/>
        </p:blipFill>
        <p:spPr>
          <a:xfrm>
            <a:off x="5717991" y="1968500"/>
            <a:ext cx="3095809" cy="2875738"/>
          </a:xfrm>
          <a:prstGeom prst="rect">
            <a:avLst/>
          </a:prstGeom>
        </p:spPr>
      </p:pic>
      <p:sp>
        <p:nvSpPr>
          <p:cNvPr id="347" name="Google Shape;347;p39"/>
          <p:cNvSpPr txBox="1">
            <a:spLocks noGrp="1"/>
          </p:cNvSpPr>
          <p:nvPr>
            <p:ph type="ctrTitle"/>
          </p:nvPr>
        </p:nvSpPr>
        <p:spPr>
          <a:xfrm>
            <a:off x="208884" y="248386"/>
            <a:ext cx="7351976" cy="66601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t>JWST is not that large of a telescope!</a:t>
            </a:r>
            <a:endParaRPr sz="2400" dirty="0"/>
          </a:p>
        </p:txBody>
      </p:sp>
      <p:sp>
        <p:nvSpPr>
          <p:cNvPr id="12" name="Google Shape;347;p39">
            <a:extLst>
              <a:ext uri="{FF2B5EF4-FFF2-40B4-BE49-F238E27FC236}">
                <a16:creationId xmlns:a16="http://schemas.microsoft.com/office/drawing/2014/main" id="{3A55E845-7906-274C-2506-8CF8C410A005}"/>
              </a:ext>
            </a:extLst>
          </p:cNvPr>
          <p:cNvSpPr txBox="1">
            <a:spLocks/>
          </p:cNvSpPr>
          <p:nvPr/>
        </p:nvSpPr>
        <p:spPr>
          <a:xfrm>
            <a:off x="318068" y="4144676"/>
            <a:ext cx="5345756" cy="66601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85000"/>
              </a:lnSpc>
              <a:spcBef>
                <a:spcPts val="0"/>
              </a:spcBef>
              <a:spcAft>
                <a:spcPts val="0"/>
              </a:spcAft>
              <a:buClr>
                <a:srgbClr val="191919"/>
              </a:buClr>
              <a:buSzPts val="5200"/>
              <a:buFont typeface="Manrope"/>
              <a:buNone/>
              <a:defRPr sz="3000" b="1" i="0" u="none" strike="noStrike" cap="none">
                <a:solidFill>
                  <a:schemeClr val="lt1"/>
                </a:solidFill>
                <a:latin typeface="Manrope"/>
                <a:ea typeface="Manrope"/>
                <a:cs typeface="Manrope"/>
                <a:sym typeface="Manrope"/>
              </a:defRPr>
            </a:lvl1pPr>
            <a:lvl2pPr marR="0" lvl="1"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2pPr>
            <a:lvl3pPr marR="0" lvl="2"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3pPr>
            <a:lvl4pPr marR="0" lvl="3"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4pPr>
            <a:lvl5pPr marR="0" lvl="4"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5pPr>
            <a:lvl6pPr marR="0" lvl="5"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6pPr>
            <a:lvl7pPr marR="0" lvl="6"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7pPr>
            <a:lvl8pPr marR="0" lvl="7"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8pPr>
            <a:lvl9pPr marR="0" lvl="8"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9pPr>
          </a:lstStyle>
          <a:p>
            <a:r>
              <a:rPr lang="en-US" sz="2000" b="0" dirty="0"/>
              <a:t>… but it IS </a:t>
            </a:r>
            <a:r>
              <a:rPr lang="en-US" sz="2000" b="0" u="sng" dirty="0"/>
              <a:t>exquisitely stable</a:t>
            </a:r>
            <a:r>
              <a:rPr lang="en-US" sz="2000" b="0" dirty="0"/>
              <a:t> and not limited by atmosphere, telluric absorption</a:t>
            </a:r>
          </a:p>
        </p:txBody>
      </p:sp>
      <p:pic>
        <p:nvPicPr>
          <p:cNvPr id="2" name="Picture 2">
            <a:extLst>
              <a:ext uri="{FF2B5EF4-FFF2-40B4-BE49-F238E27FC236}">
                <a16:creationId xmlns:a16="http://schemas.microsoft.com/office/drawing/2014/main" id="{149D2B18-9A6A-73B0-D26F-2033CF2400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3682" y="914400"/>
            <a:ext cx="207893" cy="1561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06E5092-6040-DA65-2D43-E064A2191925}"/>
              </a:ext>
            </a:extLst>
          </p:cNvPr>
          <p:cNvSpPr txBox="1"/>
          <p:nvPr/>
        </p:nvSpPr>
        <p:spPr>
          <a:xfrm rot="1990257">
            <a:off x="646463" y="1157709"/>
            <a:ext cx="328246" cy="261610"/>
          </a:xfrm>
          <a:prstGeom prst="rect">
            <a:avLst/>
          </a:prstGeom>
          <a:noFill/>
        </p:spPr>
        <p:txBody>
          <a:bodyPr wrap="square" rtlCol="0">
            <a:spAutoFit/>
          </a:bodyPr>
          <a:lstStyle/>
          <a:p>
            <a:r>
              <a:rPr lang="en-US" sz="1100" dirty="0"/>
              <a:t>🚌</a:t>
            </a:r>
          </a:p>
        </p:txBody>
      </p:sp>
    </p:spTree>
    <p:extLst>
      <p:ext uri="{BB962C8B-B14F-4D97-AF65-F5344CB8AC3E}">
        <p14:creationId xmlns:p14="http://schemas.microsoft.com/office/powerpoint/2010/main" val="408145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21A83-EF21-BA85-9C9C-B63DECED9245}"/>
              </a:ext>
            </a:extLst>
          </p:cNvPr>
          <p:cNvSpPr>
            <a:spLocks noGrp="1"/>
          </p:cNvSpPr>
          <p:nvPr>
            <p:ph type="ctrTitle"/>
          </p:nvPr>
        </p:nvSpPr>
        <p:spPr>
          <a:xfrm>
            <a:off x="713250" y="336300"/>
            <a:ext cx="7717500" cy="639300"/>
          </a:xfrm>
        </p:spPr>
        <p:txBody>
          <a:bodyPr/>
          <a:lstStyle/>
          <a:p>
            <a:pPr algn="ctr"/>
            <a:r>
              <a:rPr lang="en-US" dirty="0"/>
              <a:t>So what </a:t>
            </a:r>
            <a:r>
              <a:rPr lang="en-US" i="1" dirty="0"/>
              <a:t>are</a:t>
            </a:r>
            <a:r>
              <a:rPr lang="en-US" dirty="0"/>
              <a:t>  the sources of aberrations?</a:t>
            </a:r>
            <a:br>
              <a:rPr lang="en-US" dirty="0"/>
            </a:br>
            <a:r>
              <a:rPr lang="en-US" sz="1600" b="0" i="1" dirty="0">
                <a:solidFill>
                  <a:schemeClr val="bg1"/>
                </a:solidFill>
                <a:latin typeface="Arial" panose="020B0604020202020204" pitchFamily="34" charset="0"/>
                <a:cs typeface="Arial" panose="020B0604020202020204" pitchFamily="34" charset="0"/>
              </a:rPr>
              <a:t>(See earlier talks from Becky Jensen-Clem, </a:t>
            </a:r>
            <a:r>
              <a:rPr lang="en-US" sz="1600" b="0" i="1" dirty="0" err="1">
                <a:solidFill>
                  <a:schemeClr val="bg1"/>
                </a:solidFill>
                <a:latin typeface="Arial" panose="020B0604020202020204" pitchFamily="34" charset="0"/>
                <a:cs typeface="Arial" panose="020B0604020202020204" pitchFamily="34" charset="0"/>
              </a:rPr>
              <a:t>Sebastiaan</a:t>
            </a:r>
            <a:r>
              <a:rPr lang="en-US" sz="1600" b="0" i="1" dirty="0">
                <a:solidFill>
                  <a:schemeClr val="bg1"/>
                </a:solidFill>
                <a:latin typeface="Arial" panose="020B0604020202020204" pitchFamily="34" charset="0"/>
                <a:cs typeface="Arial" panose="020B0604020202020204" pitchFamily="34" charset="0"/>
              </a:rPr>
              <a:t> </a:t>
            </a:r>
            <a:r>
              <a:rPr lang="en-US" sz="1600" b="0" i="1" dirty="0" err="1">
                <a:solidFill>
                  <a:schemeClr val="bg1"/>
                </a:solidFill>
                <a:latin typeface="Arial" panose="020B0604020202020204" pitchFamily="34" charset="0"/>
                <a:cs typeface="Arial" panose="020B0604020202020204" pitchFamily="34" charset="0"/>
              </a:rPr>
              <a:t>Haffert</a:t>
            </a:r>
            <a:r>
              <a:rPr lang="en-US" sz="1600" b="0" i="1" dirty="0">
                <a:solidFill>
                  <a:schemeClr val="bg1"/>
                </a:solidFill>
                <a:latin typeface="Arial" panose="020B0604020202020204" pitchFamily="34" charset="0"/>
                <a:cs typeface="Arial" panose="020B0604020202020204" pitchFamily="34" charset="0"/>
              </a:rPr>
              <a:t>, Julien Milli!)</a:t>
            </a:r>
            <a:endParaRPr lang="en-US" sz="1600" b="0" i="1" dirty="0">
              <a:latin typeface="Arial" panose="020B0604020202020204" pitchFamily="34" charset="0"/>
              <a:cs typeface="Arial" panose="020B0604020202020204" pitchFamily="34" charset="0"/>
            </a:endParaRPr>
          </a:p>
        </p:txBody>
      </p:sp>
      <p:sp>
        <p:nvSpPr>
          <p:cNvPr id="5" name="Subtitle 3">
            <a:extLst>
              <a:ext uri="{FF2B5EF4-FFF2-40B4-BE49-F238E27FC236}">
                <a16:creationId xmlns:a16="http://schemas.microsoft.com/office/drawing/2014/main" id="{0518C68C-89AA-928F-1710-48FA51BFACAB}"/>
              </a:ext>
            </a:extLst>
          </p:cNvPr>
          <p:cNvSpPr txBox="1">
            <a:spLocks/>
          </p:cNvSpPr>
          <p:nvPr/>
        </p:nvSpPr>
        <p:spPr>
          <a:xfrm>
            <a:off x="331260" y="1101071"/>
            <a:ext cx="7227008" cy="19152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dirty="0">
              <a:solidFill>
                <a:schemeClr val="bg1"/>
              </a:solidFill>
            </a:endParaRPr>
          </a:p>
          <a:p>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p:txBody>
      </p:sp>
      <p:sp>
        <p:nvSpPr>
          <p:cNvPr id="6" name="TextBox 5">
            <a:extLst>
              <a:ext uri="{FF2B5EF4-FFF2-40B4-BE49-F238E27FC236}">
                <a16:creationId xmlns:a16="http://schemas.microsoft.com/office/drawing/2014/main" id="{CA3C7098-01C1-5E4D-8CE7-A990E9DFAB1C}"/>
              </a:ext>
            </a:extLst>
          </p:cNvPr>
          <p:cNvSpPr txBox="1"/>
          <p:nvPr/>
        </p:nvSpPr>
        <p:spPr>
          <a:xfrm>
            <a:off x="225753" y="1206578"/>
            <a:ext cx="5682678" cy="3847207"/>
          </a:xfrm>
          <a:prstGeom prst="rect">
            <a:avLst/>
          </a:prstGeom>
          <a:noFill/>
        </p:spPr>
        <p:txBody>
          <a:bodyPr wrap="square" rtlCol="0">
            <a:spAutoFit/>
          </a:bodyPr>
          <a:lstStyle/>
          <a:p>
            <a:pPr>
              <a:buClr>
                <a:schemeClr val="bg1"/>
              </a:buClr>
            </a:pPr>
            <a:r>
              <a:rPr lang="en-US" sz="1600" b="1" dirty="0">
                <a:solidFill>
                  <a:schemeClr val="bg1"/>
                </a:solidFill>
              </a:rPr>
              <a:t>In space, we are contending with…</a:t>
            </a:r>
            <a:br>
              <a:rPr lang="en-US" sz="1600" b="1" dirty="0">
                <a:solidFill>
                  <a:schemeClr val="bg1"/>
                </a:solidFill>
              </a:rPr>
            </a:br>
            <a:endParaRPr lang="en-US" sz="1100" b="1" dirty="0">
              <a:solidFill>
                <a:schemeClr val="bg1"/>
              </a:solidFill>
            </a:endParaRPr>
          </a:p>
          <a:p>
            <a:pPr marL="285750" lvl="7" indent="-285750">
              <a:buClr>
                <a:schemeClr val="bg1"/>
              </a:buClr>
              <a:buFont typeface="Arial" panose="020B0604020202020204" pitchFamily="34" charset="0"/>
              <a:buChar char="•"/>
            </a:pPr>
            <a:r>
              <a:rPr lang="en-US" sz="1600" dirty="0">
                <a:solidFill>
                  <a:schemeClr val="bg1"/>
                </a:solidFill>
              </a:rPr>
              <a:t>Slower evolution of thermo-mechanical effects, e.g.,: </a:t>
            </a:r>
            <a:br>
              <a:rPr lang="en-US" sz="1600" dirty="0">
                <a:solidFill>
                  <a:schemeClr val="bg1"/>
                </a:solidFill>
              </a:rPr>
            </a:br>
            <a:br>
              <a:rPr lang="en-US" sz="1100" dirty="0">
                <a:solidFill>
                  <a:schemeClr val="bg1"/>
                </a:solidFill>
              </a:rPr>
            </a:br>
            <a:r>
              <a:rPr lang="en-US" sz="1600" b="1" dirty="0">
                <a:solidFill>
                  <a:schemeClr val="bg1"/>
                </a:solidFill>
              </a:rPr>
              <a:t>HST “breathes"  </a:t>
            </a:r>
            <a:r>
              <a:rPr lang="en-US" sz="1600" dirty="0">
                <a:solidFill>
                  <a:schemeClr val="bg1"/>
                </a:solidFill>
              </a:rPr>
              <a:t>throughout orbit as pointing environment temperature changes, </a:t>
            </a:r>
            <a:br>
              <a:rPr lang="en-US" sz="1600" dirty="0">
                <a:solidFill>
                  <a:schemeClr val="bg1"/>
                </a:solidFill>
              </a:rPr>
            </a:br>
            <a:br>
              <a:rPr lang="en-US" sz="1100" dirty="0">
                <a:solidFill>
                  <a:schemeClr val="bg1"/>
                </a:solidFill>
              </a:rPr>
            </a:br>
            <a:r>
              <a:rPr lang="en-US" sz="1600" b="1" dirty="0">
                <a:solidFill>
                  <a:schemeClr val="bg1"/>
                </a:solidFill>
              </a:rPr>
              <a:t>JWST “tilt events” </a:t>
            </a:r>
            <a:r>
              <a:rPr lang="en-US" sz="1600" dirty="0">
                <a:solidFill>
                  <a:schemeClr val="bg1"/>
                </a:solidFill>
              </a:rPr>
              <a:t>occur due to relaxation of telescope supports/stick-slip motion (also micrometeoroids)</a:t>
            </a:r>
            <a:br>
              <a:rPr lang="en-US" sz="1600" dirty="0">
                <a:solidFill>
                  <a:schemeClr val="bg1"/>
                </a:solidFill>
              </a:rPr>
            </a:br>
            <a:endParaRPr lang="en-US" sz="1600" dirty="0">
              <a:solidFill>
                <a:schemeClr val="bg1"/>
              </a:solidFill>
            </a:endParaRPr>
          </a:p>
          <a:p>
            <a:pPr marL="285750" lvl="7" indent="-285750">
              <a:buClr>
                <a:schemeClr val="bg1"/>
              </a:buClr>
              <a:buFont typeface="Arial" panose="020B0604020202020204" pitchFamily="34" charset="0"/>
              <a:buChar char="•"/>
            </a:pPr>
            <a:r>
              <a:rPr lang="en-US" sz="1600" b="1" dirty="0">
                <a:solidFill>
                  <a:schemeClr val="bg1"/>
                </a:solidFill>
              </a:rPr>
              <a:t>Pointing inaccuracies and jitter</a:t>
            </a:r>
            <a:r>
              <a:rPr lang="en-US" sz="1600" dirty="0">
                <a:solidFill>
                  <a:schemeClr val="bg1"/>
                </a:solidFill>
              </a:rPr>
              <a:t> induced by vibrations from cooling systems, antenna motion, etc. </a:t>
            </a:r>
          </a:p>
          <a:p>
            <a:pPr marL="285750" lvl="7" indent="-285750">
              <a:buClr>
                <a:schemeClr val="bg1"/>
              </a:buClr>
              <a:buFont typeface="Arial" panose="020B0604020202020204" pitchFamily="34" charset="0"/>
              <a:buChar char="•"/>
            </a:pPr>
            <a:endParaRPr lang="en-US" sz="1600" dirty="0">
              <a:solidFill>
                <a:schemeClr val="bg1"/>
              </a:solidFill>
            </a:endParaRPr>
          </a:p>
          <a:p>
            <a:pPr lvl="7">
              <a:buClr>
                <a:schemeClr val="bg1"/>
              </a:buClr>
            </a:pPr>
            <a:r>
              <a:rPr lang="en-US" sz="1600" dirty="0">
                <a:solidFill>
                  <a:schemeClr val="bg1"/>
                </a:solidFill>
              </a:rPr>
              <a:t>Note: JWST’s </a:t>
            </a:r>
            <a:r>
              <a:rPr lang="en-US" sz="1600" b="1" i="1" dirty="0">
                <a:solidFill>
                  <a:schemeClr val="bg1"/>
                </a:solidFill>
              </a:rPr>
              <a:t>active</a:t>
            </a:r>
            <a:r>
              <a:rPr lang="en-US" sz="1600" dirty="0">
                <a:solidFill>
                  <a:schemeClr val="bg1"/>
                </a:solidFill>
              </a:rPr>
              <a:t> wavefront sensing and control system corrects low frequency errors as part of routine maintenance!</a:t>
            </a:r>
          </a:p>
          <a:p>
            <a:pPr marL="285750" indent="-285750">
              <a:buClr>
                <a:schemeClr val="bg1"/>
              </a:buClr>
              <a:buFont typeface="Arial" panose="020B0604020202020204" pitchFamily="34" charset="0"/>
              <a:buChar char="•"/>
            </a:pPr>
            <a:endParaRPr lang="en-US" sz="1600" dirty="0"/>
          </a:p>
        </p:txBody>
      </p:sp>
      <p:pic>
        <p:nvPicPr>
          <p:cNvPr id="4098" name="Picture 2" descr="Hubble Space Telescope Sunrise">
            <a:extLst>
              <a:ext uri="{FF2B5EF4-FFF2-40B4-BE49-F238E27FC236}">
                <a16:creationId xmlns:a16="http://schemas.microsoft.com/office/drawing/2014/main" id="{B1A34ED5-6BF3-0693-139D-94296D8680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022"/>
          <a:stretch/>
        </p:blipFill>
        <p:spPr bwMode="auto">
          <a:xfrm>
            <a:off x="5774892" y="1307125"/>
            <a:ext cx="3002679" cy="206033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960F1B2F-FFAE-3292-166E-41D69660864D}"/>
              </a:ext>
            </a:extLst>
          </p:cNvPr>
          <p:cNvSpPr txBox="1">
            <a:spLocks/>
          </p:cNvSpPr>
          <p:nvPr/>
        </p:nvSpPr>
        <p:spPr>
          <a:xfrm>
            <a:off x="618517" y="4820152"/>
            <a:ext cx="7717500" cy="639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85000"/>
              </a:lnSpc>
              <a:spcBef>
                <a:spcPts val="0"/>
              </a:spcBef>
              <a:spcAft>
                <a:spcPts val="0"/>
              </a:spcAft>
              <a:buClr>
                <a:srgbClr val="191919"/>
              </a:buClr>
              <a:buSzPts val="5200"/>
              <a:buFont typeface="Manrope"/>
              <a:buNone/>
              <a:defRPr sz="3000" b="1" i="0" u="none" strike="noStrike" cap="none">
                <a:solidFill>
                  <a:schemeClr val="lt1"/>
                </a:solidFill>
                <a:latin typeface="Manrope"/>
                <a:ea typeface="Manrope"/>
                <a:cs typeface="Manrope"/>
                <a:sym typeface="Manrope"/>
              </a:defRPr>
            </a:lvl1pPr>
            <a:lvl2pPr marR="0" lvl="1"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2pPr>
            <a:lvl3pPr marR="0" lvl="2"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3pPr>
            <a:lvl4pPr marR="0" lvl="3"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4pPr>
            <a:lvl5pPr marR="0" lvl="4"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5pPr>
            <a:lvl6pPr marR="0" lvl="5"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6pPr>
            <a:lvl7pPr marR="0" lvl="6"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7pPr>
            <a:lvl8pPr marR="0" lvl="7"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8pPr>
            <a:lvl9pPr marR="0" lvl="8"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9pPr>
          </a:lstStyle>
          <a:p>
            <a:pPr algn="ctr"/>
            <a:r>
              <a:rPr lang="en-US" sz="1500" b="0" i="1" dirty="0">
                <a:solidFill>
                  <a:schemeClr val="bg1"/>
                </a:solidFill>
                <a:latin typeface="Arial" panose="020B0604020202020204" pitchFamily="34" charset="0"/>
                <a:cs typeface="Arial" panose="020B0604020202020204" pitchFamily="34" charset="0"/>
              </a:rPr>
              <a:t>(See earlier talks from Becky Jensen-Clem, </a:t>
            </a:r>
            <a:r>
              <a:rPr lang="en-US" sz="1500" b="0" i="1" dirty="0" err="1">
                <a:solidFill>
                  <a:schemeClr val="bg1"/>
                </a:solidFill>
                <a:latin typeface="Arial" panose="020B0604020202020204" pitchFamily="34" charset="0"/>
                <a:cs typeface="Arial" panose="020B0604020202020204" pitchFamily="34" charset="0"/>
              </a:rPr>
              <a:t>Sebastiaan</a:t>
            </a:r>
            <a:r>
              <a:rPr lang="en-US" sz="1500" b="0" i="1" dirty="0">
                <a:solidFill>
                  <a:schemeClr val="bg1"/>
                </a:solidFill>
                <a:latin typeface="Arial" panose="020B0604020202020204" pitchFamily="34" charset="0"/>
                <a:cs typeface="Arial" panose="020B0604020202020204" pitchFamily="34" charset="0"/>
              </a:rPr>
              <a:t> </a:t>
            </a:r>
            <a:r>
              <a:rPr lang="en-US" sz="1500" b="0" i="1" dirty="0" err="1">
                <a:solidFill>
                  <a:schemeClr val="bg1"/>
                </a:solidFill>
                <a:latin typeface="Arial" panose="020B0604020202020204" pitchFamily="34" charset="0"/>
                <a:cs typeface="Arial" panose="020B0604020202020204" pitchFamily="34" charset="0"/>
              </a:rPr>
              <a:t>Haffert</a:t>
            </a:r>
            <a:r>
              <a:rPr lang="en-US" sz="1500" b="0" i="1" dirty="0">
                <a:solidFill>
                  <a:schemeClr val="bg1"/>
                </a:solidFill>
                <a:latin typeface="Arial" panose="020B0604020202020204" pitchFamily="34" charset="0"/>
                <a:cs typeface="Arial" panose="020B0604020202020204" pitchFamily="34" charset="0"/>
              </a:rPr>
              <a:t>, Julien Milli!)</a:t>
            </a:r>
            <a:endParaRPr lang="en-US" sz="1500" b="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190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39"/>
          <p:cNvSpPr txBox="1">
            <a:spLocks noGrp="1"/>
          </p:cNvSpPr>
          <p:nvPr>
            <p:ph type="title" idx="4294967295"/>
          </p:nvPr>
        </p:nvSpPr>
        <p:spPr>
          <a:xfrm>
            <a:off x="436600" y="-2795050"/>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Do you need longer text?</a:t>
            </a:r>
            <a:endParaRPr/>
          </a:p>
        </p:txBody>
      </p:sp>
      <p:sp>
        <p:nvSpPr>
          <p:cNvPr id="347" name="Google Shape;347;p39"/>
          <p:cNvSpPr txBox="1">
            <a:spLocks noGrp="1"/>
          </p:cNvSpPr>
          <p:nvPr>
            <p:ph type="ctrTitle"/>
          </p:nvPr>
        </p:nvSpPr>
        <p:spPr>
          <a:xfrm>
            <a:off x="294481" y="274818"/>
            <a:ext cx="7717500" cy="63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Stability - JWST</a:t>
            </a:r>
            <a:endParaRPr dirty="0"/>
          </a:p>
        </p:txBody>
      </p:sp>
      <p:sp>
        <p:nvSpPr>
          <p:cNvPr id="5" name="Subtitle 4">
            <a:extLst>
              <a:ext uri="{FF2B5EF4-FFF2-40B4-BE49-F238E27FC236}">
                <a16:creationId xmlns:a16="http://schemas.microsoft.com/office/drawing/2014/main" id="{3A79E08B-5F76-C91B-6CDA-C84689E57350}"/>
              </a:ext>
            </a:extLst>
          </p:cNvPr>
          <p:cNvSpPr>
            <a:spLocks noGrp="1"/>
          </p:cNvSpPr>
          <p:nvPr>
            <p:ph type="subTitle" idx="1"/>
          </p:nvPr>
        </p:nvSpPr>
        <p:spPr>
          <a:xfrm>
            <a:off x="7141481" y="4501773"/>
            <a:ext cx="2165900" cy="572701"/>
          </a:xfrm>
        </p:spPr>
        <p:txBody>
          <a:bodyPr/>
          <a:lstStyle/>
          <a:p>
            <a:r>
              <a:rPr lang="en-US" dirty="0"/>
              <a:t>Lajoie et al. (2023)</a:t>
            </a:r>
          </a:p>
        </p:txBody>
      </p:sp>
      <p:pic>
        <p:nvPicPr>
          <p:cNvPr id="7" name="Picture 6" descr="A graph showing a graph of a wave&#10;&#10;Description automatically generated with medium confidence">
            <a:extLst>
              <a:ext uri="{FF2B5EF4-FFF2-40B4-BE49-F238E27FC236}">
                <a16:creationId xmlns:a16="http://schemas.microsoft.com/office/drawing/2014/main" id="{46518F8B-8F9D-2169-0A48-291988E5234C}"/>
              </a:ext>
            </a:extLst>
          </p:cNvPr>
          <p:cNvPicPr>
            <a:picLocks noChangeAspect="1"/>
          </p:cNvPicPr>
          <p:nvPr/>
        </p:nvPicPr>
        <p:blipFill>
          <a:blip r:embed="rId3"/>
          <a:stretch>
            <a:fillRect/>
          </a:stretch>
        </p:blipFill>
        <p:spPr>
          <a:xfrm>
            <a:off x="685800" y="815774"/>
            <a:ext cx="7772400" cy="3733543"/>
          </a:xfrm>
          <a:prstGeom prst="rect">
            <a:avLst/>
          </a:prstGeom>
        </p:spPr>
      </p:pic>
      <p:grpSp>
        <p:nvGrpSpPr>
          <p:cNvPr id="11" name="Group 10">
            <a:extLst>
              <a:ext uri="{FF2B5EF4-FFF2-40B4-BE49-F238E27FC236}">
                <a16:creationId xmlns:a16="http://schemas.microsoft.com/office/drawing/2014/main" id="{82252594-B49E-134B-CE99-5E83F271D713}"/>
              </a:ext>
            </a:extLst>
          </p:cNvPr>
          <p:cNvGrpSpPr/>
          <p:nvPr/>
        </p:nvGrpSpPr>
        <p:grpSpPr>
          <a:xfrm>
            <a:off x="2025650" y="914400"/>
            <a:ext cx="5092700" cy="3314700"/>
            <a:chOff x="2025650" y="914400"/>
            <a:chExt cx="5092700" cy="3314700"/>
          </a:xfrm>
        </p:grpSpPr>
        <p:pic>
          <p:nvPicPr>
            <p:cNvPr id="9" name="Picture 8" descr="A graph of a graph&#10;&#10;Description automatically generated">
              <a:extLst>
                <a:ext uri="{FF2B5EF4-FFF2-40B4-BE49-F238E27FC236}">
                  <a16:creationId xmlns:a16="http://schemas.microsoft.com/office/drawing/2014/main" id="{FBAE0090-6568-2533-18D2-2297207C9EDD}"/>
                </a:ext>
              </a:extLst>
            </p:cNvPr>
            <p:cNvPicPr>
              <a:picLocks noChangeAspect="1"/>
            </p:cNvPicPr>
            <p:nvPr/>
          </p:nvPicPr>
          <p:blipFill>
            <a:blip r:embed="rId4"/>
            <a:stretch>
              <a:fillRect/>
            </a:stretch>
          </p:blipFill>
          <p:spPr>
            <a:xfrm>
              <a:off x="2025650" y="914400"/>
              <a:ext cx="5092700" cy="3314700"/>
            </a:xfrm>
            <a:prstGeom prst="rect">
              <a:avLst/>
            </a:prstGeom>
            <a:ln w="38100">
              <a:solidFill>
                <a:schemeClr val="tx1"/>
              </a:solidFill>
            </a:ln>
          </p:spPr>
        </p:pic>
        <p:sp>
          <p:nvSpPr>
            <p:cNvPr id="10" name="Subtitle 4">
              <a:extLst>
                <a:ext uri="{FF2B5EF4-FFF2-40B4-BE49-F238E27FC236}">
                  <a16:creationId xmlns:a16="http://schemas.microsoft.com/office/drawing/2014/main" id="{251C88DB-F8CA-E67E-3090-C1F2D92E11F2}"/>
                </a:ext>
              </a:extLst>
            </p:cNvPr>
            <p:cNvSpPr txBox="1">
              <a:spLocks/>
            </p:cNvSpPr>
            <p:nvPr/>
          </p:nvSpPr>
          <p:spPr>
            <a:xfrm>
              <a:off x="4063999" y="2285399"/>
              <a:ext cx="2958123" cy="5727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1pPr>
              <a:lvl2pPr marL="914400" marR="0" lvl="1"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2pPr>
              <a:lvl3pPr marL="1371600" marR="0" lvl="2"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3pPr>
              <a:lvl4pPr marL="1828800" marR="0" lvl="3"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4pPr>
              <a:lvl5pPr marL="2286000" marR="0" lvl="4"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5pPr>
              <a:lvl6pPr marL="2743200" marR="0" lvl="5"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6pPr>
              <a:lvl7pPr marL="3200400" marR="0" lvl="6"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7pPr>
              <a:lvl8pPr marL="3657600" marR="0" lvl="7"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8pPr>
              <a:lvl9pPr marL="4114800" marR="0" lvl="8"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9pPr>
            </a:lstStyle>
            <a:p>
              <a:r>
                <a:rPr lang="en-US" b="1" dirty="0">
                  <a:solidFill>
                    <a:schemeClr val="tx1"/>
                  </a:solidFill>
                </a:rPr>
                <a:t>Typical change in wavefront over ~2 days: &lt; 10 nm (!)</a:t>
              </a:r>
            </a:p>
            <a:p>
              <a:endParaRPr lang="en-US" b="1" dirty="0">
                <a:solidFill>
                  <a:srgbClr val="FF0000"/>
                </a:solidFill>
              </a:endParaRPr>
            </a:p>
            <a:p>
              <a:r>
                <a:rPr lang="en-US" b="1" dirty="0">
                  <a:solidFill>
                    <a:srgbClr val="FF0000"/>
                  </a:solidFill>
                  <a:sym typeface="Wingdings" pitchFamily="2" charset="2"/>
                </a:rPr>
                <a:t> Good news for PSF reference star observations</a:t>
              </a:r>
              <a:endParaRPr lang="en-US" b="1" dirty="0">
                <a:solidFill>
                  <a:srgbClr val="FF0000"/>
                </a:solidFill>
              </a:endParaRPr>
            </a:p>
          </p:txBody>
        </p:sp>
      </p:grpSp>
    </p:spTree>
    <p:extLst>
      <p:ext uri="{BB962C8B-B14F-4D97-AF65-F5344CB8AC3E}">
        <p14:creationId xmlns:p14="http://schemas.microsoft.com/office/powerpoint/2010/main" val="2787423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F9673E2B-5440-727C-ED5A-73EA05769326}"/>
              </a:ext>
            </a:extLst>
          </p:cNvPr>
          <p:cNvPicPr>
            <a:picLocks noChangeAspect="1"/>
          </p:cNvPicPr>
          <p:nvPr/>
        </p:nvPicPr>
        <p:blipFill>
          <a:blip r:embed="rId3"/>
          <a:stretch>
            <a:fillRect/>
          </a:stretch>
        </p:blipFill>
        <p:spPr>
          <a:xfrm>
            <a:off x="685800" y="906372"/>
            <a:ext cx="7772400" cy="3586791"/>
          </a:xfrm>
          <a:prstGeom prst="rect">
            <a:avLst/>
          </a:prstGeom>
        </p:spPr>
      </p:pic>
      <p:sp>
        <p:nvSpPr>
          <p:cNvPr id="6" name="Google Shape;347;p39">
            <a:extLst>
              <a:ext uri="{FF2B5EF4-FFF2-40B4-BE49-F238E27FC236}">
                <a16:creationId xmlns:a16="http://schemas.microsoft.com/office/drawing/2014/main" id="{AC213218-F878-B6F0-1169-FC47B7966F9B}"/>
              </a:ext>
            </a:extLst>
          </p:cNvPr>
          <p:cNvSpPr txBox="1">
            <a:spLocks noGrp="1"/>
          </p:cNvSpPr>
          <p:nvPr>
            <p:ph type="ctrTitle"/>
          </p:nvPr>
        </p:nvSpPr>
        <p:spPr>
          <a:xfrm>
            <a:off x="288740" y="369012"/>
            <a:ext cx="8330473" cy="47888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t>JWST Exoplanet and Circumstellar Disk Capabilities</a:t>
            </a:r>
            <a:endParaRPr sz="2400" dirty="0"/>
          </a:p>
        </p:txBody>
      </p:sp>
      <p:sp>
        <p:nvSpPr>
          <p:cNvPr id="8" name="Google Shape;345;p39">
            <a:extLst>
              <a:ext uri="{FF2B5EF4-FFF2-40B4-BE49-F238E27FC236}">
                <a16:creationId xmlns:a16="http://schemas.microsoft.com/office/drawing/2014/main" id="{C4D22702-2757-5D4C-7439-9A592D179648}"/>
              </a:ext>
            </a:extLst>
          </p:cNvPr>
          <p:cNvSpPr txBox="1">
            <a:spLocks noGrp="1"/>
          </p:cNvSpPr>
          <p:nvPr>
            <p:ph type="subTitle" idx="1"/>
          </p:nvPr>
        </p:nvSpPr>
        <p:spPr>
          <a:xfrm>
            <a:off x="6292813" y="4840860"/>
            <a:ext cx="2851187" cy="352436"/>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US" sz="1050" i="1" dirty="0"/>
              <a:t>Slide courtesy of Marshall Perrin</a:t>
            </a:r>
            <a:endParaRPr sz="1050" i="1" dirty="0"/>
          </a:p>
        </p:txBody>
      </p:sp>
      <p:sp>
        <p:nvSpPr>
          <p:cNvPr id="9" name="Rectangle 8">
            <a:extLst>
              <a:ext uri="{FF2B5EF4-FFF2-40B4-BE49-F238E27FC236}">
                <a16:creationId xmlns:a16="http://schemas.microsoft.com/office/drawing/2014/main" id="{DB5CED00-8928-0E75-B296-E2CFE61614EF}"/>
              </a:ext>
            </a:extLst>
          </p:cNvPr>
          <p:cNvSpPr/>
          <p:nvPr/>
        </p:nvSpPr>
        <p:spPr>
          <a:xfrm>
            <a:off x="685801" y="906372"/>
            <a:ext cx="4291314" cy="3509657"/>
          </a:xfrm>
          <a:prstGeom prst="rect">
            <a:avLst/>
          </a:prstGeom>
          <a:noFill/>
          <a:ln w="285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3031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39"/>
          <p:cNvSpPr txBox="1">
            <a:spLocks noGrp="1"/>
          </p:cNvSpPr>
          <p:nvPr>
            <p:ph type="title" idx="4294967295"/>
          </p:nvPr>
        </p:nvSpPr>
        <p:spPr>
          <a:xfrm>
            <a:off x="436600" y="-2795050"/>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Do you need longer text?</a:t>
            </a:r>
            <a:endParaRPr/>
          </a:p>
        </p:txBody>
      </p:sp>
      <p:sp>
        <p:nvSpPr>
          <p:cNvPr id="347" name="Google Shape;347;p39"/>
          <p:cNvSpPr txBox="1">
            <a:spLocks noGrp="1"/>
          </p:cNvSpPr>
          <p:nvPr>
            <p:ph type="ctrTitle"/>
          </p:nvPr>
        </p:nvSpPr>
        <p:spPr>
          <a:xfrm>
            <a:off x="268843" y="282273"/>
            <a:ext cx="8564929" cy="63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The Zoo of Coronagraphs Currently in Space</a:t>
            </a:r>
            <a:endParaRPr dirty="0"/>
          </a:p>
        </p:txBody>
      </p:sp>
      <p:pic>
        <p:nvPicPr>
          <p:cNvPr id="2053" name="Picture 5">
            <a:extLst>
              <a:ext uri="{FF2B5EF4-FFF2-40B4-BE49-F238E27FC236}">
                <a16:creationId xmlns:a16="http://schemas.microsoft.com/office/drawing/2014/main" id="{878DE70D-CAD0-1224-CEFE-A807C39A26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5898" r="1665"/>
          <a:stretch/>
        </p:blipFill>
        <p:spPr bwMode="auto">
          <a:xfrm>
            <a:off x="3270212" y="1669505"/>
            <a:ext cx="2587185" cy="2785014"/>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345;p39">
            <a:extLst>
              <a:ext uri="{FF2B5EF4-FFF2-40B4-BE49-F238E27FC236}">
                <a16:creationId xmlns:a16="http://schemas.microsoft.com/office/drawing/2014/main" id="{38D0FED1-0CC6-A925-944D-412E1FE1D4EE}"/>
              </a:ext>
            </a:extLst>
          </p:cNvPr>
          <p:cNvSpPr txBox="1">
            <a:spLocks/>
          </p:cNvSpPr>
          <p:nvPr/>
        </p:nvSpPr>
        <p:spPr>
          <a:xfrm>
            <a:off x="-247126" y="4854585"/>
            <a:ext cx="2972465" cy="3524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1pPr>
            <a:lvl2pPr marL="914400" marR="0" lvl="1"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2pPr>
            <a:lvl3pPr marL="1371600" marR="0" lvl="2"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3pPr>
            <a:lvl4pPr marL="1828800" marR="0" lvl="3"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4pPr>
            <a:lvl5pPr marL="2286000" marR="0" lvl="4"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5pPr>
            <a:lvl6pPr marL="2743200" marR="0" lvl="5"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6pPr>
            <a:lvl7pPr marL="3200400" marR="0" lvl="6"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7pPr>
            <a:lvl8pPr marL="3657600" marR="0" lvl="7"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8pPr>
            <a:lvl9pPr marL="4114800" marR="0" lvl="8"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9pPr>
          </a:lstStyle>
          <a:p>
            <a:pPr marL="0" indent="0" algn="ctr"/>
            <a:r>
              <a:rPr lang="en-US" sz="1050" dirty="0"/>
              <a:t>Images: </a:t>
            </a:r>
            <a:r>
              <a:rPr lang="en-US" sz="1050" dirty="0" err="1"/>
              <a:t>JDox</a:t>
            </a:r>
            <a:r>
              <a:rPr lang="en-US" sz="1050" dirty="0"/>
              <a:t>, STIS Instrument Handbook</a:t>
            </a:r>
          </a:p>
        </p:txBody>
      </p:sp>
      <p:sp>
        <p:nvSpPr>
          <p:cNvPr id="5" name="Google Shape;345;p39">
            <a:extLst>
              <a:ext uri="{FF2B5EF4-FFF2-40B4-BE49-F238E27FC236}">
                <a16:creationId xmlns:a16="http://schemas.microsoft.com/office/drawing/2014/main" id="{243014B3-E20C-FFA5-D9C8-0905D6AD066A}"/>
              </a:ext>
            </a:extLst>
          </p:cNvPr>
          <p:cNvSpPr txBox="1">
            <a:spLocks/>
          </p:cNvSpPr>
          <p:nvPr/>
        </p:nvSpPr>
        <p:spPr>
          <a:xfrm>
            <a:off x="2891453" y="1016000"/>
            <a:ext cx="3319707" cy="3524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1pPr>
            <a:lvl2pPr marL="914400" marR="0" lvl="1"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2pPr>
            <a:lvl3pPr marL="1371600" marR="0" lvl="2"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3pPr>
            <a:lvl4pPr marL="1828800" marR="0" lvl="3"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4pPr>
            <a:lvl5pPr marL="2286000" marR="0" lvl="4"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5pPr>
            <a:lvl6pPr marL="2743200" marR="0" lvl="5"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6pPr>
            <a:lvl7pPr marL="3200400" marR="0" lvl="6"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7pPr>
            <a:lvl8pPr marL="3657600" marR="0" lvl="7"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8pPr>
            <a:lvl9pPr marL="4114800" marR="0" lvl="8"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9pPr>
          </a:lstStyle>
          <a:p>
            <a:pPr marL="0" indent="0" algn="ctr"/>
            <a:r>
              <a:rPr lang="en-US" b="1" dirty="0">
                <a:solidFill>
                  <a:srgbClr val="00B0F0"/>
                </a:solidFill>
              </a:rPr>
              <a:t>JWST </a:t>
            </a:r>
          </a:p>
          <a:p>
            <a:pPr marL="0" indent="0" algn="ctr"/>
            <a:r>
              <a:rPr lang="en-US" b="1" dirty="0">
                <a:solidFill>
                  <a:srgbClr val="00B0F0"/>
                </a:solidFill>
              </a:rPr>
              <a:t>Near-Infrared Camera (NIRCam)</a:t>
            </a:r>
          </a:p>
        </p:txBody>
      </p:sp>
      <p:sp>
        <p:nvSpPr>
          <p:cNvPr id="7" name="Google Shape;345;p39">
            <a:extLst>
              <a:ext uri="{FF2B5EF4-FFF2-40B4-BE49-F238E27FC236}">
                <a16:creationId xmlns:a16="http://schemas.microsoft.com/office/drawing/2014/main" id="{E45B451A-8D77-FF71-116D-CBE1FD149873}"/>
              </a:ext>
            </a:extLst>
          </p:cNvPr>
          <p:cNvSpPr txBox="1">
            <a:spLocks/>
          </p:cNvSpPr>
          <p:nvPr/>
        </p:nvSpPr>
        <p:spPr>
          <a:xfrm>
            <a:off x="5721010" y="1016000"/>
            <a:ext cx="3319707" cy="3524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1pPr>
            <a:lvl2pPr marL="914400" marR="0" lvl="1"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2pPr>
            <a:lvl3pPr marL="1371600" marR="0" lvl="2"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3pPr>
            <a:lvl4pPr marL="1828800" marR="0" lvl="3"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4pPr>
            <a:lvl5pPr marL="2286000" marR="0" lvl="4"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5pPr>
            <a:lvl6pPr marL="2743200" marR="0" lvl="5"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6pPr>
            <a:lvl7pPr marL="3200400" marR="0" lvl="6"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7pPr>
            <a:lvl8pPr marL="3657600" marR="0" lvl="7"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8pPr>
            <a:lvl9pPr marL="4114800" marR="0" lvl="8"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9pPr>
          </a:lstStyle>
          <a:p>
            <a:pPr marL="0" indent="0" algn="ctr"/>
            <a:r>
              <a:rPr lang="en-US" b="1" dirty="0">
                <a:solidFill>
                  <a:srgbClr val="FF0000"/>
                </a:solidFill>
              </a:rPr>
              <a:t>JWST </a:t>
            </a:r>
            <a:br>
              <a:rPr lang="en-US" b="1" dirty="0">
                <a:solidFill>
                  <a:srgbClr val="FF0000"/>
                </a:solidFill>
              </a:rPr>
            </a:br>
            <a:r>
              <a:rPr lang="en-US" b="1" dirty="0">
                <a:solidFill>
                  <a:srgbClr val="FF0000"/>
                </a:solidFill>
              </a:rPr>
              <a:t>Mid-Infrared Instrument (MIRI)</a:t>
            </a:r>
          </a:p>
        </p:txBody>
      </p:sp>
      <p:pic>
        <p:nvPicPr>
          <p:cNvPr id="2057" name="Picture 9">
            <a:hlinkClick r:id="rId4"/>
            <a:extLst>
              <a:ext uri="{FF2B5EF4-FFF2-40B4-BE49-F238E27FC236}">
                <a16:creationId xmlns:a16="http://schemas.microsoft.com/office/drawing/2014/main" id="{1BB78B06-8701-986C-BCB7-FE5FCFC5A72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611" r="24394"/>
          <a:stretch/>
        </p:blipFill>
        <p:spPr bwMode="auto">
          <a:xfrm>
            <a:off x="335866" y="1674438"/>
            <a:ext cx="2830524" cy="2809405"/>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345;p39">
            <a:extLst>
              <a:ext uri="{FF2B5EF4-FFF2-40B4-BE49-F238E27FC236}">
                <a16:creationId xmlns:a16="http://schemas.microsoft.com/office/drawing/2014/main" id="{525B7DBD-A756-2FC7-02DC-1342E7E53EC5}"/>
              </a:ext>
            </a:extLst>
          </p:cNvPr>
          <p:cNvSpPr txBox="1">
            <a:spLocks/>
          </p:cNvSpPr>
          <p:nvPr/>
        </p:nvSpPr>
        <p:spPr>
          <a:xfrm>
            <a:off x="-21416" y="771907"/>
            <a:ext cx="3319707" cy="3524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1pPr>
            <a:lvl2pPr marL="914400" marR="0" lvl="1"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2pPr>
            <a:lvl3pPr marL="1371600" marR="0" lvl="2"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3pPr>
            <a:lvl4pPr marL="1828800" marR="0" lvl="3"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4pPr>
            <a:lvl5pPr marL="2286000" marR="0" lvl="4"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5pPr>
            <a:lvl6pPr marL="2743200" marR="0" lvl="5"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6pPr>
            <a:lvl7pPr marL="3200400" marR="0" lvl="6"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7pPr>
            <a:lvl8pPr marL="3657600" marR="0" lvl="7"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8pPr>
            <a:lvl9pPr marL="4114800" marR="0" lvl="8"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9pPr>
          </a:lstStyle>
          <a:p>
            <a:pPr marL="0" indent="0" algn="ctr"/>
            <a:r>
              <a:rPr lang="en-US" b="1" dirty="0">
                <a:solidFill>
                  <a:srgbClr val="C640F3"/>
                </a:solidFill>
              </a:rPr>
              <a:t>HST</a:t>
            </a:r>
          </a:p>
          <a:p>
            <a:pPr marL="0" indent="0" algn="ctr"/>
            <a:r>
              <a:rPr lang="en-US" b="1" dirty="0">
                <a:solidFill>
                  <a:srgbClr val="C640F3"/>
                </a:solidFill>
              </a:rPr>
              <a:t>Space Telescope Imaging Spectrograph (STIS)</a:t>
            </a:r>
          </a:p>
        </p:txBody>
      </p:sp>
      <p:pic>
        <p:nvPicPr>
          <p:cNvPr id="2059" name="Picture 11">
            <a:extLst>
              <a:ext uri="{FF2B5EF4-FFF2-40B4-BE49-F238E27FC236}">
                <a16:creationId xmlns:a16="http://schemas.microsoft.com/office/drawing/2014/main" id="{D83EDD06-81D5-3D9E-A4C3-BF6CEC4FAD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09367" y="1669505"/>
            <a:ext cx="2798767" cy="278501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6CE8BEE-ECF5-1D29-A4AE-261AB31AAC4B}"/>
              </a:ext>
            </a:extLst>
          </p:cNvPr>
          <p:cNvSpPr txBox="1"/>
          <p:nvPr/>
        </p:nvSpPr>
        <p:spPr>
          <a:xfrm>
            <a:off x="668091" y="4436641"/>
            <a:ext cx="3105253" cy="461665"/>
          </a:xfrm>
          <a:prstGeom prst="rect">
            <a:avLst/>
          </a:prstGeom>
          <a:noFill/>
        </p:spPr>
        <p:txBody>
          <a:bodyPr wrap="square" rtlCol="0">
            <a:spAutoFit/>
          </a:bodyPr>
          <a:lstStyle/>
          <a:p>
            <a:r>
              <a:rPr lang="en-US" sz="1200" i="1" dirty="0">
                <a:solidFill>
                  <a:schemeClr val="bg1"/>
                </a:solidFill>
                <a:latin typeface="Cooper Black" panose="0208090404030B020404" pitchFamily="18" charset="77"/>
              </a:rPr>
              <a:t>“The least optimized </a:t>
            </a:r>
            <a:br>
              <a:rPr lang="en-US" sz="1200" i="1" dirty="0">
                <a:solidFill>
                  <a:schemeClr val="bg1"/>
                </a:solidFill>
                <a:latin typeface="Cooper Black" panose="0208090404030B020404" pitchFamily="18" charset="77"/>
              </a:rPr>
            </a:br>
            <a:r>
              <a:rPr lang="en-US" sz="1200" i="1" dirty="0">
                <a:solidFill>
                  <a:schemeClr val="bg1"/>
                </a:solidFill>
                <a:latin typeface="Cooper Black" panose="0208090404030B020404" pitchFamily="18" charset="77"/>
              </a:rPr>
              <a:t>coronagraph in space!”</a:t>
            </a:r>
          </a:p>
        </p:txBody>
      </p:sp>
      <p:sp>
        <p:nvSpPr>
          <p:cNvPr id="3" name="TextBox 2">
            <a:extLst>
              <a:ext uri="{FF2B5EF4-FFF2-40B4-BE49-F238E27FC236}">
                <a16:creationId xmlns:a16="http://schemas.microsoft.com/office/drawing/2014/main" id="{4AAF2518-CD54-4BD3-C6DA-9A76E2665F87}"/>
              </a:ext>
            </a:extLst>
          </p:cNvPr>
          <p:cNvSpPr txBox="1"/>
          <p:nvPr/>
        </p:nvSpPr>
        <p:spPr>
          <a:xfrm>
            <a:off x="3929874" y="4541330"/>
            <a:ext cx="4776903" cy="276999"/>
          </a:xfrm>
          <a:prstGeom prst="rect">
            <a:avLst/>
          </a:prstGeom>
          <a:noFill/>
          <a:ln>
            <a:solidFill>
              <a:srgbClr val="00FA00"/>
            </a:solidFill>
          </a:ln>
        </p:spPr>
        <p:txBody>
          <a:bodyPr wrap="square" rtlCol="0">
            <a:spAutoFit/>
          </a:bodyPr>
          <a:lstStyle/>
          <a:p>
            <a:pPr algn="ctr"/>
            <a:r>
              <a:rPr lang="en-US" sz="1200" dirty="0">
                <a:solidFill>
                  <a:srgbClr val="00FA00"/>
                </a:solidFill>
              </a:rPr>
              <a:t>⭐️ </a:t>
            </a:r>
            <a:r>
              <a:rPr lang="en-US" sz="1200" dirty="0" err="1">
                <a:solidFill>
                  <a:srgbClr val="00FA00"/>
                </a:solidFill>
              </a:rPr>
              <a:t>NIRCam</a:t>
            </a:r>
            <a:r>
              <a:rPr lang="en-US" sz="1200" dirty="0">
                <a:solidFill>
                  <a:srgbClr val="00FA00"/>
                </a:solidFill>
              </a:rPr>
              <a:t>: 3 Balmer, 18 Ferrer-Chavez; MIRI: 34 </a:t>
            </a:r>
            <a:r>
              <a:rPr lang="en-US" sz="1200" dirty="0" err="1">
                <a:solidFill>
                  <a:srgbClr val="00FA00"/>
                </a:solidFill>
              </a:rPr>
              <a:t>Mâlin</a:t>
            </a:r>
            <a:r>
              <a:rPr lang="en-US" sz="1200" dirty="0">
                <a:solidFill>
                  <a:srgbClr val="00FA00"/>
                </a:solidFill>
              </a:rPr>
              <a:t>, 41 </a:t>
            </a:r>
            <a:r>
              <a:rPr lang="en-US" sz="1200" dirty="0" err="1">
                <a:solidFill>
                  <a:srgbClr val="00FA00"/>
                </a:solidFill>
              </a:rPr>
              <a:t>Sanghi</a:t>
            </a:r>
            <a:endParaRPr lang="en-US" sz="1200" dirty="0">
              <a:solidFill>
                <a:srgbClr val="00FA00"/>
              </a:solidFill>
            </a:endParaRPr>
          </a:p>
        </p:txBody>
      </p:sp>
    </p:spTree>
    <p:extLst>
      <p:ext uri="{BB962C8B-B14F-4D97-AF65-F5344CB8AC3E}">
        <p14:creationId xmlns:p14="http://schemas.microsoft.com/office/powerpoint/2010/main" val="146853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5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2" grpId="0"/>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F81AD-CC3C-0E25-013E-BC6650BCC5D7}"/>
              </a:ext>
            </a:extLst>
          </p:cNvPr>
          <p:cNvSpPr>
            <a:spLocks noGrp="1"/>
          </p:cNvSpPr>
          <p:nvPr>
            <p:ph type="ctrTitle"/>
          </p:nvPr>
        </p:nvSpPr>
        <p:spPr>
          <a:xfrm>
            <a:off x="302917" y="335725"/>
            <a:ext cx="7717500" cy="639300"/>
          </a:xfrm>
        </p:spPr>
        <p:txBody>
          <a:bodyPr/>
          <a:lstStyle/>
          <a:p>
            <a:r>
              <a:rPr lang="en-US" dirty="0"/>
              <a:t>PSF Subtraction Approaches for JWST</a:t>
            </a:r>
          </a:p>
        </p:txBody>
      </p:sp>
      <p:sp>
        <p:nvSpPr>
          <p:cNvPr id="6" name="Subtitle 5">
            <a:extLst>
              <a:ext uri="{FF2B5EF4-FFF2-40B4-BE49-F238E27FC236}">
                <a16:creationId xmlns:a16="http://schemas.microsoft.com/office/drawing/2014/main" id="{76FF66F8-FCCF-1A74-7874-4EFD45509C2E}"/>
              </a:ext>
            </a:extLst>
          </p:cNvPr>
          <p:cNvSpPr>
            <a:spLocks noGrp="1"/>
          </p:cNvSpPr>
          <p:nvPr>
            <p:ph type="subTitle" idx="2"/>
          </p:nvPr>
        </p:nvSpPr>
        <p:spPr>
          <a:xfrm>
            <a:off x="159283" y="813683"/>
            <a:ext cx="6106124" cy="1915200"/>
          </a:xfrm>
        </p:spPr>
        <p:txBody>
          <a:bodyPr/>
          <a:lstStyle/>
          <a:p>
            <a:pPr>
              <a:buFont typeface="Arial" panose="020B0604020202020204" pitchFamily="34" charset="0"/>
              <a:buChar char="•"/>
            </a:pPr>
            <a:r>
              <a:rPr lang="en-US" dirty="0"/>
              <a:t>Use </a:t>
            </a:r>
            <a:r>
              <a:rPr lang="en-US" b="1" dirty="0"/>
              <a:t>small grid dithers</a:t>
            </a:r>
            <a:r>
              <a:rPr lang="en-US" dirty="0"/>
              <a:t> (SGD) to ensure PSF reference </a:t>
            </a:r>
            <a:br>
              <a:rPr lang="en-US" dirty="0"/>
            </a:br>
            <a:r>
              <a:rPr lang="en-US" dirty="0"/>
              <a:t>is </a:t>
            </a:r>
            <a:r>
              <a:rPr lang="en-US" b="1" dirty="0"/>
              <a:t>as similar as possible </a:t>
            </a:r>
            <a:r>
              <a:rPr lang="en-US" dirty="0"/>
              <a:t>to science target observations</a:t>
            </a:r>
          </a:p>
          <a:p>
            <a:pPr>
              <a:buFont typeface="Arial" panose="020B0604020202020204" pitchFamily="34" charset="0"/>
              <a:buChar char="•"/>
            </a:pPr>
            <a:r>
              <a:rPr lang="en-US" dirty="0"/>
              <a:t>Apply RDI, ADI, and/or RDI + ADI combination</a:t>
            </a:r>
          </a:p>
          <a:p>
            <a:pPr>
              <a:buFont typeface="Arial" panose="020B0604020202020204" pitchFamily="34" charset="0"/>
              <a:buChar char="•"/>
            </a:pPr>
            <a:r>
              <a:rPr lang="en-US" dirty="0"/>
              <a:t>Also: Synthetic PSF subtraction! (heritage of high-fidelity simulated PSFs in space; </a:t>
            </a:r>
            <a:r>
              <a:rPr lang="en-US" dirty="0" err="1"/>
              <a:t>Krist</a:t>
            </a:r>
            <a:r>
              <a:rPr lang="en-US" dirty="0"/>
              <a:t> &amp; Hook 2006, Perrin et al. 2021)</a:t>
            </a:r>
          </a:p>
          <a:p>
            <a:pPr>
              <a:buFont typeface="Arial" panose="020B0604020202020204" pitchFamily="34" charset="0"/>
              <a:buChar char="•"/>
            </a:pPr>
            <a:endParaRPr lang="en-US" dirty="0"/>
          </a:p>
          <a:p>
            <a:pPr>
              <a:buFont typeface="Arial" panose="020B0604020202020204" pitchFamily="34" charset="0"/>
              <a:buChar char="•"/>
            </a:pPr>
            <a:endParaRPr lang="en-US" dirty="0"/>
          </a:p>
        </p:txBody>
      </p:sp>
      <p:sp>
        <p:nvSpPr>
          <p:cNvPr id="8" name="Subtitle 7">
            <a:extLst>
              <a:ext uri="{FF2B5EF4-FFF2-40B4-BE49-F238E27FC236}">
                <a16:creationId xmlns:a16="http://schemas.microsoft.com/office/drawing/2014/main" id="{C0CDB250-49CD-4724-3C99-71D2AEB02A8A}"/>
              </a:ext>
            </a:extLst>
          </p:cNvPr>
          <p:cNvSpPr>
            <a:spLocks noGrp="1"/>
          </p:cNvSpPr>
          <p:nvPr>
            <p:ph type="subTitle" idx="1"/>
          </p:nvPr>
        </p:nvSpPr>
        <p:spPr>
          <a:xfrm>
            <a:off x="6205704" y="917800"/>
            <a:ext cx="2733361" cy="1915200"/>
          </a:xfrm>
        </p:spPr>
        <p:txBody>
          <a:bodyPr/>
          <a:lstStyle/>
          <a:p>
            <a:r>
              <a:rPr lang="en-US" b="1" dirty="0" err="1"/>
              <a:t>spaceKLIP</a:t>
            </a:r>
            <a:br>
              <a:rPr lang="en-US" b="1" dirty="0"/>
            </a:br>
            <a:r>
              <a:rPr lang="en-US" dirty="0"/>
              <a:t>(Kammerer et al. 2022, Carter et al. 2023)</a:t>
            </a:r>
          </a:p>
          <a:p>
            <a:pPr>
              <a:buFont typeface="Arial" panose="020B0604020202020204" pitchFamily="34" charset="0"/>
              <a:buChar char="•"/>
            </a:pPr>
            <a:r>
              <a:rPr lang="en-US" dirty="0"/>
              <a:t>Integration of </a:t>
            </a:r>
            <a:r>
              <a:rPr lang="en-US" dirty="0" err="1"/>
              <a:t>pyKLIP</a:t>
            </a:r>
            <a:r>
              <a:rPr lang="en-US" dirty="0"/>
              <a:t> post-processing and analysis with official JWST pipeline pre-processing </a:t>
            </a:r>
          </a:p>
          <a:p>
            <a:pPr>
              <a:buFont typeface="Arial" panose="020B0604020202020204" pitchFamily="34" charset="0"/>
              <a:buChar char="•"/>
            </a:pPr>
            <a:endParaRPr lang="en-US" dirty="0"/>
          </a:p>
        </p:txBody>
      </p:sp>
      <p:pic>
        <p:nvPicPr>
          <p:cNvPr id="3074" name="Picture 2">
            <a:hlinkClick r:id="rId2"/>
            <a:extLst>
              <a:ext uri="{FF2B5EF4-FFF2-40B4-BE49-F238E27FC236}">
                <a16:creationId xmlns:a16="http://schemas.microsoft.com/office/drawing/2014/main" id="{7279AB19-70E6-1BBF-A9C3-F34AB3A9FA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2734" y="2775775"/>
            <a:ext cx="2019300" cy="2032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graph of a function&#10;&#10;Description automatically generated with medium confidence">
            <a:extLst>
              <a:ext uri="{FF2B5EF4-FFF2-40B4-BE49-F238E27FC236}">
                <a16:creationId xmlns:a16="http://schemas.microsoft.com/office/drawing/2014/main" id="{FE40C8E8-6C9C-FE95-090F-C949DEA09CB9}"/>
              </a:ext>
            </a:extLst>
          </p:cNvPr>
          <p:cNvPicPr>
            <a:picLocks noChangeAspect="1"/>
          </p:cNvPicPr>
          <p:nvPr/>
        </p:nvPicPr>
        <p:blipFill>
          <a:blip r:embed="rId4"/>
          <a:stretch>
            <a:fillRect/>
          </a:stretch>
        </p:blipFill>
        <p:spPr>
          <a:xfrm>
            <a:off x="302917" y="2188596"/>
            <a:ext cx="6147948" cy="2603837"/>
          </a:xfrm>
          <a:prstGeom prst="rect">
            <a:avLst/>
          </a:prstGeom>
        </p:spPr>
      </p:pic>
      <p:pic>
        <p:nvPicPr>
          <p:cNvPr id="11" name="Picture 10" descr="A diagram of a grid&#10;&#10;Description automatically generated with medium confidence">
            <a:extLst>
              <a:ext uri="{FF2B5EF4-FFF2-40B4-BE49-F238E27FC236}">
                <a16:creationId xmlns:a16="http://schemas.microsoft.com/office/drawing/2014/main" id="{1FB49A6F-E94C-96D8-5144-017288D250C4}"/>
              </a:ext>
            </a:extLst>
          </p:cNvPr>
          <p:cNvPicPr>
            <a:picLocks noChangeAspect="1"/>
          </p:cNvPicPr>
          <p:nvPr/>
        </p:nvPicPr>
        <p:blipFill>
          <a:blip r:embed="rId5"/>
          <a:stretch>
            <a:fillRect/>
          </a:stretch>
        </p:blipFill>
        <p:spPr>
          <a:xfrm>
            <a:off x="5881816" y="813682"/>
            <a:ext cx="2872227" cy="2976043"/>
          </a:xfrm>
          <a:prstGeom prst="rect">
            <a:avLst/>
          </a:prstGeom>
        </p:spPr>
      </p:pic>
      <p:sp>
        <p:nvSpPr>
          <p:cNvPr id="12" name="TextBox 11">
            <a:extLst>
              <a:ext uri="{FF2B5EF4-FFF2-40B4-BE49-F238E27FC236}">
                <a16:creationId xmlns:a16="http://schemas.microsoft.com/office/drawing/2014/main" id="{7AEEE2A9-3FC0-8C2F-90D3-EA5D4F38262A}"/>
              </a:ext>
            </a:extLst>
          </p:cNvPr>
          <p:cNvSpPr txBox="1"/>
          <p:nvPr/>
        </p:nvSpPr>
        <p:spPr>
          <a:xfrm>
            <a:off x="7874273" y="4881672"/>
            <a:ext cx="1101971" cy="281100"/>
          </a:xfrm>
          <a:prstGeom prst="rect">
            <a:avLst/>
          </a:prstGeom>
          <a:noFill/>
          <a:ln>
            <a:solidFill>
              <a:srgbClr val="00FA00"/>
            </a:solidFill>
          </a:ln>
        </p:spPr>
        <p:txBody>
          <a:bodyPr wrap="square" rtlCol="0">
            <a:spAutoFit/>
          </a:bodyPr>
          <a:lstStyle/>
          <a:p>
            <a:pPr algn="ctr"/>
            <a:r>
              <a:rPr lang="en-US" sz="1200" dirty="0">
                <a:solidFill>
                  <a:srgbClr val="00FA00"/>
                </a:solidFill>
              </a:rPr>
              <a:t>⭐️ 27 Julliard</a:t>
            </a:r>
          </a:p>
        </p:txBody>
      </p:sp>
      <p:sp>
        <p:nvSpPr>
          <p:cNvPr id="13" name="Google Shape;346;p39">
            <a:extLst>
              <a:ext uri="{FF2B5EF4-FFF2-40B4-BE49-F238E27FC236}">
                <a16:creationId xmlns:a16="http://schemas.microsoft.com/office/drawing/2014/main" id="{81DAFF1D-1675-34D6-E7EE-F9AEB86ED6B5}"/>
              </a:ext>
            </a:extLst>
          </p:cNvPr>
          <p:cNvSpPr txBox="1">
            <a:spLocks/>
          </p:cNvSpPr>
          <p:nvPr/>
        </p:nvSpPr>
        <p:spPr>
          <a:xfrm>
            <a:off x="-1" y="4815373"/>
            <a:ext cx="5696466" cy="4136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1pPr>
            <a:lvl2pPr marL="914400" marR="0" lvl="1"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2pPr>
            <a:lvl3pPr marL="1371600" marR="0" lvl="2"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3pPr>
            <a:lvl4pPr marL="1828800" marR="0" lvl="3"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4pPr>
            <a:lvl5pPr marL="2286000" marR="0" lvl="4"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5pPr>
            <a:lvl6pPr marL="2743200" marR="0" lvl="5"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6pPr>
            <a:lvl7pPr marL="3200400" marR="0" lvl="6"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7pPr>
            <a:lvl8pPr marL="3657600" marR="0" lvl="7"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8pPr>
            <a:lvl9pPr marL="4114800" marR="0" lvl="8"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9pPr>
          </a:lstStyle>
          <a:p>
            <a:pPr marL="0" indent="0"/>
            <a:r>
              <a:rPr lang="en-US" sz="1200" dirty="0"/>
              <a:t>Carter et al. (incl. KWD), 2023; see commissioning results from Girard et al. (2022)</a:t>
            </a:r>
          </a:p>
        </p:txBody>
      </p:sp>
    </p:spTree>
    <p:extLst>
      <p:ext uri="{BB962C8B-B14F-4D97-AF65-F5344CB8AC3E}">
        <p14:creationId xmlns:p14="http://schemas.microsoft.com/office/powerpoint/2010/main" val="1843840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7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10242" name="Picture 2">
            <a:extLst>
              <a:ext uri="{FF2B5EF4-FFF2-40B4-BE49-F238E27FC236}">
                <a16:creationId xmlns:a16="http://schemas.microsoft.com/office/drawing/2014/main" id="{8F77CDF1-94E1-0740-91F9-13A6DCF5ED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167"/>
          <a:stretch/>
        </p:blipFill>
        <p:spPr bwMode="auto">
          <a:xfrm>
            <a:off x="276895" y="289348"/>
            <a:ext cx="7363332" cy="4563213"/>
          </a:xfrm>
          <a:prstGeom prst="rect">
            <a:avLst/>
          </a:prstGeom>
          <a:noFill/>
          <a:extLst>
            <a:ext uri="{909E8E84-426E-40DD-AFC4-6F175D3DCCD1}">
              <a14:hiddenFill xmlns:a14="http://schemas.microsoft.com/office/drawing/2010/main">
                <a:solidFill>
                  <a:srgbClr val="FFFFFF"/>
                </a:solidFill>
              </a14:hiddenFill>
            </a:ext>
          </a:extLst>
        </p:spPr>
      </p:pic>
      <p:sp>
        <p:nvSpPr>
          <p:cNvPr id="352" name="Google Shape;352;p40"/>
          <p:cNvSpPr txBox="1">
            <a:spLocks noGrp="1"/>
          </p:cNvSpPr>
          <p:nvPr>
            <p:ph type="ctrTitle"/>
          </p:nvPr>
        </p:nvSpPr>
        <p:spPr>
          <a:xfrm>
            <a:off x="275124" y="27883"/>
            <a:ext cx="7383559" cy="1265348"/>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200" dirty="0"/>
              <a:t>What high-contrast science is being done now with JWST?</a:t>
            </a:r>
            <a:endParaRPr sz="3200" dirty="0"/>
          </a:p>
        </p:txBody>
      </p:sp>
      <p:sp>
        <p:nvSpPr>
          <p:cNvPr id="355" name="Google Shape;355;p40"/>
          <p:cNvSpPr/>
          <p:nvPr/>
        </p:nvSpPr>
        <p:spPr>
          <a:xfrm rot="10800000" flipH="1">
            <a:off x="8086200" y="4052250"/>
            <a:ext cx="340200" cy="340200"/>
          </a:xfrm>
          <a:prstGeom prst="star4">
            <a:avLst>
              <a:gd name="adj" fmla="val 17073"/>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6" name="Google Shape;356;p40"/>
          <p:cNvGrpSpPr/>
          <p:nvPr/>
        </p:nvGrpSpPr>
        <p:grpSpPr>
          <a:xfrm rot="10800000" flipH="1">
            <a:off x="7953220" y="2573599"/>
            <a:ext cx="614800" cy="600066"/>
            <a:chOff x="7828465" y="2769949"/>
            <a:chExt cx="878787" cy="857727"/>
          </a:xfrm>
        </p:grpSpPr>
        <p:grpSp>
          <p:nvGrpSpPr>
            <p:cNvPr id="357" name="Google Shape;357;p40"/>
            <p:cNvGrpSpPr/>
            <p:nvPr/>
          </p:nvGrpSpPr>
          <p:grpSpPr>
            <a:xfrm>
              <a:off x="7926175" y="2877425"/>
              <a:ext cx="683100" cy="643800"/>
              <a:chOff x="7926175" y="2877425"/>
              <a:chExt cx="683100" cy="643800"/>
            </a:xfrm>
          </p:grpSpPr>
          <p:cxnSp>
            <p:nvCxnSpPr>
              <p:cNvPr id="358" name="Google Shape;358;p40"/>
              <p:cNvCxnSpPr/>
              <p:nvPr/>
            </p:nvCxnSpPr>
            <p:spPr>
              <a:xfrm>
                <a:off x="8267725" y="2877425"/>
                <a:ext cx="0" cy="643800"/>
              </a:xfrm>
              <a:prstGeom prst="straightConnector1">
                <a:avLst/>
              </a:prstGeom>
              <a:noFill/>
              <a:ln w="19050" cap="flat" cmpd="sng">
                <a:solidFill>
                  <a:schemeClr val="lt1"/>
                </a:solidFill>
                <a:prstDash val="solid"/>
                <a:round/>
                <a:headEnd type="none" w="med" len="med"/>
                <a:tailEnd type="none" w="med" len="med"/>
              </a:ln>
            </p:spPr>
          </p:cxnSp>
          <p:cxnSp>
            <p:nvCxnSpPr>
              <p:cNvPr id="359" name="Google Shape;359;p40"/>
              <p:cNvCxnSpPr/>
              <p:nvPr/>
            </p:nvCxnSpPr>
            <p:spPr>
              <a:xfrm>
                <a:off x="7926175" y="3199325"/>
                <a:ext cx="683100" cy="0"/>
              </a:xfrm>
              <a:prstGeom prst="straightConnector1">
                <a:avLst/>
              </a:prstGeom>
              <a:noFill/>
              <a:ln w="19050" cap="flat" cmpd="sng">
                <a:solidFill>
                  <a:schemeClr val="dk2"/>
                </a:solidFill>
                <a:prstDash val="solid"/>
                <a:round/>
                <a:headEnd type="none" w="med" len="med"/>
                <a:tailEnd type="none" w="med" len="med"/>
              </a:ln>
            </p:spPr>
          </p:cxnSp>
          <p:cxnSp>
            <p:nvCxnSpPr>
              <p:cNvPr id="360" name="Google Shape;360;p40"/>
              <p:cNvCxnSpPr/>
              <p:nvPr/>
            </p:nvCxnSpPr>
            <p:spPr>
              <a:xfrm>
                <a:off x="8267793" y="2877453"/>
                <a:ext cx="0" cy="643609"/>
              </a:xfrm>
              <a:prstGeom prst="straightConnector1">
                <a:avLst/>
              </a:prstGeom>
              <a:noFill/>
              <a:ln w="19050" cap="flat" cmpd="sng">
                <a:solidFill>
                  <a:schemeClr val="lt1"/>
                </a:solidFill>
                <a:prstDash val="solid"/>
                <a:round/>
                <a:headEnd type="none" w="med" len="med"/>
                <a:tailEnd type="none" w="med" len="med"/>
              </a:ln>
            </p:spPr>
          </p:cxnSp>
          <p:cxnSp>
            <p:nvCxnSpPr>
              <p:cNvPr id="361" name="Google Shape;361;p40"/>
              <p:cNvCxnSpPr/>
              <p:nvPr/>
            </p:nvCxnSpPr>
            <p:spPr>
              <a:xfrm rot="2700000">
                <a:off x="7926180" y="3199313"/>
                <a:ext cx="683065" cy="0"/>
              </a:xfrm>
              <a:prstGeom prst="straightConnector1">
                <a:avLst/>
              </a:prstGeom>
              <a:noFill/>
              <a:ln w="19050" cap="flat" cmpd="sng">
                <a:solidFill>
                  <a:schemeClr val="dk2"/>
                </a:solidFill>
                <a:prstDash val="solid"/>
                <a:round/>
                <a:headEnd type="none" w="med" len="med"/>
                <a:tailEnd type="none" w="med" len="med"/>
              </a:ln>
            </p:spPr>
          </p:cxnSp>
        </p:grpSp>
        <p:grpSp>
          <p:nvGrpSpPr>
            <p:cNvPr id="362" name="Google Shape;362;p40"/>
            <p:cNvGrpSpPr/>
            <p:nvPr/>
          </p:nvGrpSpPr>
          <p:grpSpPr>
            <a:xfrm rot="1363882">
              <a:off x="7926319" y="2876921"/>
              <a:ext cx="683080" cy="643781"/>
              <a:chOff x="7926175" y="2877425"/>
              <a:chExt cx="683100" cy="643800"/>
            </a:xfrm>
          </p:grpSpPr>
          <p:cxnSp>
            <p:nvCxnSpPr>
              <p:cNvPr id="363" name="Google Shape;363;p40"/>
              <p:cNvCxnSpPr/>
              <p:nvPr/>
            </p:nvCxnSpPr>
            <p:spPr>
              <a:xfrm>
                <a:off x="8267725" y="2877425"/>
                <a:ext cx="0" cy="643800"/>
              </a:xfrm>
              <a:prstGeom prst="straightConnector1">
                <a:avLst/>
              </a:prstGeom>
              <a:noFill/>
              <a:ln w="19050" cap="flat" cmpd="sng">
                <a:solidFill>
                  <a:schemeClr val="lt1"/>
                </a:solidFill>
                <a:prstDash val="solid"/>
                <a:round/>
                <a:headEnd type="none" w="med" len="med"/>
                <a:tailEnd type="none" w="med" len="med"/>
              </a:ln>
            </p:spPr>
          </p:cxnSp>
          <p:cxnSp>
            <p:nvCxnSpPr>
              <p:cNvPr id="364" name="Google Shape;364;p40"/>
              <p:cNvCxnSpPr/>
              <p:nvPr/>
            </p:nvCxnSpPr>
            <p:spPr>
              <a:xfrm>
                <a:off x="7926175" y="3199325"/>
                <a:ext cx="683100" cy="0"/>
              </a:xfrm>
              <a:prstGeom prst="straightConnector1">
                <a:avLst/>
              </a:prstGeom>
              <a:noFill/>
              <a:ln w="19050" cap="flat" cmpd="sng">
                <a:solidFill>
                  <a:schemeClr val="dk2"/>
                </a:solidFill>
                <a:prstDash val="solid"/>
                <a:round/>
                <a:headEnd type="none" w="med" len="med"/>
                <a:tailEnd type="none" w="med" len="med"/>
              </a:ln>
            </p:spPr>
          </p:cxnSp>
          <p:cxnSp>
            <p:nvCxnSpPr>
              <p:cNvPr id="365" name="Google Shape;365;p40"/>
              <p:cNvCxnSpPr/>
              <p:nvPr/>
            </p:nvCxnSpPr>
            <p:spPr>
              <a:xfrm>
                <a:off x="8267793" y="2877453"/>
                <a:ext cx="0" cy="643609"/>
              </a:xfrm>
              <a:prstGeom prst="straightConnector1">
                <a:avLst/>
              </a:prstGeom>
              <a:noFill/>
              <a:ln w="19050" cap="flat" cmpd="sng">
                <a:solidFill>
                  <a:schemeClr val="lt1"/>
                </a:solidFill>
                <a:prstDash val="solid"/>
                <a:round/>
                <a:headEnd type="none" w="med" len="med"/>
                <a:tailEnd type="none" w="med" len="med"/>
              </a:ln>
            </p:spPr>
          </p:cxnSp>
          <p:cxnSp>
            <p:nvCxnSpPr>
              <p:cNvPr id="366" name="Google Shape;366;p40"/>
              <p:cNvCxnSpPr/>
              <p:nvPr/>
            </p:nvCxnSpPr>
            <p:spPr>
              <a:xfrm rot="2700000">
                <a:off x="7926180" y="3199313"/>
                <a:ext cx="683065" cy="0"/>
              </a:xfrm>
              <a:prstGeom prst="straightConnector1">
                <a:avLst/>
              </a:prstGeom>
              <a:noFill/>
              <a:ln w="19050" cap="flat" cmpd="sng">
                <a:solidFill>
                  <a:schemeClr val="dk2"/>
                </a:solidFill>
                <a:prstDash val="solid"/>
                <a:round/>
                <a:headEnd type="none" w="med" len="med"/>
                <a:tailEnd type="none" w="med" len="med"/>
              </a:ln>
            </p:spPr>
          </p:cxnSp>
        </p:grpSp>
      </p:grpSp>
      <p:grpSp>
        <p:nvGrpSpPr>
          <p:cNvPr id="367" name="Google Shape;367;p40"/>
          <p:cNvGrpSpPr/>
          <p:nvPr/>
        </p:nvGrpSpPr>
        <p:grpSpPr>
          <a:xfrm rot="10800000" flipH="1">
            <a:off x="7953220" y="1626142"/>
            <a:ext cx="614800" cy="600066"/>
            <a:chOff x="7828465" y="2769949"/>
            <a:chExt cx="878787" cy="857727"/>
          </a:xfrm>
        </p:grpSpPr>
        <p:grpSp>
          <p:nvGrpSpPr>
            <p:cNvPr id="368" name="Google Shape;368;p40"/>
            <p:cNvGrpSpPr/>
            <p:nvPr/>
          </p:nvGrpSpPr>
          <p:grpSpPr>
            <a:xfrm>
              <a:off x="7926175" y="2877425"/>
              <a:ext cx="683100" cy="643800"/>
              <a:chOff x="7926175" y="2877425"/>
              <a:chExt cx="683100" cy="643800"/>
            </a:xfrm>
          </p:grpSpPr>
          <p:cxnSp>
            <p:nvCxnSpPr>
              <p:cNvPr id="369" name="Google Shape;369;p40"/>
              <p:cNvCxnSpPr/>
              <p:nvPr/>
            </p:nvCxnSpPr>
            <p:spPr>
              <a:xfrm>
                <a:off x="8267725" y="2877425"/>
                <a:ext cx="0" cy="643800"/>
              </a:xfrm>
              <a:prstGeom prst="straightConnector1">
                <a:avLst/>
              </a:prstGeom>
              <a:noFill/>
              <a:ln w="19050" cap="flat" cmpd="sng">
                <a:solidFill>
                  <a:schemeClr val="lt1"/>
                </a:solidFill>
                <a:prstDash val="solid"/>
                <a:round/>
                <a:headEnd type="none" w="med" len="med"/>
                <a:tailEnd type="none" w="med" len="med"/>
              </a:ln>
            </p:spPr>
          </p:cxnSp>
          <p:cxnSp>
            <p:nvCxnSpPr>
              <p:cNvPr id="370" name="Google Shape;370;p40"/>
              <p:cNvCxnSpPr/>
              <p:nvPr/>
            </p:nvCxnSpPr>
            <p:spPr>
              <a:xfrm>
                <a:off x="7926175" y="3199325"/>
                <a:ext cx="683100" cy="0"/>
              </a:xfrm>
              <a:prstGeom prst="straightConnector1">
                <a:avLst/>
              </a:prstGeom>
              <a:noFill/>
              <a:ln w="19050" cap="flat" cmpd="sng">
                <a:solidFill>
                  <a:schemeClr val="dk2"/>
                </a:solidFill>
                <a:prstDash val="solid"/>
                <a:round/>
                <a:headEnd type="none" w="med" len="med"/>
                <a:tailEnd type="none" w="med" len="med"/>
              </a:ln>
            </p:spPr>
          </p:cxnSp>
          <p:cxnSp>
            <p:nvCxnSpPr>
              <p:cNvPr id="371" name="Google Shape;371;p40"/>
              <p:cNvCxnSpPr/>
              <p:nvPr/>
            </p:nvCxnSpPr>
            <p:spPr>
              <a:xfrm>
                <a:off x="8267793" y="2877453"/>
                <a:ext cx="0" cy="643609"/>
              </a:xfrm>
              <a:prstGeom prst="straightConnector1">
                <a:avLst/>
              </a:prstGeom>
              <a:noFill/>
              <a:ln w="19050" cap="flat" cmpd="sng">
                <a:solidFill>
                  <a:schemeClr val="lt1"/>
                </a:solidFill>
                <a:prstDash val="solid"/>
                <a:round/>
                <a:headEnd type="none" w="med" len="med"/>
                <a:tailEnd type="none" w="med" len="med"/>
              </a:ln>
            </p:spPr>
          </p:cxnSp>
          <p:cxnSp>
            <p:nvCxnSpPr>
              <p:cNvPr id="372" name="Google Shape;372;p40"/>
              <p:cNvCxnSpPr/>
              <p:nvPr/>
            </p:nvCxnSpPr>
            <p:spPr>
              <a:xfrm rot="2700000">
                <a:off x="7926180" y="3199313"/>
                <a:ext cx="683065" cy="0"/>
              </a:xfrm>
              <a:prstGeom prst="straightConnector1">
                <a:avLst/>
              </a:prstGeom>
              <a:noFill/>
              <a:ln w="19050" cap="flat" cmpd="sng">
                <a:solidFill>
                  <a:schemeClr val="dk2"/>
                </a:solidFill>
                <a:prstDash val="solid"/>
                <a:round/>
                <a:headEnd type="none" w="med" len="med"/>
                <a:tailEnd type="none" w="med" len="med"/>
              </a:ln>
            </p:spPr>
          </p:cxnSp>
        </p:grpSp>
        <p:grpSp>
          <p:nvGrpSpPr>
            <p:cNvPr id="373" name="Google Shape;373;p40"/>
            <p:cNvGrpSpPr/>
            <p:nvPr/>
          </p:nvGrpSpPr>
          <p:grpSpPr>
            <a:xfrm rot="1363882">
              <a:off x="7926319" y="2876921"/>
              <a:ext cx="683080" cy="643781"/>
              <a:chOff x="7926175" y="2877425"/>
              <a:chExt cx="683100" cy="643800"/>
            </a:xfrm>
          </p:grpSpPr>
          <p:cxnSp>
            <p:nvCxnSpPr>
              <p:cNvPr id="374" name="Google Shape;374;p40"/>
              <p:cNvCxnSpPr/>
              <p:nvPr/>
            </p:nvCxnSpPr>
            <p:spPr>
              <a:xfrm>
                <a:off x="8267725" y="2877425"/>
                <a:ext cx="0" cy="643800"/>
              </a:xfrm>
              <a:prstGeom prst="straightConnector1">
                <a:avLst/>
              </a:prstGeom>
              <a:noFill/>
              <a:ln w="19050" cap="flat" cmpd="sng">
                <a:solidFill>
                  <a:schemeClr val="lt1"/>
                </a:solidFill>
                <a:prstDash val="solid"/>
                <a:round/>
                <a:headEnd type="none" w="med" len="med"/>
                <a:tailEnd type="none" w="med" len="med"/>
              </a:ln>
            </p:spPr>
          </p:cxnSp>
          <p:cxnSp>
            <p:nvCxnSpPr>
              <p:cNvPr id="375" name="Google Shape;375;p40"/>
              <p:cNvCxnSpPr/>
              <p:nvPr/>
            </p:nvCxnSpPr>
            <p:spPr>
              <a:xfrm>
                <a:off x="7926175" y="3199325"/>
                <a:ext cx="683100" cy="0"/>
              </a:xfrm>
              <a:prstGeom prst="straightConnector1">
                <a:avLst/>
              </a:prstGeom>
              <a:noFill/>
              <a:ln w="19050" cap="flat" cmpd="sng">
                <a:solidFill>
                  <a:schemeClr val="dk2"/>
                </a:solidFill>
                <a:prstDash val="solid"/>
                <a:round/>
                <a:headEnd type="none" w="med" len="med"/>
                <a:tailEnd type="none" w="med" len="med"/>
              </a:ln>
            </p:spPr>
          </p:cxnSp>
          <p:cxnSp>
            <p:nvCxnSpPr>
              <p:cNvPr id="376" name="Google Shape;376;p40"/>
              <p:cNvCxnSpPr/>
              <p:nvPr/>
            </p:nvCxnSpPr>
            <p:spPr>
              <a:xfrm>
                <a:off x="8267793" y="2877453"/>
                <a:ext cx="0" cy="643609"/>
              </a:xfrm>
              <a:prstGeom prst="straightConnector1">
                <a:avLst/>
              </a:prstGeom>
              <a:noFill/>
              <a:ln w="19050" cap="flat" cmpd="sng">
                <a:solidFill>
                  <a:schemeClr val="lt1"/>
                </a:solidFill>
                <a:prstDash val="solid"/>
                <a:round/>
                <a:headEnd type="none" w="med" len="med"/>
                <a:tailEnd type="none" w="med" len="med"/>
              </a:ln>
            </p:spPr>
          </p:cxnSp>
          <p:cxnSp>
            <p:nvCxnSpPr>
              <p:cNvPr id="377" name="Google Shape;377;p40"/>
              <p:cNvCxnSpPr/>
              <p:nvPr/>
            </p:nvCxnSpPr>
            <p:spPr>
              <a:xfrm rot="2700000">
                <a:off x="7926180" y="3199313"/>
                <a:ext cx="683065" cy="0"/>
              </a:xfrm>
              <a:prstGeom prst="straightConnector1">
                <a:avLst/>
              </a:prstGeom>
              <a:noFill/>
              <a:ln w="19050" cap="flat" cmpd="sng">
                <a:solidFill>
                  <a:schemeClr val="dk2"/>
                </a:solidFill>
                <a:prstDash val="solid"/>
                <a:round/>
                <a:headEnd type="none" w="med" len="med"/>
                <a:tailEnd type="none" w="med" len="med"/>
              </a:ln>
            </p:spPr>
          </p:cxnSp>
        </p:grpSp>
      </p:grpSp>
      <p:grpSp>
        <p:nvGrpSpPr>
          <p:cNvPr id="378" name="Google Shape;378;p40"/>
          <p:cNvGrpSpPr/>
          <p:nvPr/>
        </p:nvGrpSpPr>
        <p:grpSpPr>
          <a:xfrm rot="10800000" flipH="1">
            <a:off x="7953220" y="678683"/>
            <a:ext cx="614800" cy="600066"/>
            <a:chOff x="7828465" y="2769949"/>
            <a:chExt cx="878787" cy="857727"/>
          </a:xfrm>
        </p:grpSpPr>
        <p:grpSp>
          <p:nvGrpSpPr>
            <p:cNvPr id="379" name="Google Shape;379;p40"/>
            <p:cNvGrpSpPr/>
            <p:nvPr/>
          </p:nvGrpSpPr>
          <p:grpSpPr>
            <a:xfrm>
              <a:off x="7926175" y="2877425"/>
              <a:ext cx="683100" cy="643800"/>
              <a:chOff x="7926175" y="2877425"/>
              <a:chExt cx="683100" cy="643800"/>
            </a:xfrm>
          </p:grpSpPr>
          <p:cxnSp>
            <p:nvCxnSpPr>
              <p:cNvPr id="380" name="Google Shape;380;p40"/>
              <p:cNvCxnSpPr/>
              <p:nvPr/>
            </p:nvCxnSpPr>
            <p:spPr>
              <a:xfrm>
                <a:off x="8267725" y="2877425"/>
                <a:ext cx="0" cy="643800"/>
              </a:xfrm>
              <a:prstGeom prst="straightConnector1">
                <a:avLst/>
              </a:prstGeom>
              <a:noFill/>
              <a:ln w="19050" cap="flat" cmpd="sng">
                <a:solidFill>
                  <a:schemeClr val="lt1"/>
                </a:solidFill>
                <a:prstDash val="solid"/>
                <a:round/>
                <a:headEnd type="none" w="med" len="med"/>
                <a:tailEnd type="none" w="med" len="med"/>
              </a:ln>
            </p:spPr>
          </p:cxnSp>
          <p:cxnSp>
            <p:nvCxnSpPr>
              <p:cNvPr id="381" name="Google Shape;381;p40"/>
              <p:cNvCxnSpPr/>
              <p:nvPr/>
            </p:nvCxnSpPr>
            <p:spPr>
              <a:xfrm>
                <a:off x="7926175" y="3199325"/>
                <a:ext cx="683100" cy="0"/>
              </a:xfrm>
              <a:prstGeom prst="straightConnector1">
                <a:avLst/>
              </a:prstGeom>
              <a:noFill/>
              <a:ln w="19050" cap="flat" cmpd="sng">
                <a:solidFill>
                  <a:schemeClr val="dk2"/>
                </a:solidFill>
                <a:prstDash val="solid"/>
                <a:round/>
                <a:headEnd type="none" w="med" len="med"/>
                <a:tailEnd type="none" w="med" len="med"/>
              </a:ln>
            </p:spPr>
          </p:cxnSp>
          <p:cxnSp>
            <p:nvCxnSpPr>
              <p:cNvPr id="382" name="Google Shape;382;p40"/>
              <p:cNvCxnSpPr/>
              <p:nvPr/>
            </p:nvCxnSpPr>
            <p:spPr>
              <a:xfrm>
                <a:off x="8267793" y="2877453"/>
                <a:ext cx="0" cy="643609"/>
              </a:xfrm>
              <a:prstGeom prst="straightConnector1">
                <a:avLst/>
              </a:prstGeom>
              <a:noFill/>
              <a:ln w="19050" cap="flat" cmpd="sng">
                <a:solidFill>
                  <a:schemeClr val="lt1"/>
                </a:solidFill>
                <a:prstDash val="solid"/>
                <a:round/>
                <a:headEnd type="none" w="med" len="med"/>
                <a:tailEnd type="none" w="med" len="med"/>
              </a:ln>
            </p:spPr>
          </p:cxnSp>
          <p:cxnSp>
            <p:nvCxnSpPr>
              <p:cNvPr id="383" name="Google Shape;383;p40"/>
              <p:cNvCxnSpPr/>
              <p:nvPr/>
            </p:nvCxnSpPr>
            <p:spPr>
              <a:xfrm rot="2700000">
                <a:off x="7926180" y="3199313"/>
                <a:ext cx="683065" cy="0"/>
              </a:xfrm>
              <a:prstGeom prst="straightConnector1">
                <a:avLst/>
              </a:prstGeom>
              <a:noFill/>
              <a:ln w="19050" cap="flat" cmpd="sng">
                <a:solidFill>
                  <a:schemeClr val="dk2"/>
                </a:solidFill>
                <a:prstDash val="solid"/>
                <a:round/>
                <a:headEnd type="none" w="med" len="med"/>
                <a:tailEnd type="none" w="med" len="med"/>
              </a:ln>
            </p:spPr>
          </p:cxnSp>
        </p:grpSp>
        <p:grpSp>
          <p:nvGrpSpPr>
            <p:cNvPr id="384" name="Google Shape;384;p40"/>
            <p:cNvGrpSpPr/>
            <p:nvPr/>
          </p:nvGrpSpPr>
          <p:grpSpPr>
            <a:xfrm rot="1363882">
              <a:off x="7926319" y="2876921"/>
              <a:ext cx="683080" cy="643781"/>
              <a:chOff x="7926175" y="2877425"/>
              <a:chExt cx="683100" cy="643800"/>
            </a:xfrm>
          </p:grpSpPr>
          <p:cxnSp>
            <p:nvCxnSpPr>
              <p:cNvPr id="385" name="Google Shape;385;p40"/>
              <p:cNvCxnSpPr/>
              <p:nvPr/>
            </p:nvCxnSpPr>
            <p:spPr>
              <a:xfrm>
                <a:off x="8267725" y="2877425"/>
                <a:ext cx="0" cy="643800"/>
              </a:xfrm>
              <a:prstGeom prst="straightConnector1">
                <a:avLst/>
              </a:prstGeom>
              <a:noFill/>
              <a:ln w="19050" cap="flat" cmpd="sng">
                <a:solidFill>
                  <a:schemeClr val="lt1"/>
                </a:solidFill>
                <a:prstDash val="solid"/>
                <a:round/>
                <a:headEnd type="none" w="med" len="med"/>
                <a:tailEnd type="none" w="med" len="med"/>
              </a:ln>
            </p:spPr>
          </p:cxnSp>
          <p:cxnSp>
            <p:nvCxnSpPr>
              <p:cNvPr id="386" name="Google Shape;386;p40"/>
              <p:cNvCxnSpPr/>
              <p:nvPr/>
            </p:nvCxnSpPr>
            <p:spPr>
              <a:xfrm>
                <a:off x="7926175" y="3199325"/>
                <a:ext cx="683100" cy="0"/>
              </a:xfrm>
              <a:prstGeom prst="straightConnector1">
                <a:avLst/>
              </a:prstGeom>
              <a:noFill/>
              <a:ln w="19050" cap="flat" cmpd="sng">
                <a:solidFill>
                  <a:schemeClr val="dk2"/>
                </a:solidFill>
                <a:prstDash val="solid"/>
                <a:round/>
                <a:headEnd type="none" w="med" len="med"/>
                <a:tailEnd type="none" w="med" len="med"/>
              </a:ln>
            </p:spPr>
          </p:cxnSp>
          <p:cxnSp>
            <p:nvCxnSpPr>
              <p:cNvPr id="387" name="Google Shape;387;p40"/>
              <p:cNvCxnSpPr/>
              <p:nvPr/>
            </p:nvCxnSpPr>
            <p:spPr>
              <a:xfrm>
                <a:off x="8267793" y="2877453"/>
                <a:ext cx="0" cy="643609"/>
              </a:xfrm>
              <a:prstGeom prst="straightConnector1">
                <a:avLst/>
              </a:prstGeom>
              <a:noFill/>
              <a:ln w="19050" cap="flat" cmpd="sng">
                <a:solidFill>
                  <a:schemeClr val="lt1"/>
                </a:solidFill>
                <a:prstDash val="solid"/>
                <a:round/>
                <a:headEnd type="none" w="med" len="med"/>
                <a:tailEnd type="none" w="med" len="med"/>
              </a:ln>
            </p:spPr>
          </p:cxnSp>
          <p:cxnSp>
            <p:nvCxnSpPr>
              <p:cNvPr id="388" name="Google Shape;388;p40"/>
              <p:cNvCxnSpPr/>
              <p:nvPr/>
            </p:nvCxnSpPr>
            <p:spPr>
              <a:xfrm rot="2700000">
                <a:off x="7926180" y="3199313"/>
                <a:ext cx="683065" cy="0"/>
              </a:xfrm>
              <a:prstGeom prst="straightConnector1">
                <a:avLst/>
              </a:prstGeom>
              <a:noFill/>
              <a:ln w="19050" cap="flat" cmpd="sng">
                <a:solidFill>
                  <a:schemeClr val="dk2"/>
                </a:solidFill>
                <a:prstDash val="solid"/>
                <a:round/>
                <a:headEnd type="none" w="med" len="med"/>
                <a:tailEnd type="none" w="med" len="med"/>
              </a:ln>
            </p:spPr>
          </p:cxnSp>
        </p:grpSp>
      </p:grpSp>
      <p:grpSp>
        <p:nvGrpSpPr>
          <p:cNvPr id="389" name="Google Shape;389;p40"/>
          <p:cNvGrpSpPr/>
          <p:nvPr/>
        </p:nvGrpSpPr>
        <p:grpSpPr>
          <a:xfrm>
            <a:off x="7651500" y="275700"/>
            <a:ext cx="1216800" cy="4592100"/>
            <a:chOff x="7651500" y="275700"/>
            <a:chExt cx="1216800" cy="4592100"/>
          </a:xfrm>
        </p:grpSpPr>
        <p:cxnSp>
          <p:nvCxnSpPr>
            <p:cNvPr id="390" name="Google Shape;390;p40"/>
            <p:cNvCxnSpPr/>
            <p:nvPr/>
          </p:nvCxnSpPr>
          <p:spPr>
            <a:xfrm rot="10800000">
              <a:off x="7651500" y="275700"/>
              <a:ext cx="0" cy="4592100"/>
            </a:xfrm>
            <a:prstGeom prst="straightConnector1">
              <a:avLst/>
            </a:prstGeom>
            <a:noFill/>
            <a:ln w="19050" cap="flat" cmpd="sng">
              <a:solidFill>
                <a:schemeClr val="dk2"/>
              </a:solidFill>
              <a:prstDash val="solid"/>
              <a:round/>
              <a:headEnd type="none" w="med" len="med"/>
              <a:tailEnd type="none" w="med" len="med"/>
            </a:ln>
          </p:spPr>
        </p:cxnSp>
        <p:cxnSp>
          <p:nvCxnSpPr>
            <p:cNvPr id="391" name="Google Shape;391;p40"/>
            <p:cNvCxnSpPr/>
            <p:nvPr/>
          </p:nvCxnSpPr>
          <p:spPr>
            <a:xfrm rot="10800000">
              <a:off x="7658700" y="3576775"/>
              <a:ext cx="1209600" cy="0"/>
            </a:xfrm>
            <a:prstGeom prst="straightConnector1">
              <a:avLst/>
            </a:prstGeom>
            <a:noFill/>
            <a:ln w="19050" cap="flat" cmpd="sng">
              <a:solidFill>
                <a:schemeClr val="dk2"/>
              </a:solidFill>
              <a:prstDash val="solid"/>
              <a:round/>
              <a:headEnd type="none" w="med" len="med"/>
              <a:tailEnd type="none" w="med" len="med"/>
            </a:ln>
          </p:spPr>
        </p:cxnSp>
      </p:grpSp>
      <p:sp>
        <p:nvSpPr>
          <p:cNvPr id="6" name="Google Shape;352;p40">
            <a:extLst>
              <a:ext uri="{FF2B5EF4-FFF2-40B4-BE49-F238E27FC236}">
                <a16:creationId xmlns:a16="http://schemas.microsoft.com/office/drawing/2014/main" id="{EE7E39D1-3FCD-E199-0E1D-1EB2CD660836}"/>
              </a:ext>
            </a:extLst>
          </p:cNvPr>
          <p:cNvSpPr txBox="1">
            <a:spLocks/>
          </p:cNvSpPr>
          <p:nvPr/>
        </p:nvSpPr>
        <p:spPr>
          <a:xfrm>
            <a:off x="3179240" y="3654246"/>
            <a:ext cx="7006296" cy="126534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85000"/>
              </a:lnSpc>
              <a:spcBef>
                <a:spcPts val="0"/>
              </a:spcBef>
              <a:spcAft>
                <a:spcPts val="0"/>
              </a:spcAft>
              <a:buClr>
                <a:srgbClr val="191919"/>
              </a:buClr>
              <a:buSzPts val="5200"/>
              <a:buFont typeface="Manrope"/>
              <a:buNone/>
              <a:defRPr sz="5500" b="1" i="0" u="none" strike="noStrike" cap="none">
                <a:solidFill>
                  <a:schemeClr val="lt1"/>
                </a:solidFill>
                <a:latin typeface="Manrope"/>
                <a:ea typeface="Manrope"/>
                <a:cs typeface="Manrope"/>
                <a:sym typeface="Manrope"/>
              </a:defRPr>
            </a:lvl1pPr>
            <a:lvl2pPr marR="0" lvl="1"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2pPr>
            <a:lvl3pPr marR="0" lvl="2"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3pPr>
            <a:lvl4pPr marR="0" lvl="3"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4pPr>
            <a:lvl5pPr marR="0" lvl="4"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5pPr>
            <a:lvl6pPr marR="0" lvl="5"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6pPr>
            <a:lvl7pPr marR="0" lvl="6"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7pPr>
            <a:lvl8pPr marR="0" lvl="7"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8pPr>
            <a:lvl9pPr marR="0" lvl="8"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9pPr>
          </a:lstStyle>
          <a:p>
            <a:r>
              <a:rPr lang="en-US" sz="2800" dirty="0">
                <a:solidFill>
                  <a:schemeClr val="tx1">
                    <a:lumMod val="85000"/>
                    <a:lumOff val="15000"/>
                  </a:schemeClr>
                </a:solidFill>
              </a:rPr>
              <a:t>And what’s coming next?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7" name="Google Shape;347;p39"/>
          <p:cNvSpPr txBox="1">
            <a:spLocks noGrp="1"/>
          </p:cNvSpPr>
          <p:nvPr>
            <p:ph type="ctrTitle"/>
          </p:nvPr>
        </p:nvSpPr>
        <p:spPr>
          <a:xfrm>
            <a:off x="294481" y="300218"/>
            <a:ext cx="8671718" cy="63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As of yesterday morning (!): Epsilon Indi Ab</a:t>
            </a:r>
            <a:endParaRPr dirty="0"/>
          </a:p>
        </p:txBody>
      </p:sp>
      <p:sp>
        <p:nvSpPr>
          <p:cNvPr id="5" name="Google Shape;346;p39">
            <a:extLst>
              <a:ext uri="{FF2B5EF4-FFF2-40B4-BE49-F238E27FC236}">
                <a16:creationId xmlns:a16="http://schemas.microsoft.com/office/drawing/2014/main" id="{26FBF383-1F51-8AA9-14F3-94D1A5BADF62}"/>
              </a:ext>
            </a:extLst>
          </p:cNvPr>
          <p:cNvSpPr txBox="1">
            <a:spLocks/>
          </p:cNvSpPr>
          <p:nvPr/>
        </p:nvSpPr>
        <p:spPr>
          <a:xfrm>
            <a:off x="6985363" y="4808557"/>
            <a:ext cx="3683238" cy="4136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1pPr>
            <a:lvl2pPr marL="914400" marR="0" lvl="1"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2pPr>
            <a:lvl3pPr marL="1371600" marR="0" lvl="2"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3pPr>
            <a:lvl4pPr marL="1828800" marR="0" lvl="3"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4pPr>
            <a:lvl5pPr marL="2286000" marR="0" lvl="4"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5pPr>
            <a:lvl6pPr marL="2743200" marR="0" lvl="5"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6pPr>
            <a:lvl7pPr marL="3200400" marR="0" lvl="6"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7pPr>
            <a:lvl8pPr marL="3657600" marR="0" lvl="7"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8pPr>
            <a:lvl9pPr marL="4114800" marR="0" lvl="8"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9pPr>
          </a:lstStyle>
          <a:p>
            <a:pPr marL="0" indent="0"/>
            <a:r>
              <a:rPr lang="en-US" sz="1200" dirty="0"/>
              <a:t>Matthews et al. (2024), </a:t>
            </a:r>
            <a:r>
              <a:rPr lang="en-US" sz="1200" i="1" dirty="0"/>
              <a:t>Nature</a:t>
            </a:r>
            <a:endParaRPr lang="en-US" sz="1200" dirty="0"/>
          </a:p>
        </p:txBody>
      </p:sp>
      <p:sp>
        <p:nvSpPr>
          <p:cNvPr id="7" name="Google Shape;347;p39">
            <a:extLst>
              <a:ext uri="{FF2B5EF4-FFF2-40B4-BE49-F238E27FC236}">
                <a16:creationId xmlns:a16="http://schemas.microsoft.com/office/drawing/2014/main" id="{34E1CD8B-7F31-EA88-3BE1-B9754B097044}"/>
              </a:ext>
            </a:extLst>
          </p:cNvPr>
          <p:cNvSpPr txBox="1">
            <a:spLocks/>
          </p:cNvSpPr>
          <p:nvPr/>
        </p:nvSpPr>
        <p:spPr>
          <a:xfrm>
            <a:off x="497710" y="780028"/>
            <a:ext cx="10862670" cy="639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85000"/>
              </a:lnSpc>
              <a:spcBef>
                <a:spcPts val="0"/>
              </a:spcBef>
              <a:spcAft>
                <a:spcPts val="0"/>
              </a:spcAft>
              <a:buClr>
                <a:srgbClr val="191919"/>
              </a:buClr>
              <a:buSzPts val="5200"/>
              <a:buFont typeface="Manrope"/>
              <a:buNone/>
              <a:defRPr sz="3000" b="1" i="0" u="none" strike="noStrike" cap="none">
                <a:solidFill>
                  <a:schemeClr val="lt1"/>
                </a:solidFill>
                <a:latin typeface="Manrope"/>
                <a:ea typeface="Manrope"/>
                <a:cs typeface="Manrope"/>
                <a:sym typeface="Manrope"/>
              </a:defRPr>
            </a:lvl1pPr>
            <a:lvl2pPr marR="0" lvl="1"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2pPr>
            <a:lvl3pPr marR="0" lvl="2"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3pPr>
            <a:lvl4pPr marR="0" lvl="3"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4pPr>
            <a:lvl5pPr marR="0" lvl="4"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5pPr>
            <a:lvl6pPr marR="0" lvl="5"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6pPr>
            <a:lvl7pPr marR="0" lvl="6"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7pPr>
            <a:lvl8pPr marR="0" lvl="7"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8pPr>
            <a:lvl9pPr marR="0" lvl="8"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9pPr>
          </a:lstStyle>
          <a:p>
            <a:pPr algn="ctr"/>
            <a:r>
              <a:rPr lang="en-US" sz="1600" dirty="0"/>
              <a:t>The </a:t>
            </a:r>
            <a:r>
              <a:rPr lang="en-US" sz="1600" b="0" u="sng" dirty="0"/>
              <a:t>coldest, oldest</a:t>
            </a:r>
            <a:r>
              <a:rPr lang="en-US" sz="1600" b="0" dirty="0"/>
              <a:t> imaged exoplanet; and a surprising one </a:t>
            </a:r>
            <a:endParaRPr lang="en-US" sz="2400" b="0" dirty="0"/>
          </a:p>
        </p:txBody>
      </p:sp>
      <p:pic>
        <p:nvPicPr>
          <p:cNvPr id="4" name="Picture 3" descr="A close-up of a satellite&#10;&#10;Description automatically generated">
            <a:extLst>
              <a:ext uri="{FF2B5EF4-FFF2-40B4-BE49-F238E27FC236}">
                <a16:creationId xmlns:a16="http://schemas.microsoft.com/office/drawing/2014/main" id="{B6AF36E6-B909-69BF-7EBE-CB3199DA0363}"/>
              </a:ext>
            </a:extLst>
          </p:cNvPr>
          <p:cNvPicPr>
            <a:picLocks noChangeAspect="1"/>
          </p:cNvPicPr>
          <p:nvPr/>
        </p:nvPicPr>
        <p:blipFill rotWithShape="1">
          <a:blip r:embed="rId3"/>
          <a:srcRect r="51401"/>
          <a:stretch/>
        </p:blipFill>
        <p:spPr>
          <a:xfrm>
            <a:off x="366448" y="943164"/>
            <a:ext cx="1841795" cy="1858439"/>
          </a:xfrm>
          <a:prstGeom prst="rect">
            <a:avLst/>
          </a:prstGeom>
        </p:spPr>
      </p:pic>
      <p:sp>
        <p:nvSpPr>
          <p:cNvPr id="6" name="Subtitle 3">
            <a:extLst>
              <a:ext uri="{FF2B5EF4-FFF2-40B4-BE49-F238E27FC236}">
                <a16:creationId xmlns:a16="http://schemas.microsoft.com/office/drawing/2014/main" id="{8381096B-55E2-37E4-41B7-183C4887B220}"/>
              </a:ext>
            </a:extLst>
          </p:cNvPr>
          <p:cNvSpPr txBox="1">
            <a:spLocks/>
          </p:cNvSpPr>
          <p:nvPr/>
        </p:nvSpPr>
        <p:spPr>
          <a:xfrm>
            <a:off x="2417487" y="1225969"/>
            <a:ext cx="4064000" cy="80937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1pPr>
            <a:lvl2pPr marL="914400" marR="0" lvl="1"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2pPr>
            <a:lvl3pPr marL="1371600" marR="0" lvl="2"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3pPr>
            <a:lvl4pPr marL="1828800" marR="0" lvl="3"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4pPr>
            <a:lvl5pPr marL="2286000" marR="0" lvl="4"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5pPr>
            <a:lvl6pPr marL="2743200" marR="0" lvl="5"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6pPr>
            <a:lvl7pPr marL="3200400" marR="0" lvl="6"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7pPr>
            <a:lvl8pPr marL="3657600" marR="0" lvl="7"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8pPr>
            <a:lvl9pPr marL="4114800" marR="0" lvl="8"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9pPr>
          </a:lstStyle>
          <a:p>
            <a:pPr>
              <a:buFont typeface="Arial" panose="020B0604020202020204" pitchFamily="34" charset="0"/>
              <a:buChar char="•"/>
            </a:pPr>
            <a:r>
              <a:rPr lang="en-US" dirty="0"/>
              <a:t>Nearby (3 pc) K-type star of ~ solar age, with long-term RV trend and astrometric acceleration </a:t>
            </a:r>
            <a:br>
              <a:rPr lang="en-US" dirty="0"/>
            </a:br>
            <a:endParaRPr lang="en-US" dirty="0"/>
          </a:p>
          <a:p>
            <a:pPr>
              <a:buFont typeface="Arial" panose="020B0604020202020204" pitchFamily="34" charset="0"/>
              <a:buChar char="•"/>
            </a:pPr>
            <a:r>
              <a:rPr lang="en-US" dirty="0"/>
              <a:t>MIRI coronagraphic imaging at F1065C and F1140C (Program 2243, PI Matthews)</a:t>
            </a:r>
          </a:p>
          <a:p>
            <a:pPr>
              <a:buFont typeface="Arial" panose="020B0604020202020204" pitchFamily="34" charset="0"/>
              <a:buChar char="•"/>
            </a:pPr>
            <a:endParaRPr lang="en-US" dirty="0"/>
          </a:p>
          <a:p>
            <a:pPr>
              <a:buFont typeface="Arial" panose="020B0604020202020204" pitchFamily="34" charset="0"/>
              <a:buChar char="•"/>
            </a:pPr>
            <a:r>
              <a:rPr lang="en-US" dirty="0"/>
              <a:t>Detection consistent with 275 K, 6-8 </a:t>
            </a:r>
            <a:r>
              <a:rPr lang="en-US" dirty="0" err="1"/>
              <a:t>M</a:t>
            </a:r>
            <a:r>
              <a:rPr lang="en-US" baseline="-25000" dirty="0" err="1"/>
              <a:t>Jup</a:t>
            </a:r>
            <a:r>
              <a:rPr lang="en-US" dirty="0"/>
              <a:t> planet, but not where expected!</a:t>
            </a:r>
            <a:br>
              <a:rPr lang="en-US" dirty="0"/>
            </a:br>
            <a:endParaRPr lang="en-US" dirty="0"/>
          </a:p>
          <a:p>
            <a:pPr>
              <a:buFont typeface="Arial" panose="020B0604020202020204" pitchFamily="34" charset="0"/>
              <a:buChar char="•"/>
            </a:pPr>
            <a:r>
              <a:rPr lang="en-US" dirty="0"/>
              <a:t>Recovered at SNR~3 in VLT/VISIR-NEAR (10-12 µm), but non-detections from Spitzer </a:t>
            </a:r>
            <a:br>
              <a:rPr lang="en-US" dirty="0"/>
            </a:br>
            <a:r>
              <a:rPr lang="en-US" dirty="0">
                <a:sym typeface="Wingdings" pitchFamily="2" charset="2"/>
              </a:rPr>
              <a:t> </a:t>
            </a:r>
            <a:r>
              <a:rPr lang="en-US" dirty="0"/>
              <a:t>High metallicity, high C/O ratio planet?</a:t>
            </a:r>
          </a:p>
          <a:p>
            <a:pPr>
              <a:buFont typeface="Arial" panose="020B0604020202020204" pitchFamily="34" charset="0"/>
              <a:buChar char="•"/>
            </a:pPr>
            <a:endParaRPr lang="en-US" dirty="0"/>
          </a:p>
          <a:p>
            <a:pPr>
              <a:buFont typeface="Arial" panose="020B0604020202020204" pitchFamily="34" charset="0"/>
              <a:buChar char="•"/>
            </a:pPr>
            <a:endParaRPr lang="en-US" dirty="0"/>
          </a:p>
        </p:txBody>
      </p:sp>
      <p:pic>
        <p:nvPicPr>
          <p:cNvPr id="13" name="Picture 12" descr="A diagram of a solar system&#10;&#10;Description automatically generated">
            <a:extLst>
              <a:ext uri="{FF2B5EF4-FFF2-40B4-BE49-F238E27FC236}">
                <a16:creationId xmlns:a16="http://schemas.microsoft.com/office/drawing/2014/main" id="{182091AD-7170-7E76-A81A-5153C645B409}"/>
              </a:ext>
            </a:extLst>
          </p:cNvPr>
          <p:cNvPicPr>
            <a:picLocks noChangeAspect="1"/>
          </p:cNvPicPr>
          <p:nvPr/>
        </p:nvPicPr>
        <p:blipFill>
          <a:blip r:embed="rId4"/>
          <a:stretch>
            <a:fillRect/>
          </a:stretch>
        </p:blipFill>
        <p:spPr>
          <a:xfrm>
            <a:off x="6690732" y="1117393"/>
            <a:ext cx="1987802" cy="3665450"/>
          </a:xfrm>
          <a:prstGeom prst="rect">
            <a:avLst/>
          </a:prstGeom>
        </p:spPr>
      </p:pic>
      <p:pic>
        <p:nvPicPr>
          <p:cNvPr id="14" name="Picture 13" descr="A close-up of a satellite&#10;&#10;Description automatically generated">
            <a:extLst>
              <a:ext uri="{FF2B5EF4-FFF2-40B4-BE49-F238E27FC236}">
                <a16:creationId xmlns:a16="http://schemas.microsoft.com/office/drawing/2014/main" id="{67890F37-143F-8933-5192-64C9A9D57992}"/>
              </a:ext>
            </a:extLst>
          </p:cNvPr>
          <p:cNvPicPr>
            <a:picLocks noChangeAspect="1"/>
          </p:cNvPicPr>
          <p:nvPr/>
        </p:nvPicPr>
        <p:blipFill rotWithShape="1">
          <a:blip r:embed="rId3"/>
          <a:srcRect l="51402"/>
          <a:stretch/>
        </p:blipFill>
        <p:spPr>
          <a:xfrm>
            <a:off x="366448" y="2950118"/>
            <a:ext cx="1841795" cy="1858439"/>
          </a:xfrm>
          <a:prstGeom prst="rect">
            <a:avLst/>
          </a:prstGeom>
        </p:spPr>
      </p:pic>
    </p:spTree>
    <p:extLst>
      <p:ext uri="{BB962C8B-B14F-4D97-AF65-F5344CB8AC3E}">
        <p14:creationId xmlns:p14="http://schemas.microsoft.com/office/powerpoint/2010/main" val="34580860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7" name="Google Shape;347;p39"/>
          <p:cNvSpPr txBox="1">
            <a:spLocks noGrp="1"/>
          </p:cNvSpPr>
          <p:nvPr>
            <p:ph type="ctrTitle"/>
          </p:nvPr>
        </p:nvSpPr>
        <p:spPr>
          <a:xfrm>
            <a:off x="294481" y="300218"/>
            <a:ext cx="7717500" cy="63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HIP 65426 b</a:t>
            </a:r>
            <a:endParaRPr dirty="0"/>
          </a:p>
        </p:txBody>
      </p:sp>
      <p:pic>
        <p:nvPicPr>
          <p:cNvPr id="3" name="Picture 2">
            <a:extLst>
              <a:ext uri="{FF2B5EF4-FFF2-40B4-BE49-F238E27FC236}">
                <a16:creationId xmlns:a16="http://schemas.microsoft.com/office/drawing/2014/main" id="{87DE63E5-80BB-049A-C641-95080ED25E58}"/>
              </a:ext>
            </a:extLst>
          </p:cNvPr>
          <p:cNvPicPr>
            <a:picLocks noChangeAspect="1"/>
          </p:cNvPicPr>
          <p:nvPr/>
        </p:nvPicPr>
        <p:blipFill>
          <a:blip r:embed="rId3"/>
          <a:stretch>
            <a:fillRect/>
          </a:stretch>
        </p:blipFill>
        <p:spPr>
          <a:xfrm>
            <a:off x="4625517" y="1610082"/>
            <a:ext cx="4141174" cy="2668992"/>
          </a:xfrm>
          <a:prstGeom prst="rect">
            <a:avLst/>
          </a:prstGeom>
        </p:spPr>
      </p:pic>
      <p:sp>
        <p:nvSpPr>
          <p:cNvPr id="5" name="Google Shape;346;p39">
            <a:extLst>
              <a:ext uri="{FF2B5EF4-FFF2-40B4-BE49-F238E27FC236}">
                <a16:creationId xmlns:a16="http://schemas.microsoft.com/office/drawing/2014/main" id="{26FBF383-1F51-8AA9-14F3-94D1A5BADF62}"/>
              </a:ext>
            </a:extLst>
          </p:cNvPr>
          <p:cNvSpPr txBox="1">
            <a:spLocks/>
          </p:cNvSpPr>
          <p:nvPr/>
        </p:nvSpPr>
        <p:spPr>
          <a:xfrm>
            <a:off x="7036163" y="4808557"/>
            <a:ext cx="3683238" cy="4136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1pPr>
            <a:lvl2pPr marL="914400" marR="0" lvl="1"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2pPr>
            <a:lvl3pPr marL="1371600" marR="0" lvl="2"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3pPr>
            <a:lvl4pPr marL="1828800" marR="0" lvl="3"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4pPr>
            <a:lvl5pPr marL="2286000" marR="0" lvl="4"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5pPr>
            <a:lvl6pPr marL="2743200" marR="0" lvl="5"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6pPr>
            <a:lvl7pPr marL="3200400" marR="0" lvl="6"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7pPr>
            <a:lvl8pPr marL="3657600" marR="0" lvl="7"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8pPr>
            <a:lvl9pPr marL="4114800" marR="0" lvl="8"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9pPr>
          </a:lstStyle>
          <a:p>
            <a:pPr marL="0" indent="0"/>
            <a:r>
              <a:rPr lang="en-US" sz="1200" dirty="0"/>
              <a:t>Carter et al. (incl. KWD), 2023</a:t>
            </a:r>
          </a:p>
        </p:txBody>
      </p:sp>
      <p:sp>
        <p:nvSpPr>
          <p:cNvPr id="7" name="Google Shape;347;p39">
            <a:extLst>
              <a:ext uri="{FF2B5EF4-FFF2-40B4-BE49-F238E27FC236}">
                <a16:creationId xmlns:a16="http://schemas.microsoft.com/office/drawing/2014/main" id="{34E1CD8B-7F31-EA88-3BE1-B9754B097044}"/>
              </a:ext>
            </a:extLst>
          </p:cNvPr>
          <p:cNvSpPr txBox="1">
            <a:spLocks/>
          </p:cNvSpPr>
          <p:nvPr/>
        </p:nvSpPr>
        <p:spPr>
          <a:xfrm>
            <a:off x="2519875" y="667287"/>
            <a:ext cx="8520595" cy="639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85000"/>
              </a:lnSpc>
              <a:spcBef>
                <a:spcPts val="0"/>
              </a:spcBef>
              <a:spcAft>
                <a:spcPts val="0"/>
              </a:spcAft>
              <a:buClr>
                <a:srgbClr val="191919"/>
              </a:buClr>
              <a:buSzPts val="5200"/>
              <a:buFont typeface="Manrope"/>
              <a:buNone/>
              <a:defRPr sz="3000" b="1" i="0" u="none" strike="noStrike" cap="none">
                <a:solidFill>
                  <a:schemeClr val="lt1"/>
                </a:solidFill>
                <a:latin typeface="Manrope"/>
                <a:ea typeface="Manrope"/>
                <a:cs typeface="Manrope"/>
                <a:sym typeface="Manrope"/>
              </a:defRPr>
            </a:lvl1pPr>
            <a:lvl2pPr marR="0" lvl="1"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2pPr>
            <a:lvl3pPr marR="0" lvl="2"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3pPr>
            <a:lvl4pPr marR="0" lvl="3"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4pPr>
            <a:lvl5pPr marR="0" lvl="4"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5pPr>
            <a:lvl6pPr marR="0" lvl="5"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6pPr>
            <a:lvl7pPr marR="0" lvl="6"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7pPr>
            <a:lvl8pPr marR="0" lvl="7"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8pPr>
            <a:lvl9pPr marR="0" lvl="8"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9pPr>
          </a:lstStyle>
          <a:p>
            <a:pPr algn="ctr"/>
            <a:br>
              <a:rPr lang="en-US" sz="1600" dirty="0"/>
            </a:br>
            <a:r>
              <a:rPr lang="en-US" sz="1800" b="0" dirty="0"/>
              <a:t>The first</a:t>
            </a:r>
            <a:br>
              <a:rPr lang="en-US" sz="1800" b="0" dirty="0"/>
            </a:br>
            <a:r>
              <a:rPr lang="en-US" sz="1800" b="0" dirty="0"/>
              <a:t>11-15µm images of an exoplanet!</a:t>
            </a:r>
            <a:endParaRPr lang="en-US" sz="2400" b="0" dirty="0"/>
          </a:p>
        </p:txBody>
      </p:sp>
      <p:pic>
        <p:nvPicPr>
          <p:cNvPr id="11" name="Picture 10" descr="A collage of images of a star&#10;&#10;Description automatically generated">
            <a:extLst>
              <a:ext uri="{FF2B5EF4-FFF2-40B4-BE49-F238E27FC236}">
                <a16:creationId xmlns:a16="http://schemas.microsoft.com/office/drawing/2014/main" id="{44011210-E9E1-CB8A-64CA-18C6CD159626}"/>
              </a:ext>
            </a:extLst>
          </p:cNvPr>
          <p:cNvPicPr>
            <a:picLocks noChangeAspect="1"/>
          </p:cNvPicPr>
          <p:nvPr/>
        </p:nvPicPr>
        <p:blipFill rotWithShape="1">
          <a:blip r:embed="rId4"/>
          <a:srcRect l="3554" r="3410"/>
          <a:stretch/>
        </p:blipFill>
        <p:spPr>
          <a:xfrm>
            <a:off x="377309" y="2898038"/>
            <a:ext cx="4108784" cy="1910519"/>
          </a:xfrm>
          <a:prstGeom prst="rect">
            <a:avLst/>
          </a:prstGeom>
        </p:spPr>
      </p:pic>
      <p:pic>
        <p:nvPicPr>
          <p:cNvPr id="4" name="Picture 3" descr="A comparison of images of a star&#10;&#10;Description automatically generated with medium confidence">
            <a:extLst>
              <a:ext uri="{FF2B5EF4-FFF2-40B4-BE49-F238E27FC236}">
                <a16:creationId xmlns:a16="http://schemas.microsoft.com/office/drawing/2014/main" id="{12CAC351-9B37-10DB-A403-340281C8BB2E}"/>
              </a:ext>
            </a:extLst>
          </p:cNvPr>
          <p:cNvPicPr>
            <a:picLocks noChangeAspect="1"/>
          </p:cNvPicPr>
          <p:nvPr/>
        </p:nvPicPr>
        <p:blipFill>
          <a:blip r:embed="rId5"/>
          <a:stretch>
            <a:fillRect/>
          </a:stretch>
        </p:blipFill>
        <p:spPr>
          <a:xfrm>
            <a:off x="716603" y="878301"/>
            <a:ext cx="3148842" cy="1607919"/>
          </a:xfrm>
          <a:prstGeom prst="rect">
            <a:avLst/>
          </a:prstGeom>
        </p:spPr>
      </p:pic>
      <p:sp>
        <p:nvSpPr>
          <p:cNvPr id="6" name="Google Shape;346;p39">
            <a:extLst>
              <a:ext uri="{FF2B5EF4-FFF2-40B4-BE49-F238E27FC236}">
                <a16:creationId xmlns:a16="http://schemas.microsoft.com/office/drawing/2014/main" id="{D36BA137-6C8F-3910-062B-AFF27B607219}"/>
              </a:ext>
            </a:extLst>
          </p:cNvPr>
          <p:cNvSpPr txBox="1">
            <a:spLocks/>
          </p:cNvSpPr>
          <p:nvPr/>
        </p:nvSpPr>
        <p:spPr>
          <a:xfrm>
            <a:off x="872567" y="2450432"/>
            <a:ext cx="3683238" cy="4136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1pPr>
            <a:lvl2pPr marL="914400" marR="0" lvl="1"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2pPr>
            <a:lvl3pPr marL="1371600" marR="0" lvl="2"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3pPr>
            <a:lvl4pPr marL="1828800" marR="0" lvl="3"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4pPr>
            <a:lvl5pPr marL="2286000" marR="0" lvl="4"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5pPr>
            <a:lvl6pPr marL="2743200" marR="0" lvl="5"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6pPr>
            <a:lvl7pPr marL="3200400" marR="0" lvl="6"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7pPr>
            <a:lvl8pPr marL="3657600" marR="0" lvl="7"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8pPr>
            <a:lvl9pPr marL="4114800" marR="0" lvl="8"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9pPr>
          </a:lstStyle>
          <a:p>
            <a:pPr marL="0" indent="0"/>
            <a:r>
              <a:rPr lang="en-US" sz="1200" dirty="0"/>
              <a:t>SPHERE discovery; Chauvin et al. (2017)</a:t>
            </a:r>
          </a:p>
        </p:txBody>
      </p:sp>
      <p:sp>
        <p:nvSpPr>
          <p:cNvPr id="8" name="Google Shape;347;p39">
            <a:extLst>
              <a:ext uri="{FF2B5EF4-FFF2-40B4-BE49-F238E27FC236}">
                <a16:creationId xmlns:a16="http://schemas.microsoft.com/office/drawing/2014/main" id="{2E92D98C-F9CD-CEC2-B45A-0E2216C642FF}"/>
              </a:ext>
            </a:extLst>
          </p:cNvPr>
          <p:cNvSpPr txBox="1">
            <a:spLocks/>
          </p:cNvSpPr>
          <p:nvPr/>
        </p:nvSpPr>
        <p:spPr>
          <a:xfrm>
            <a:off x="2828628" y="300218"/>
            <a:ext cx="5938064" cy="639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85000"/>
              </a:lnSpc>
              <a:spcBef>
                <a:spcPts val="0"/>
              </a:spcBef>
              <a:spcAft>
                <a:spcPts val="0"/>
              </a:spcAft>
              <a:buClr>
                <a:srgbClr val="191919"/>
              </a:buClr>
              <a:buSzPts val="5200"/>
              <a:buFont typeface="Manrope"/>
              <a:buNone/>
              <a:defRPr sz="3000" b="1" i="0" u="none" strike="noStrike" cap="none">
                <a:solidFill>
                  <a:schemeClr val="lt1"/>
                </a:solidFill>
                <a:latin typeface="Manrope"/>
                <a:ea typeface="Manrope"/>
                <a:cs typeface="Manrope"/>
                <a:sym typeface="Manrope"/>
              </a:defRPr>
            </a:lvl1pPr>
            <a:lvl2pPr marR="0" lvl="1"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2pPr>
            <a:lvl3pPr marR="0" lvl="2"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3pPr>
            <a:lvl4pPr marR="0" lvl="3"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4pPr>
            <a:lvl5pPr marR="0" lvl="4"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5pPr>
            <a:lvl6pPr marR="0" lvl="5"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6pPr>
            <a:lvl7pPr marR="0" lvl="6"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7pPr>
            <a:lvl8pPr marR="0" lvl="7"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8pPr>
            <a:lvl9pPr marR="0" lvl="8"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9pPr>
          </a:lstStyle>
          <a:p>
            <a:pPr algn="r"/>
            <a:r>
              <a:rPr lang="en-US" sz="1600" dirty="0" err="1"/>
              <a:t>NIRCam</a:t>
            </a:r>
            <a:r>
              <a:rPr lang="en-US" sz="1600" dirty="0"/>
              <a:t> + MIRI </a:t>
            </a:r>
            <a:r>
              <a:rPr lang="en-US" sz="1600" dirty="0" err="1"/>
              <a:t>Coronagraphy</a:t>
            </a:r>
            <a:endParaRPr lang="en-US" sz="2400" b="0" dirty="0"/>
          </a:p>
        </p:txBody>
      </p:sp>
      <p:sp>
        <p:nvSpPr>
          <p:cNvPr id="10" name="Google Shape;347;p39">
            <a:extLst>
              <a:ext uri="{FF2B5EF4-FFF2-40B4-BE49-F238E27FC236}">
                <a16:creationId xmlns:a16="http://schemas.microsoft.com/office/drawing/2014/main" id="{C74E7255-76E3-0AB4-025A-62B427562C14}"/>
              </a:ext>
            </a:extLst>
          </p:cNvPr>
          <p:cNvSpPr txBox="1">
            <a:spLocks/>
          </p:cNvSpPr>
          <p:nvPr/>
        </p:nvSpPr>
        <p:spPr>
          <a:xfrm>
            <a:off x="2828626" y="4441488"/>
            <a:ext cx="6092635" cy="639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85000"/>
              </a:lnSpc>
              <a:spcBef>
                <a:spcPts val="0"/>
              </a:spcBef>
              <a:spcAft>
                <a:spcPts val="0"/>
              </a:spcAft>
              <a:buClr>
                <a:srgbClr val="191919"/>
              </a:buClr>
              <a:buSzPts val="5200"/>
              <a:buFont typeface="Manrope"/>
              <a:buNone/>
              <a:defRPr sz="3000" b="1" i="0" u="none" strike="noStrike" cap="none">
                <a:solidFill>
                  <a:schemeClr val="lt1"/>
                </a:solidFill>
                <a:latin typeface="Manrope"/>
                <a:ea typeface="Manrope"/>
                <a:cs typeface="Manrope"/>
                <a:sym typeface="Manrope"/>
              </a:defRPr>
            </a:lvl1pPr>
            <a:lvl2pPr marR="0" lvl="1"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2pPr>
            <a:lvl3pPr marR="0" lvl="2"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3pPr>
            <a:lvl4pPr marR="0" lvl="3"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4pPr>
            <a:lvl5pPr marR="0" lvl="4"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5pPr>
            <a:lvl6pPr marR="0" lvl="5"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6pPr>
            <a:lvl7pPr marR="0" lvl="6"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7pPr>
            <a:lvl8pPr marR="0" lvl="7"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8pPr>
            <a:lvl9pPr marR="0" lvl="8"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9pPr>
          </a:lstStyle>
          <a:p>
            <a:pPr algn="r"/>
            <a:r>
              <a:rPr lang="en-US" sz="1400" b="0" dirty="0"/>
              <a:t>See also Miles et al. (2023) for  ERS spectroscopy!</a:t>
            </a:r>
            <a:endParaRPr lang="en-US" sz="2000" b="0" dirty="0"/>
          </a:p>
        </p:txBody>
      </p:sp>
    </p:spTree>
    <p:extLst>
      <p:ext uri="{BB962C8B-B14F-4D97-AF65-F5344CB8AC3E}">
        <p14:creationId xmlns:p14="http://schemas.microsoft.com/office/powerpoint/2010/main" val="20285274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7" name="Google Shape;347;p39"/>
          <p:cNvSpPr txBox="1">
            <a:spLocks noGrp="1"/>
          </p:cNvSpPr>
          <p:nvPr>
            <p:ph type="ctrTitle"/>
          </p:nvPr>
        </p:nvSpPr>
        <p:spPr>
          <a:xfrm>
            <a:off x="294481" y="300218"/>
            <a:ext cx="7717500" cy="63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AF </a:t>
            </a:r>
            <a:r>
              <a:rPr lang="en" dirty="0" err="1"/>
              <a:t>Lep</a:t>
            </a:r>
            <a:r>
              <a:rPr lang="en" dirty="0"/>
              <a:t> b</a:t>
            </a:r>
            <a:endParaRPr dirty="0"/>
          </a:p>
        </p:txBody>
      </p:sp>
      <p:sp>
        <p:nvSpPr>
          <p:cNvPr id="4" name="Google Shape;346;p39">
            <a:extLst>
              <a:ext uri="{FF2B5EF4-FFF2-40B4-BE49-F238E27FC236}">
                <a16:creationId xmlns:a16="http://schemas.microsoft.com/office/drawing/2014/main" id="{155E039C-6DB0-6FE4-3D6E-36F25BC218CE}"/>
              </a:ext>
            </a:extLst>
          </p:cNvPr>
          <p:cNvSpPr txBox="1">
            <a:spLocks/>
          </p:cNvSpPr>
          <p:nvPr/>
        </p:nvSpPr>
        <p:spPr>
          <a:xfrm>
            <a:off x="7302381" y="4468654"/>
            <a:ext cx="3683238" cy="4136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1pPr>
            <a:lvl2pPr marL="914400" marR="0" lvl="1"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2pPr>
            <a:lvl3pPr marL="1371600" marR="0" lvl="2"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3pPr>
            <a:lvl4pPr marL="1828800" marR="0" lvl="3"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4pPr>
            <a:lvl5pPr marL="2286000" marR="0" lvl="4"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5pPr>
            <a:lvl6pPr marL="2743200" marR="0" lvl="5"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6pPr>
            <a:lvl7pPr marL="3200400" marR="0" lvl="6"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7pPr>
            <a:lvl8pPr marL="3657600" marR="0" lvl="7"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8pPr>
            <a:lvl9pPr marL="4114800" marR="0" lvl="8"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9pPr>
          </a:lstStyle>
          <a:p>
            <a:pPr marL="0" indent="0"/>
            <a:r>
              <a:rPr lang="en-US" sz="1200" dirty="0" err="1"/>
              <a:t>Franson</a:t>
            </a:r>
            <a:r>
              <a:rPr lang="en-US" sz="1200" dirty="0"/>
              <a:t> et al. (2024)</a:t>
            </a:r>
          </a:p>
        </p:txBody>
      </p:sp>
      <p:sp>
        <p:nvSpPr>
          <p:cNvPr id="5" name="Google Shape;347;p39">
            <a:extLst>
              <a:ext uri="{FF2B5EF4-FFF2-40B4-BE49-F238E27FC236}">
                <a16:creationId xmlns:a16="http://schemas.microsoft.com/office/drawing/2014/main" id="{A9B89B99-CC8A-3F10-8C24-DAB3FB0CD919}"/>
              </a:ext>
            </a:extLst>
          </p:cNvPr>
          <p:cNvSpPr txBox="1">
            <a:spLocks/>
          </p:cNvSpPr>
          <p:nvPr/>
        </p:nvSpPr>
        <p:spPr>
          <a:xfrm>
            <a:off x="5980852" y="261148"/>
            <a:ext cx="3374164" cy="639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85000"/>
              </a:lnSpc>
              <a:spcBef>
                <a:spcPts val="0"/>
              </a:spcBef>
              <a:spcAft>
                <a:spcPts val="0"/>
              </a:spcAft>
              <a:buClr>
                <a:srgbClr val="191919"/>
              </a:buClr>
              <a:buSzPts val="5200"/>
              <a:buFont typeface="Manrope"/>
              <a:buNone/>
              <a:defRPr sz="3000" b="1" i="0" u="none" strike="noStrike" cap="none">
                <a:solidFill>
                  <a:schemeClr val="lt1"/>
                </a:solidFill>
                <a:latin typeface="Manrope"/>
                <a:ea typeface="Manrope"/>
                <a:cs typeface="Manrope"/>
                <a:sym typeface="Manrope"/>
              </a:defRPr>
            </a:lvl1pPr>
            <a:lvl2pPr marR="0" lvl="1"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2pPr>
            <a:lvl3pPr marR="0" lvl="2"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3pPr>
            <a:lvl4pPr marR="0" lvl="3"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4pPr>
            <a:lvl5pPr marR="0" lvl="4"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5pPr>
            <a:lvl6pPr marR="0" lvl="5"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6pPr>
            <a:lvl7pPr marR="0" lvl="6"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7pPr>
            <a:lvl8pPr marR="0" lvl="7"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8pPr>
            <a:lvl9pPr marR="0" lvl="8"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9pPr>
          </a:lstStyle>
          <a:p>
            <a:pPr algn="ctr"/>
            <a:r>
              <a:rPr lang="en-US" sz="1600" dirty="0" err="1"/>
              <a:t>NIRCam</a:t>
            </a:r>
            <a:r>
              <a:rPr lang="en-US" sz="1600" dirty="0"/>
              <a:t> </a:t>
            </a:r>
            <a:r>
              <a:rPr lang="en-US" sz="1600" dirty="0" err="1"/>
              <a:t>Coronagraphy</a:t>
            </a:r>
            <a:endParaRPr lang="en-US" sz="2400" b="0" dirty="0"/>
          </a:p>
        </p:txBody>
      </p:sp>
      <p:pic>
        <p:nvPicPr>
          <p:cNvPr id="6" name="Picture 5" descr="A blue circle with a white x&#10;&#10;Description automatically generated">
            <a:extLst>
              <a:ext uri="{FF2B5EF4-FFF2-40B4-BE49-F238E27FC236}">
                <a16:creationId xmlns:a16="http://schemas.microsoft.com/office/drawing/2014/main" id="{68CA1236-75D0-3CC0-F482-5EA0E5342AE8}"/>
              </a:ext>
            </a:extLst>
          </p:cNvPr>
          <p:cNvPicPr>
            <a:picLocks noChangeAspect="1"/>
          </p:cNvPicPr>
          <p:nvPr/>
        </p:nvPicPr>
        <p:blipFill>
          <a:blip r:embed="rId3"/>
          <a:stretch>
            <a:fillRect/>
          </a:stretch>
        </p:blipFill>
        <p:spPr>
          <a:xfrm>
            <a:off x="4779372" y="978588"/>
            <a:ext cx="3871282" cy="3523562"/>
          </a:xfrm>
          <a:prstGeom prst="rect">
            <a:avLst/>
          </a:prstGeom>
        </p:spPr>
      </p:pic>
      <p:sp>
        <p:nvSpPr>
          <p:cNvPr id="7" name="TextBox 6">
            <a:extLst>
              <a:ext uri="{FF2B5EF4-FFF2-40B4-BE49-F238E27FC236}">
                <a16:creationId xmlns:a16="http://schemas.microsoft.com/office/drawing/2014/main" id="{2AD64DD8-E694-3993-75B2-7DF885F80BA2}"/>
              </a:ext>
            </a:extLst>
          </p:cNvPr>
          <p:cNvSpPr txBox="1"/>
          <p:nvPr/>
        </p:nvSpPr>
        <p:spPr>
          <a:xfrm>
            <a:off x="7795846" y="4866728"/>
            <a:ext cx="1236532" cy="276999"/>
          </a:xfrm>
          <a:prstGeom prst="rect">
            <a:avLst/>
          </a:prstGeom>
          <a:noFill/>
          <a:ln>
            <a:solidFill>
              <a:srgbClr val="00FA00"/>
            </a:solidFill>
          </a:ln>
        </p:spPr>
        <p:txBody>
          <a:bodyPr wrap="square" rtlCol="0">
            <a:spAutoFit/>
          </a:bodyPr>
          <a:lstStyle/>
          <a:p>
            <a:pPr algn="ctr"/>
            <a:r>
              <a:rPr lang="en-US" sz="1200" dirty="0">
                <a:solidFill>
                  <a:srgbClr val="00FA00"/>
                </a:solidFill>
              </a:rPr>
              <a:t>⭐️ 19 </a:t>
            </a:r>
            <a:r>
              <a:rPr lang="en-US" sz="1200" dirty="0" err="1">
                <a:solidFill>
                  <a:srgbClr val="00FA00"/>
                </a:solidFill>
              </a:rPr>
              <a:t>Franson</a:t>
            </a:r>
            <a:endParaRPr lang="en-US" sz="1200" dirty="0">
              <a:solidFill>
                <a:srgbClr val="00FA00"/>
              </a:solidFill>
            </a:endParaRPr>
          </a:p>
        </p:txBody>
      </p:sp>
      <p:sp>
        <p:nvSpPr>
          <p:cNvPr id="8" name="Google Shape;347;p39">
            <a:extLst>
              <a:ext uri="{FF2B5EF4-FFF2-40B4-BE49-F238E27FC236}">
                <a16:creationId xmlns:a16="http://schemas.microsoft.com/office/drawing/2014/main" id="{13C0A10C-279B-0554-E367-78DE1BE258FF}"/>
              </a:ext>
            </a:extLst>
          </p:cNvPr>
          <p:cNvSpPr txBox="1">
            <a:spLocks/>
          </p:cNvSpPr>
          <p:nvPr/>
        </p:nvSpPr>
        <p:spPr>
          <a:xfrm>
            <a:off x="273146" y="879367"/>
            <a:ext cx="4286026" cy="639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85000"/>
              </a:lnSpc>
              <a:spcBef>
                <a:spcPts val="0"/>
              </a:spcBef>
              <a:spcAft>
                <a:spcPts val="0"/>
              </a:spcAft>
              <a:buClr>
                <a:srgbClr val="191919"/>
              </a:buClr>
              <a:buSzPts val="5200"/>
              <a:buFont typeface="Manrope"/>
              <a:buNone/>
              <a:defRPr sz="3000" b="1" i="0" u="none" strike="noStrike" cap="none">
                <a:solidFill>
                  <a:schemeClr val="lt1"/>
                </a:solidFill>
                <a:latin typeface="Manrope"/>
                <a:ea typeface="Manrope"/>
                <a:cs typeface="Manrope"/>
                <a:sym typeface="Manrope"/>
              </a:defRPr>
            </a:lvl1pPr>
            <a:lvl2pPr marR="0" lvl="1"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2pPr>
            <a:lvl3pPr marR="0" lvl="2"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3pPr>
            <a:lvl4pPr marR="0" lvl="3"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4pPr>
            <a:lvl5pPr marR="0" lvl="4"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5pPr>
            <a:lvl6pPr marR="0" lvl="5"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6pPr>
            <a:lvl7pPr marR="0" lvl="6"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7pPr>
            <a:lvl8pPr marR="0" lvl="7"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8pPr>
            <a:lvl9pPr marR="0" lvl="8"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9pPr>
          </a:lstStyle>
          <a:p>
            <a:pPr algn="ctr"/>
            <a:r>
              <a:rPr lang="en-US" sz="1600" dirty="0"/>
              <a:t>The closest-separation imaged exoplanet with JWST thus far!</a:t>
            </a:r>
            <a:endParaRPr lang="en-US" sz="2400" b="0" dirty="0"/>
          </a:p>
        </p:txBody>
      </p:sp>
      <p:sp>
        <p:nvSpPr>
          <p:cNvPr id="9" name="Subtitle 3">
            <a:extLst>
              <a:ext uri="{FF2B5EF4-FFF2-40B4-BE49-F238E27FC236}">
                <a16:creationId xmlns:a16="http://schemas.microsoft.com/office/drawing/2014/main" id="{237A26B8-575B-9F84-9ACB-299E830BC6A5}"/>
              </a:ext>
            </a:extLst>
          </p:cNvPr>
          <p:cNvSpPr txBox="1">
            <a:spLocks/>
          </p:cNvSpPr>
          <p:nvPr/>
        </p:nvSpPr>
        <p:spPr>
          <a:xfrm>
            <a:off x="294481" y="1413160"/>
            <a:ext cx="4395253" cy="80937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1pPr>
            <a:lvl2pPr marL="914400" marR="0" lvl="1"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2pPr>
            <a:lvl3pPr marL="1371600" marR="0" lvl="2"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3pPr>
            <a:lvl4pPr marL="1828800" marR="0" lvl="3"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4pPr>
            <a:lvl5pPr marL="2286000" marR="0" lvl="4"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5pPr>
            <a:lvl6pPr marL="2743200" marR="0" lvl="5"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6pPr>
            <a:lvl7pPr marL="3200400" marR="0" lvl="6"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7pPr>
            <a:lvl8pPr marL="3657600" marR="0" lvl="7"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8pPr>
            <a:lvl9pPr marL="4114800" marR="0" lvl="8"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9pPr>
          </a:lstStyle>
          <a:p>
            <a:pPr>
              <a:buFont typeface="Arial" panose="020B0604020202020204" pitchFamily="34" charset="0"/>
              <a:buChar char="•"/>
            </a:pPr>
            <a:r>
              <a:rPr lang="en-US" dirty="0"/>
              <a:t>Lowest-mass imaged planet with a dynamical mass (</a:t>
            </a:r>
            <a:r>
              <a:rPr lang="en-US" dirty="0" err="1"/>
              <a:t>Franson</a:t>
            </a:r>
            <a:r>
              <a:rPr lang="en-US" dirty="0"/>
              <a:t> et al. 2023, De Rosa et al. 2023, Mesa et al. 2023)</a:t>
            </a:r>
            <a:br>
              <a:rPr lang="en-US" dirty="0"/>
            </a:br>
            <a:endParaRPr lang="en-US" sz="600" dirty="0"/>
          </a:p>
          <a:p>
            <a:pPr>
              <a:buFont typeface="Arial" panose="020B0604020202020204" pitchFamily="34" charset="0"/>
              <a:buChar char="•"/>
            </a:pPr>
            <a:r>
              <a:rPr lang="en-US" dirty="0"/>
              <a:t>With </a:t>
            </a:r>
            <a:r>
              <a:rPr lang="en-US" dirty="0" err="1"/>
              <a:t>NIRCam</a:t>
            </a:r>
            <a:r>
              <a:rPr lang="en-US" dirty="0"/>
              <a:t>: </a:t>
            </a:r>
            <a:r>
              <a:rPr lang="en-US" dirty="0" err="1"/>
              <a:t>Disquilibrium</a:t>
            </a:r>
            <a:r>
              <a:rPr lang="en-US" dirty="0"/>
              <a:t> carbon chemistry? Enhanced metallicity?</a:t>
            </a:r>
          </a:p>
          <a:p>
            <a:pPr>
              <a:buFont typeface="Arial" panose="020B0604020202020204" pitchFamily="34" charset="0"/>
              <a:buChar char="•"/>
            </a:pPr>
            <a:endParaRPr lang="en-US" dirty="0"/>
          </a:p>
        </p:txBody>
      </p:sp>
      <p:pic>
        <p:nvPicPr>
          <p:cNvPr id="11" name="Picture 10" descr="A graph of a graph showing a red dot&#10;&#10;Description automatically generated with medium confidence">
            <a:extLst>
              <a:ext uri="{FF2B5EF4-FFF2-40B4-BE49-F238E27FC236}">
                <a16:creationId xmlns:a16="http://schemas.microsoft.com/office/drawing/2014/main" id="{CCB784B5-88E3-3ABB-B411-0E38033FACA6}"/>
              </a:ext>
            </a:extLst>
          </p:cNvPr>
          <p:cNvPicPr>
            <a:picLocks noChangeAspect="1"/>
          </p:cNvPicPr>
          <p:nvPr/>
        </p:nvPicPr>
        <p:blipFill>
          <a:blip r:embed="rId4"/>
          <a:stretch>
            <a:fillRect/>
          </a:stretch>
        </p:blipFill>
        <p:spPr>
          <a:xfrm>
            <a:off x="1126129" y="2862970"/>
            <a:ext cx="2731955" cy="1935408"/>
          </a:xfrm>
          <a:prstGeom prst="rect">
            <a:avLst/>
          </a:prstGeom>
        </p:spPr>
      </p:pic>
      <p:sp>
        <p:nvSpPr>
          <p:cNvPr id="12" name="Google Shape;346;p39">
            <a:extLst>
              <a:ext uri="{FF2B5EF4-FFF2-40B4-BE49-F238E27FC236}">
                <a16:creationId xmlns:a16="http://schemas.microsoft.com/office/drawing/2014/main" id="{B1D89CB7-CD59-26AB-F638-B827F3E2AF55}"/>
              </a:ext>
            </a:extLst>
          </p:cNvPr>
          <p:cNvSpPr txBox="1">
            <a:spLocks/>
          </p:cNvSpPr>
          <p:nvPr/>
        </p:nvSpPr>
        <p:spPr>
          <a:xfrm>
            <a:off x="1665902" y="4798378"/>
            <a:ext cx="3683238" cy="4136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1pPr>
            <a:lvl2pPr marL="914400" marR="0" lvl="1"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2pPr>
            <a:lvl3pPr marL="1371600" marR="0" lvl="2"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3pPr>
            <a:lvl4pPr marL="1828800" marR="0" lvl="3"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4pPr>
            <a:lvl5pPr marL="2286000" marR="0" lvl="4"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5pPr>
            <a:lvl6pPr marL="2743200" marR="0" lvl="5"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6pPr>
            <a:lvl7pPr marL="3200400" marR="0" lvl="6"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7pPr>
            <a:lvl8pPr marL="3657600" marR="0" lvl="7"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8pPr>
            <a:lvl9pPr marL="4114800" marR="0" lvl="8"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9pPr>
          </a:lstStyle>
          <a:p>
            <a:pPr marL="0" indent="0"/>
            <a:r>
              <a:rPr lang="en-US" sz="1200" dirty="0"/>
              <a:t>De Rosa et al. (2023)</a:t>
            </a:r>
          </a:p>
        </p:txBody>
      </p:sp>
    </p:spTree>
    <p:extLst>
      <p:ext uri="{BB962C8B-B14F-4D97-AF65-F5344CB8AC3E}">
        <p14:creationId xmlns:p14="http://schemas.microsoft.com/office/powerpoint/2010/main" val="27438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7" name="Google Shape;396;p41">
            <a:extLst>
              <a:ext uri="{FF2B5EF4-FFF2-40B4-BE49-F238E27FC236}">
                <a16:creationId xmlns:a16="http://schemas.microsoft.com/office/drawing/2014/main" id="{F6530FF4-98B0-5BCA-F82E-433BDCE1CED5}"/>
              </a:ext>
            </a:extLst>
          </p:cNvPr>
          <p:cNvSpPr txBox="1">
            <a:spLocks noGrp="1"/>
          </p:cNvSpPr>
          <p:nvPr>
            <p:ph type="subTitle" idx="1"/>
          </p:nvPr>
        </p:nvSpPr>
        <p:spPr>
          <a:xfrm>
            <a:off x="406401" y="964096"/>
            <a:ext cx="8394700" cy="2199600"/>
          </a:xfrm>
          <a:prstGeom prst="rect">
            <a:avLst/>
          </a:prstGeom>
        </p:spPr>
        <p:txBody>
          <a:bodyPr spcFirstLastPara="1" wrap="square" lIns="91425" tIns="91425" rIns="91425" bIns="91425" anchor="t" anchorCtr="0">
            <a:noAutofit/>
          </a:bodyPr>
          <a:lstStyle/>
          <a:p>
            <a:pPr>
              <a:spcBef>
                <a:spcPts val="1000"/>
              </a:spcBef>
              <a:buFont typeface="Inter Tight"/>
              <a:buChar char="●"/>
            </a:pPr>
            <a:r>
              <a:rPr lang="en-US" sz="2000" dirty="0"/>
              <a:t>What do we</a:t>
            </a:r>
            <a:r>
              <a:rPr lang="en-US" sz="2000" b="1" dirty="0"/>
              <a:t> achieve by going to space</a:t>
            </a:r>
            <a:r>
              <a:rPr lang="en-US" sz="2000" dirty="0"/>
              <a:t>, anyway? </a:t>
            </a:r>
            <a:br>
              <a:rPr lang="en-US" sz="2000" dirty="0"/>
            </a:br>
            <a:r>
              <a:rPr lang="en-US" sz="2000" dirty="0"/>
              <a:t>		      (We can build much larger telescopes here on Earth!)</a:t>
            </a:r>
            <a:br>
              <a:rPr lang="en-US" sz="2000" dirty="0"/>
            </a:br>
            <a:endParaRPr lang="en-US" sz="1200" dirty="0"/>
          </a:p>
          <a:p>
            <a:pPr>
              <a:spcBef>
                <a:spcPts val="1000"/>
              </a:spcBef>
              <a:buFont typeface="Inter Tight"/>
              <a:buChar char="●"/>
            </a:pPr>
            <a:r>
              <a:rPr lang="en-US" sz="2000" dirty="0"/>
              <a:t>Which </a:t>
            </a:r>
            <a:r>
              <a:rPr lang="en-US" sz="2000" b="1" dirty="0"/>
              <a:t>lessons learned from ground-based imaging </a:t>
            </a:r>
            <a:r>
              <a:rPr lang="en-US" sz="2000" dirty="0"/>
              <a:t>are relevant?</a:t>
            </a:r>
            <a:br>
              <a:rPr lang="en-US" sz="2000" dirty="0"/>
            </a:br>
            <a:endParaRPr lang="en-US" sz="2000" dirty="0"/>
          </a:p>
          <a:p>
            <a:pPr>
              <a:spcBef>
                <a:spcPts val="1000"/>
              </a:spcBef>
              <a:buFont typeface="Inter Tight"/>
              <a:buChar char="●"/>
            </a:pPr>
            <a:r>
              <a:rPr lang="en-US" sz="2000" b="1" dirty="0"/>
              <a:t>What are we learning </a:t>
            </a:r>
            <a:r>
              <a:rPr lang="en-US" sz="2000" dirty="0"/>
              <a:t>from HST and JWST?</a:t>
            </a:r>
            <a:br>
              <a:rPr lang="en-US" sz="2000" dirty="0"/>
            </a:br>
            <a:endParaRPr lang="en-US" sz="2000" dirty="0"/>
          </a:p>
          <a:p>
            <a:pPr>
              <a:spcBef>
                <a:spcPts val="1000"/>
              </a:spcBef>
              <a:buFont typeface="Inter Tight"/>
              <a:buChar char="●"/>
            </a:pPr>
            <a:r>
              <a:rPr lang="en-US" sz="2000" dirty="0"/>
              <a:t>What might this mean for an </a:t>
            </a:r>
            <a:r>
              <a:rPr lang="en-US" sz="2000" b="1" dirty="0"/>
              <a:t>era of JWST and ground-based ELTs </a:t>
            </a:r>
            <a:br>
              <a:rPr lang="en-US" sz="2000" b="1" dirty="0"/>
            </a:br>
            <a:r>
              <a:rPr lang="en-US" sz="2000" b="1" dirty="0"/>
              <a:t>operating simultaneously</a:t>
            </a:r>
            <a:r>
              <a:rPr lang="en-US" sz="2000" dirty="0"/>
              <a:t>? </a:t>
            </a:r>
          </a:p>
        </p:txBody>
      </p:sp>
      <p:sp>
        <p:nvSpPr>
          <p:cNvPr id="4" name="Google Shape;347;p39">
            <a:extLst>
              <a:ext uri="{FF2B5EF4-FFF2-40B4-BE49-F238E27FC236}">
                <a16:creationId xmlns:a16="http://schemas.microsoft.com/office/drawing/2014/main" id="{A0F6B17D-FB0D-6C56-8B79-1033EC2600A0}"/>
              </a:ext>
            </a:extLst>
          </p:cNvPr>
          <p:cNvSpPr txBox="1">
            <a:spLocks noGrp="1"/>
          </p:cNvSpPr>
          <p:nvPr>
            <p:ph type="ctrTitle"/>
          </p:nvPr>
        </p:nvSpPr>
        <p:spPr>
          <a:xfrm>
            <a:off x="288741" y="369012"/>
            <a:ext cx="7704000" cy="47888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400" u="sng" dirty="0"/>
              <a:t>Some motivating questions:</a:t>
            </a:r>
            <a:endParaRPr sz="2400" u="sng" dirty="0"/>
          </a:p>
        </p:txBody>
      </p:sp>
      <p:sp>
        <p:nvSpPr>
          <p:cNvPr id="2" name="TextBox 1">
            <a:extLst>
              <a:ext uri="{FF2B5EF4-FFF2-40B4-BE49-F238E27FC236}">
                <a16:creationId xmlns:a16="http://schemas.microsoft.com/office/drawing/2014/main" id="{2D22FAEB-9C9C-9E9D-51A6-7497E6C65202}"/>
              </a:ext>
            </a:extLst>
          </p:cNvPr>
          <p:cNvSpPr txBox="1"/>
          <p:nvPr/>
        </p:nvSpPr>
        <p:spPr>
          <a:xfrm>
            <a:off x="5087815" y="4866501"/>
            <a:ext cx="3960003" cy="276999"/>
          </a:xfrm>
          <a:prstGeom prst="rect">
            <a:avLst/>
          </a:prstGeom>
          <a:noFill/>
          <a:ln>
            <a:solidFill>
              <a:srgbClr val="00FA00"/>
            </a:solidFill>
          </a:ln>
        </p:spPr>
        <p:txBody>
          <a:bodyPr wrap="square" rtlCol="0">
            <a:spAutoFit/>
          </a:bodyPr>
          <a:lstStyle/>
          <a:p>
            <a:pPr algn="ctr"/>
            <a:r>
              <a:rPr lang="en-US" sz="1200" dirty="0">
                <a:solidFill>
                  <a:srgbClr val="00FA00"/>
                </a:solidFill>
              </a:rPr>
              <a:t>⭐️ # relevant poster number where you can learn more!</a:t>
            </a:r>
          </a:p>
        </p:txBody>
      </p:sp>
    </p:spTree>
    <p:extLst>
      <p:ext uri="{BB962C8B-B14F-4D97-AF65-F5344CB8AC3E}">
        <p14:creationId xmlns:p14="http://schemas.microsoft.com/office/powerpoint/2010/main" val="3188980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7" name="Google Shape;347;p39"/>
          <p:cNvSpPr txBox="1">
            <a:spLocks noGrp="1"/>
          </p:cNvSpPr>
          <p:nvPr>
            <p:ph type="ctrTitle"/>
          </p:nvPr>
        </p:nvSpPr>
        <p:spPr>
          <a:xfrm>
            <a:off x="294480" y="300218"/>
            <a:ext cx="8473047" cy="63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t>HD 19467 B </a:t>
            </a:r>
            <a:br>
              <a:rPr lang="en" sz="2800" dirty="0"/>
            </a:br>
            <a:r>
              <a:rPr lang="en" sz="2800" dirty="0"/>
              <a:t>                          – a benchmark brown dwarf </a:t>
            </a:r>
            <a:endParaRPr sz="2800" dirty="0"/>
          </a:p>
        </p:txBody>
      </p:sp>
      <p:pic>
        <p:nvPicPr>
          <p:cNvPr id="3" name="Picture 2" descr="A close-up of a graph&#10;&#10;Description automatically generated">
            <a:extLst>
              <a:ext uri="{FF2B5EF4-FFF2-40B4-BE49-F238E27FC236}">
                <a16:creationId xmlns:a16="http://schemas.microsoft.com/office/drawing/2014/main" id="{EB4B4006-0E80-4B27-026B-7446D25D24F6}"/>
              </a:ext>
            </a:extLst>
          </p:cNvPr>
          <p:cNvPicPr>
            <a:picLocks noChangeAspect="1"/>
          </p:cNvPicPr>
          <p:nvPr/>
        </p:nvPicPr>
        <p:blipFill>
          <a:blip r:embed="rId3"/>
          <a:stretch>
            <a:fillRect/>
          </a:stretch>
        </p:blipFill>
        <p:spPr>
          <a:xfrm>
            <a:off x="3677597" y="1250637"/>
            <a:ext cx="5089930" cy="3235606"/>
          </a:xfrm>
          <a:prstGeom prst="rect">
            <a:avLst/>
          </a:prstGeom>
        </p:spPr>
      </p:pic>
      <p:sp>
        <p:nvSpPr>
          <p:cNvPr id="7" name="Google Shape;345;p39">
            <a:extLst>
              <a:ext uri="{FF2B5EF4-FFF2-40B4-BE49-F238E27FC236}">
                <a16:creationId xmlns:a16="http://schemas.microsoft.com/office/drawing/2014/main" id="{3F76E34B-3F63-081B-6EE3-62D277D5464B}"/>
              </a:ext>
            </a:extLst>
          </p:cNvPr>
          <p:cNvSpPr txBox="1">
            <a:spLocks/>
          </p:cNvSpPr>
          <p:nvPr/>
        </p:nvSpPr>
        <p:spPr>
          <a:xfrm>
            <a:off x="7121323" y="4490846"/>
            <a:ext cx="1646204" cy="3524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1pPr>
            <a:lvl2pPr marL="914400" marR="0" lvl="1"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2pPr>
            <a:lvl3pPr marL="1371600" marR="0" lvl="2"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3pPr>
            <a:lvl4pPr marL="1828800" marR="0" lvl="3"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4pPr>
            <a:lvl5pPr marL="2286000" marR="0" lvl="4"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5pPr>
            <a:lvl6pPr marL="2743200" marR="0" lvl="5"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6pPr>
            <a:lvl7pPr marL="3200400" marR="0" lvl="6"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7pPr>
            <a:lvl8pPr marL="3657600" marR="0" lvl="7"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8pPr>
            <a:lvl9pPr marL="4114800" marR="0" lvl="8"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9pPr>
          </a:lstStyle>
          <a:p>
            <a:pPr marL="0" indent="0" algn="r"/>
            <a:r>
              <a:rPr lang="en-US" sz="1050" dirty="0" err="1"/>
              <a:t>Ruffio</a:t>
            </a:r>
            <a:r>
              <a:rPr lang="en-US" sz="1050" dirty="0"/>
              <a:t> et al. (2023)</a:t>
            </a:r>
          </a:p>
        </p:txBody>
      </p:sp>
      <p:pic>
        <p:nvPicPr>
          <p:cNvPr id="11" name="Picture 10" descr="A green circle with a white circle and a white circle with a white circle&#10;&#10;Description automatically generated">
            <a:extLst>
              <a:ext uri="{FF2B5EF4-FFF2-40B4-BE49-F238E27FC236}">
                <a16:creationId xmlns:a16="http://schemas.microsoft.com/office/drawing/2014/main" id="{F50F8E0B-9FB4-A269-7FD1-9EE8DE135A61}"/>
              </a:ext>
            </a:extLst>
          </p:cNvPr>
          <p:cNvPicPr>
            <a:picLocks noChangeAspect="1"/>
          </p:cNvPicPr>
          <p:nvPr/>
        </p:nvPicPr>
        <p:blipFill>
          <a:blip r:embed="rId4"/>
          <a:stretch>
            <a:fillRect/>
          </a:stretch>
        </p:blipFill>
        <p:spPr>
          <a:xfrm>
            <a:off x="502661" y="1250637"/>
            <a:ext cx="3067523" cy="3235606"/>
          </a:xfrm>
          <a:prstGeom prst="rect">
            <a:avLst/>
          </a:prstGeom>
        </p:spPr>
      </p:pic>
      <p:sp>
        <p:nvSpPr>
          <p:cNvPr id="12" name="Google Shape;345;p39">
            <a:extLst>
              <a:ext uri="{FF2B5EF4-FFF2-40B4-BE49-F238E27FC236}">
                <a16:creationId xmlns:a16="http://schemas.microsoft.com/office/drawing/2014/main" id="{93C42D0E-16DB-CBE3-A3AE-AAA4C5D1340A}"/>
              </a:ext>
            </a:extLst>
          </p:cNvPr>
          <p:cNvSpPr txBox="1">
            <a:spLocks/>
          </p:cNvSpPr>
          <p:nvPr/>
        </p:nvSpPr>
        <p:spPr>
          <a:xfrm>
            <a:off x="229230" y="4490846"/>
            <a:ext cx="1646204" cy="3524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1pPr>
            <a:lvl2pPr marL="914400" marR="0" lvl="1"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2pPr>
            <a:lvl3pPr marL="1371600" marR="0" lvl="2"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3pPr>
            <a:lvl4pPr marL="1828800" marR="0" lvl="3"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4pPr>
            <a:lvl5pPr marL="2286000" marR="0" lvl="4"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5pPr>
            <a:lvl6pPr marL="2743200" marR="0" lvl="5"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6pPr>
            <a:lvl7pPr marL="3200400" marR="0" lvl="6"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7pPr>
            <a:lvl8pPr marL="3657600" marR="0" lvl="7"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8pPr>
            <a:lvl9pPr marL="4114800" marR="0" lvl="8"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9pPr>
          </a:lstStyle>
          <a:p>
            <a:pPr marL="0" indent="0" algn="r"/>
            <a:r>
              <a:rPr lang="en-US" sz="1050" dirty="0"/>
              <a:t>Greenbaum et al. (2023)</a:t>
            </a:r>
          </a:p>
        </p:txBody>
      </p:sp>
      <p:sp>
        <p:nvSpPr>
          <p:cNvPr id="2" name="Google Shape;347;p39">
            <a:extLst>
              <a:ext uri="{FF2B5EF4-FFF2-40B4-BE49-F238E27FC236}">
                <a16:creationId xmlns:a16="http://schemas.microsoft.com/office/drawing/2014/main" id="{BC0ACEC8-AC84-96D2-B4E5-6BD3547D212E}"/>
              </a:ext>
            </a:extLst>
          </p:cNvPr>
          <p:cNvSpPr txBox="1">
            <a:spLocks/>
          </p:cNvSpPr>
          <p:nvPr/>
        </p:nvSpPr>
        <p:spPr>
          <a:xfrm>
            <a:off x="5980852" y="261148"/>
            <a:ext cx="3374164" cy="639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85000"/>
              </a:lnSpc>
              <a:spcBef>
                <a:spcPts val="0"/>
              </a:spcBef>
              <a:spcAft>
                <a:spcPts val="0"/>
              </a:spcAft>
              <a:buClr>
                <a:srgbClr val="191919"/>
              </a:buClr>
              <a:buSzPts val="5200"/>
              <a:buFont typeface="Manrope"/>
              <a:buNone/>
              <a:defRPr sz="3000" b="1" i="0" u="none" strike="noStrike" cap="none">
                <a:solidFill>
                  <a:schemeClr val="lt1"/>
                </a:solidFill>
                <a:latin typeface="Manrope"/>
                <a:ea typeface="Manrope"/>
                <a:cs typeface="Manrope"/>
                <a:sym typeface="Manrope"/>
              </a:defRPr>
            </a:lvl1pPr>
            <a:lvl2pPr marR="0" lvl="1"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2pPr>
            <a:lvl3pPr marR="0" lvl="2"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3pPr>
            <a:lvl4pPr marR="0" lvl="3"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4pPr>
            <a:lvl5pPr marR="0" lvl="4"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5pPr>
            <a:lvl6pPr marR="0" lvl="5"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6pPr>
            <a:lvl7pPr marR="0" lvl="6"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7pPr>
            <a:lvl8pPr marR="0" lvl="7"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8pPr>
            <a:lvl9pPr marR="0" lvl="8"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9pPr>
          </a:lstStyle>
          <a:p>
            <a:pPr algn="ctr"/>
            <a:r>
              <a:rPr lang="en-US" sz="1600" dirty="0" err="1"/>
              <a:t>NIRCam</a:t>
            </a:r>
            <a:r>
              <a:rPr lang="en-US" sz="1600" dirty="0"/>
              <a:t> </a:t>
            </a:r>
            <a:r>
              <a:rPr lang="en-US" sz="1600" dirty="0" err="1"/>
              <a:t>Coronagraphy</a:t>
            </a:r>
            <a:r>
              <a:rPr lang="en-US" sz="1600" dirty="0"/>
              <a:t> + </a:t>
            </a:r>
            <a:r>
              <a:rPr lang="en-US" sz="1600" dirty="0" err="1"/>
              <a:t>NIRSpec</a:t>
            </a:r>
            <a:r>
              <a:rPr lang="en-US" sz="1600" dirty="0"/>
              <a:t> IFU</a:t>
            </a:r>
            <a:endParaRPr lang="en-US" sz="2400" b="0" dirty="0"/>
          </a:p>
        </p:txBody>
      </p:sp>
    </p:spTree>
    <p:extLst>
      <p:ext uri="{BB962C8B-B14F-4D97-AF65-F5344CB8AC3E}">
        <p14:creationId xmlns:p14="http://schemas.microsoft.com/office/powerpoint/2010/main" val="37617743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7" name="Google Shape;347;p39"/>
          <p:cNvSpPr txBox="1">
            <a:spLocks noGrp="1"/>
          </p:cNvSpPr>
          <p:nvPr>
            <p:ph type="ctrTitle"/>
          </p:nvPr>
        </p:nvSpPr>
        <p:spPr>
          <a:xfrm>
            <a:off x="294481" y="300218"/>
            <a:ext cx="7717500" cy="63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IFU High-Contrast Spectroscopy - NIR</a:t>
            </a:r>
            <a:endParaRPr dirty="0"/>
          </a:p>
        </p:txBody>
      </p:sp>
      <p:pic>
        <p:nvPicPr>
          <p:cNvPr id="3" name="Picture 2" descr="A close-up of a graph&#10;&#10;Description automatically generated">
            <a:extLst>
              <a:ext uri="{FF2B5EF4-FFF2-40B4-BE49-F238E27FC236}">
                <a16:creationId xmlns:a16="http://schemas.microsoft.com/office/drawing/2014/main" id="{EB4B4006-0E80-4B27-026B-7446D25D24F6}"/>
              </a:ext>
            </a:extLst>
          </p:cNvPr>
          <p:cNvPicPr>
            <a:picLocks noChangeAspect="1"/>
          </p:cNvPicPr>
          <p:nvPr/>
        </p:nvPicPr>
        <p:blipFill>
          <a:blip r:embed="rId3"/>
          <a:stretch>
            <a:fillRect/>
          </a:stretch>
        </p:blipFill>
        <p:spPr>
          <a:xfrm>
            <a:off x="376472" y="939518"/>
            <a:ext cx="3416300" cy="2171700"/>
          </a:xfrm>
          <a:prstGeom prst="rect">
            <a:avLst/>
          </a:prstGeom>
        </p:spPr>
      </p:pic>
      <p:pic>
        <p:nvPicPr>
          <p:cNvPr id="5" name="Picture 4" descr="A graph of a wave&#10;&#10;Description automatically generated with medium confidence">
            <a:extLst>
              <a:ext uri="{FF2B5EF4-FFF2-40B4-BE49-F238E27FC236}">
                <a16:creationId xmlns:a16="http://schemas.microsoft.com/office/drawing/2014/main" id="{E3ED0739-2D5E-CEEC-9E9D-97FF5C27F69F}"/>
              </a:ext>
            </a:extLst>
          </p:cNvPr>
          <p:cNvPicPr>
            <a:picLocks noChangeAspect="1"/>
          </p:cNvPicPr>
          <p:nvPr/>
        </p:nvPicPr>
        <p:blipFill>
          <a:blip r:embed="rId4"/>
          <a:stretch>
            <a:fillRect/>
          </a:stretch>
        </p:blipFill>
        <p:spPr>
          <a:xfrm>
            <a:off x="3874763" y="1692793"/>
            <a:ext cx="5193942" cy="3361144"/>
          </a:xfrm>
          <a:prstGeom prst="rect">
            <a:avLst/>
          </a:prstGeom>
        </p:spPr>
      </p:pic>
      <p:sp>
        <p:nvSpPr>
          <p:cNvPr id="7" name="Google Shape;345;p39">
            <a:extLst>
              <a:ext uri="{FF2B5EF4-FFF2-40B4-BE49-F238E27FC236}">
                <a16:creationId xmlns:a16="http://schemas.microsoft.com/office/drawing/2014/main" id="{3F76E34B-3F63-081B-6EE3-62D277D5464B}"/>
              </a:ext>
            </a:extLst>
          </p:cNvPr>
          <p:cNvSpPr txBox="1">
            <a:spLocks/>
          </p:cNvSpPr>
          <p:nvPr/>
        </p:nvSpPr>
        <p:spPr>
          <a:xfrm>
            <a:off x="0" y="4490846"/>
            <a:ext cx="1646204" cy="3524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1pPr>
            <a:lvl2pPr marL="914400" marR="0" lvl="1"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2pPr>
            <a:lvl3pPr marL="1371600" marR="0" lvl="2"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3pPr>
            <a:lvl4pPr marL="1828800" marR="0" lvl="3"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4pPr>
            <a:lvl5pPr marL="2286000" marR="0" lvl="4"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5pPr>
            <a:lvl6pPr marL="2743200" marR="0" lvl="5"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6pPr>
            <a:lvl7pPr marL="3200400" marR="0" lvl="6"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7pPr>
            <a:lvl8pPr marL="3657600" marR="0" lvl="7"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8pPr>
            <a:lvl9pPr marL="4114800" marR="0" lvl="8"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9pPr>
          </a:lstStyle>
          <a:p>
            <a:pPr marL="0" indent="0" algn="r"/>
            <a:r>
              <a:rPr lang="en-US" sz="1050" dirty="0" err="1"/>
              <a:t>Ruffio</a:t>
            </a:r>
            <a:r>
              <a:rPr lang="en-US" sz="1050" dirty="0"/>
              <a:t> et al. (2023)</a:t>
            </a:r>
          </a:p>
        </p:txBody>
      </p:sp>
      <p:sp>
        <p:nvSpPr>
          <p:cNvPr id="8" name="Google Shape;347;p39">
            <a:extLst>
              <a:ext uri="{FF2B5EF4-FFF2-40B4-BE49-F238E27FC236}">
                <a16:creationId xmlns:a16="http://schemas.microsoft.com/office/drawing/2014/main" id="{B56B849A-AC1E-D8F9-2425-D4001D8B9270}"/>
              </a:ext>
            </a:extLst>
          </p:cNvPr>
          <p:cNvSpPr txBox="1">
            <a:spLocks/>
          </p:cNvSpPr>
          <p:nvPr/>
        </p:nvSpPr>
        <p:spPr>
          <a:xfrm>
            <a:off x="486809" y="3373365"/>
            <a:ext cx="2777251" cy="639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85000"/>
              </a:lnSpc>
              <a:spcBef>
                <a:spcPts val="0"/>
              </a:spcBef>
              <a:spcAft>
                <a:spcPts val="0"/>
              </a:spcAft>
              <a:buClr>
                <a:srgbClr val="191919"/>
              </a:buClr>
              <a:buSzPts val="5200"/>
              <a:buFont typeface="Manrope"/>
              <a:buNone/>
              <a:defRPr sz="3000" b="1" i="0" u="none" strike="noStrike" cap="none">
                <a:solidFill>
                  <a:schemeClr val="lt1"/>
                </a:solidFill>
                <a:latin typeface="Manrope"/>
                <a:ea typeface="Manrope"/>
                <a:cs typeface="Manrope"/>
                <a:sym typeface="Manrope"/>
              </a:defRPr>
            </a:lvl1pPr>
            <a:lvl2pPr marR="0" lvl="1"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2pPr>
            <a:lvl3pPr marR="0" lvl="2"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3pPr>
            <a:lvl4pPr marR="0" lvl="3"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4pPr>
            <a:lvl5pPr marR="0" lvl="4"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5pPr>
            <a:lvl6pPr marR="0" lvl="5"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6pPr>
            <a:lvl7pPr marR="0" lvl="6"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7pPr>
            <a:lvl8pPr marR="0" lvl="7"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8pPr>
            <a:lvl9pPr marR="0" lvl="8"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9pPr>
          </a:lstStyle>
          <a:p>
            <a:pPr algn="ctr"/>
            <a:r>
              <a:rPr lang="en-US" sz="1600" b="0" dirty="0"/>
              <a:t>In best-case scenarios capable of reaching</a:t>
            </a:r>
            <a:br>
              <a:rPr lang="en-US" sz="1600" b="0" dirty="0"/>
            </a:br>
            <a:r>
              <a:rPr lang="en-US" sz="1600" b="0" dirty="0"/>
              <a:t>reaches few x 10</a:t>
            </a:r>
            <a:r>
              <a:rPr lang="en-US" sz="1600" b="0" baseline="30000" dirty="0"/>
              <a:t>-7</a:t>
            </a:r>
            <a:r>
              <a:rPr lang="en-US" sz="1600" b="0" dirty="0"/>
              <a:t> to 10</a:t>
            </a:r>
            <a:r>
              <a:rPr lang="en-US" sz="1600" b="0" baseline="30000" dirty="0"/>
              <a:t>-6</a:t>
            </a:r>
            <a:r>
              <a:rPr lang="en-US" sz="1600" b="0" dirty="0"/>
              <a:t> contrast at and beyond 1”</a:t>
            </a:r>
            <a:endParaRPr lang="en-US" sz="2400" b="0" dirty="0"/>
          </a:p>
        </p:txBody>
      </p:sp>
      <p:sp>
        <p:nvSpPr>
          <p:cNvPr id="9" name="Google Shape;347;p39">
            <a:extLst>
              <a:ext uri="{FF2B5EF4-FFF2-40B4-BE49-F238E27FC236}">
                <a16:creationId xmlns:a16="http://schemas.microsoft.com/office/drawing/2014/main" id="{748A18B5-6097-49A9-963E-CF2C05F6E9F7}"/>
              </a:ext>
            </a:extLst>
          </p:cNvPr>
          <p:cNvSpPr txBox="1">
            <a:spLocks/>
          </p:cNvSpPr>
          <p:nvPr/>
        </p:nvSpPr>
        <p:spPr>
          <a:xfrm>
            <a:off x="4609024" y="939518"/>
            <a:ext cx="3869804" cy="639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85000"/>
              </a:lnSpc>
              <a:spcBef>
                <a:spcPts val="0"/>
              </a:spcBef>
              <a:spcAft>
                <a:spcPts val="0"/>
              </a:spcAft>
              <a:buClr>
                <a:srgbClr val="191919"/>
              </a:buClr>
              <a:buSzPts val="5200"/>
              <a:buFont typeface="Manrope"/>
              <a:buNone/>
              <a:defRPr sz="3000" b="1" i="0" u="none" strike="noStrike" cap="none">
                <a:solidFill>
                  <a:schemeClr val="lt1"/>
                </a:solidFill>
                <a:latin typeface="Manrope"/>
                <a:ea typeface="Manrope"/>
                <a:cs typeface="Manrope"/>
                <a:sym typeface="Manrope"/>
              </a:defRPr>
            </a:lvl1pPr>
            <a:lvl2pPr marR="0" lvl="1"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2pPr>
            <a:lvl3pPr marR="0" lvl="2"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3pPr>
            <a:lvl4pPr marR="0" lvl="3"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4pPr>
            <a:lvl5pPr marR="0" lvl="4"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5pPr>
            <a:lvl6pPr marR="0" lvl="5"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6pPr>
            <a:lvl7pPr marR="0" lvl="6"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7pPr>
            <a:lvl8pPr marR="0" lvl="7"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8pPr>
            <a:lvl9pPr marR="0" lvl="8"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9pPr>
          </a:lstStyle>
          <a:p>
            <a:pPr algn="ctr"/>
            <a:r>
              <a:rPr lang="en-US" sz="1600" b="0" dirty="0"/>
              <a:t>3-5 µm, R~2700 spectra with forward modeling of companion + starlight</a:t>
            </a:r>
            <a:endParaRPr lang="en-US" sz="2400" b="0" dirty="0"/>
          </a:p>
        </p:txBody>
      </p:sp>
    </p:spTree>
    <p:extLst>
      <p:ext uri="{BB962C8B-B14F-4D97-AF65-F5344CB8AC3E}">
        <p14:creationId xmlns:p14="http://schemas.microsoft.com/office/powerpoint/2010/main" val="36364491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7" name="Google Shape;347;p39"/>
          <p:cNvSpPr txBox="1">
            <a:spLocks noGrp="1"/>
          </p:cNvSpPr>
          <p:nvPr>
            <p:ph type="ctrTitle"/>
          </p:nvPr>
        </p:nvSpPr>
        <p:spPr>
          <a:xfrm>
            <a:off x="294481" y="300218"/>
            <a:ext cx="7717500" cy="63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HR8799bcde with JWST in the MIR…</a:t>
            </a:r>
            <a:endParaRPr dirty="0"/>
          </a:p>
        </p:txBody>
      </p:sp>
      <p:sp>
        <p:nvSpPr>
          <p:cNvPr id="5" name="Google Shape;345;p39">
            <a:extLst>
              <a:ext uri="{FF2B5EF4-FFF2-40B4-BE49-F238E27FC236}">
                <a16:creationId xmlns:a16="http://schemas.microsoft.com/office/drawing/2014/main" id="{6C1AF6E8-2FAA-9BDD-1DC6-F050781FFF99}"/>
              </a:ext>
            </a:extLst>
          </p:cNvPr>
          <p:cNvSpPr txBox="1">
            <a:spLocks/>
          </p:cNvSpPr>
          <p:nvPr/>
        </p:nvSpPr>
        <p:spPr>
          <a:xfrm>
            <a:off x="7395791" y="610877"/>
            <a:ext cx="3910877" cy="3524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1pPr>
            <a:lvl2pPr marL="914400" marR="0" lvl="1"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2pPr>
            <a:lvl3pPr marL="1371600" marR="0" lvl="2"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3pPr>
            <a:lvl4pPr marL="1828800" marR="0" lvl="3"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4pPr>
            <a:lvl5pPr marL="2286000" marR="0" lvl="4"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5pPr>
            <a:lvl6pPr marL="2743200" marR="0" lvl="5"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6pPr>
            <a:lvl7pPr marL="3200400" marR="0" lvl="6"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7pPr>
            <a:lvl8pPr marL="3657600" marR="0" lvl="7"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8pPr>
            <a:lvl9pPr marL="4114800" marR="0" lvl="8"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9pPr>
          </a:lstStyle>
          <a:p>
            <a:pPr marL="0" indent="0"/>
            <a:r>
              <a:rPr lang="en-US" sz="1050" dirty="0" err="1"/>
              <a:t>Boccaletti</a:t>
            </a:r>
            <a:r>
              <a:rPr lang="en-US" sz="1050" dirty="0"/>
              <a:t> et al. (2023)</a:t>
            </a:r>
          </a:p>
        </p:txBody>
      </p:sp>
      <p:pic>
        <p:nvPicPr>
          <p:cNvPr id="8" name="Picture 7" descr="A close-up of a red and green image&#10;&#10;Description automatically generated">
            <a:extLst>
              <a:ext uri="{FF2B5EF4-FFF2-40B4-BE49-F238E27FC236}">
                <a16:creationId xmlns:a16="http://schemas.microsoft.com/office/drawing/2014/main" id="{38F11376-261C-1318-66FC-7F46BD585C17}"/>
              </a:ext>
            </a:extLst>
          </p:cNvPr>
          <p:cNvPicPr>
            <a:picLocks noChangeAspect="1"/>
          </p:cNvPicPr>
          <p:nvPr/>
        </p:nvPicPr>
        <p:blipFill>
          <a:blip r:embed="rId3"/>
          <a:stretch>
            <a:fillRect/>
          </a:stretch>
        </p:blipFill>
        <p:spPr>
          <a:xfrm>
            <a:off x="805218" y="939518"/>
            <a:ext cx="7772400" cy="2039176"/>
          </a:xfrm>
          <a:prstGeom prst="rect">
            <a:avLst/>
          </a:prstGeom>
        </p:spPr>
      </p:pic>
      <p:sp>
        <p:nvSpPr>
          <p:cNvPr id="9" name="TextBox 8">
            <a:extLst>
              <a:ext uri="{FF2B5EF4-FFF2-40B4-BE49-F238E27FC236}">
                <a16:creationId xmlns:a16="http://schemas.microsoft.com/office/drawing/2014/main" id="{3749B05A-2488-D8E7-EA67-81959641EEA4}"/>
              </a:ext>
            </a:extLst>
          </p:cNvPr>
          <p:cNvSpPr txBox="1"/>
          <p:nvPr/>
        </p:nvSpPr>
        <p:spPr>
          <a:xfrm>
            <a:off x="1202928" y="2417861"/>
            <a:ext cx="934871" cy="307777"/>
          </a:xfrm>
          <a:prstGeom prst="rect">
            <a:avLst/>
          </a:prstGeom>
          <a:noFill/>
        </p:spPr>
        <p:txBody>
          <a:bodyPr wrap="none" rtlCol="0">
            <a:spAutoFit/>
          </a:bodyPr>
          <a:lstStyle/>
          <a:p>
            <a:r>
              <a:rPr lang="en-US" dirty="0">
                <a:solidFill>
                  <a:srgbClr val="00FA00"/>
                </a:solidFill>
              </a:rPr>
              <a:t>10.65 µm</a:t>
            </a:r>
          </a:p>
        </p:txBody>
      </p:sp>
      <p:sp>
        <p:nvSpPr>
          <p:cNvPr id="10" name="TextBox 9">
            <a:extLst>
              <a:ext uri="{FF2B5EF4-FFF2-40B4-BE49-F238E27FC236}">
                <a16:creationId xmlns:a16="http://schemas.microsoft.com/office/drawing/2014/main" id="{67279AE8-7A11-B04C-2522-5D55519A27A5}"/>
              </a:ext>
            </a:extLst>
          </p:cNvPr>
          <p:cNvSpPr txBox="1"/>
          <p:nvPr/>
        </p:nvSpPr>
        <p:spPr>
          <a:xfrm>
            <a:off x="3034888" y="2417860"/>
            <a:ext cx="934871" cy="307777"/>
          </a:xfrm>
          <a:prstGeom prst="rect">
            <a:avLst/>
          </a:prstGeom>
          <a:noFill/>
        </p:spPr>
        <p:txBody>
          <a:bodyPr wrap="none" rtlCol="0">
            <a:spAutoFit/>
          </a:bodyPr>
          <a:lstStyle/>
          <a:p>
            <a:r>
              <a:rPr lang="en-US" dirty="0">
                <a:solidFill>
                  <a:srgbClr val="00FA00"/>
                </a:solidFill>
              </a:rPr>
              <a:t>11.40 µm</a:t>
            </a:r>
          </a:p>
        </p:txBody>
      </p:sp>
      <p:sp>
        <p:nvSpPr>
          <p:cNvPr id="11" name="TextBox 10">
            <a:extLst>
              <a:ext uri="{FF2B5EF4-FFF2-40B4-BE49-F238E27FC236}">
                <a16:creationId xmlns:a16="http://schemas.microsoft.com/office/drawing/2014/main" id="{719822FE-33D0-4858-CEF3-898A7736867A}"/>
              </a:ext>
            </a:extLst>
          </p:cNvPr>
          <p:cNvSpPr txBox="1"/>
          <p:nvPr/>
        </p:nvSpPr>
        <p:spPr>
          <a:xfrm>
            <a:off x="4890273" y="2417859"/>
            <a:ext cx="934871" cy="307777"/>
          </a:xfrm>
          <a:prstGeom prst="rect">
            <a:avLst/>
          </a:prstGeom>
          <a:noFill/>
        </p:spPr>
        <p:txBody>
          <a:bodyPr wrap="none" rtlCol="0">
            <a:spAutoFit/>
          </a:bodyPr>
          <a:lstStyle/>
          <a:p>
            <a:r>
              <a:rPr lang="en-US" dirty="0">
                <a:solidFill>
                  <a:srgbClr val="00FA00"/>
                </a:solidFill>
              </a:rPr>
              <a:t>15.50 µm</a:t>
            </a:r>
          </a:p>
        </p:txBody>
      </p:sp>
      <p:sp>
        <p:nvSpPr>
          <p:cNvPr id="12" name="TextBox 11">
            <a:extLst>
              <a:ext uri="{FF2B5EF4-FFF2-40B4-BE49-F238E27FC236}">
                <a16:creationId xmlns:a16="http://schemas.microsoft.com/office/drawing/2014/main" id="{276AC65B-8663-65B0-8282-B9C27A9CFAF6}"/>
              </a:ext>
            </a:extLst>
          </p:cNvPr>
          <p:cNvSpPr txBox="1"/>
          <p:nvPr/>
        </p:nvSpPr>
        <p:spPr>
          <a:xfrm>
            <a:off x="6720762" y="2408203"/>
            <a:ext cx="1659429" cy="307777"/>
          </a:xfrm>
          <a:prstGeom prst="rect">
            <a:avLst/>
          </a:prstGeom>
          <a:noFill/>
        </p:spPr>
        <p:txBody>
          <a:bodyPr wrap="none" rtlCol="0">
            <a:spAutoFit/>
          </a:bodyPr>
          <a:lstStyle/>
          <a:p>
            <a:r>
              <a:rPr lang="en-US" dirty="0">
                <a:solidFill>
                  <a:srgbClr val="00FA00"/>
                </a:solidFill>
              </a:rPr>
              <a:t>21 µm (non-</a:t>
            </a:r>
            <a:r>
              <a:rPr lang="en-US" dirty="0" err="1">
                <a:solidFill>
                  <a:srgbClr val="00FA00"/>
                </a:solidFill>
              </a:rPr>
              <a:t>coron</a:t>
            </a:r>
            <a:r>
              <a:rPr lang="en-US" dirty="0">
                <a:solidFill>
                  <a:srgbClr val="00FA00"/>
                </a:solidFill>
              </a:rPr>
              <a:t>)</a:t>
            </a:r>
          </a:p>
        </p:txBody>
      </p:sp>
      <p:sp>
        <p:nvSpPr>
          <p:cNvPr id="13" name="Google Shape;406;p42">
            <a:extLst>
              <a:ext uri="{FF2B5EF4-FFF2-40B4-BE49-F238E27FC236}">
                <a16:creationId xmlns:a16="http://schemas.microsoft.com/office/drawing/2014/main" id="{21EDC22E-2C48-5ABA-9632-D386B68CE46C}"/>
              </a:ext>
            </a:extLst>
          </p:cNvPr>
          <p:cNvSpPr txBox="1">
            <a:spLocks/>
          </p:cNvSpPr>
          <p:nvPr/>
        </p:nvSpPr>
        <p:spPr>
          <a:xfrm>
            <a:off x="259280" y="3026283"/>
            <a:ext cx="6392751" cy="118342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1pPr>
            <a:lvl2pPr marL="914400" marR="0" lvl="1"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2pPr>
            <a:lvl3pPr marL="1371600" marR="0" lvl="2"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3pPr>
            <a:lvl4pPr marL="1828800" marR="0" lvl="3"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4pPr>
            <a:lvl5pPr marL="2286000" marR="0" lvl="4"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5pPr>
            <a:lvl6pPr marL="2743200" marR="0" lvl="5"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6pPr>
            <a:lvl7pPr marL="3200400" marR="0" lvl="6"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7pPr>
            <a:lvl8pPr marL="3657600" marR="0" lvl="7"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8pPr>
            <a:lvl9pPr marL="4114800" marR="0" lvl="8"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9pPr>
          </a:lstStyle>
          <a:p>
            <a:pPr marL="285750" indent="-285750">
              <a:buFont typeface="Arial" panose="020B0604020202020204" pitchFamily="34" charset="0"/>
              <a:buChar char="•"/>
            </a:pPr>
            <a:r>
              <a:rPr lang="en-US" sz="1600" b="1" dirty="0"/>
              <a:t>All four planets detected </a:t>
            </a:r>
            <a:r>
              <a:rPr lang="en-US" sz="1600" dirty="0"/>
              <a:t>(plus fun bonus: z~1 background galaxy)</a:t>
            </a:r>
            <a:endParaRPr lang="en-US" sz="1600" b="1" dirty="0"/>
          </a:p>
          <a:p>
            <a:pPr marL="285750" indent="-285750">
              <a:buFont typeface="Arial" panose="020B0604020202020204" pitchFamily="34" charset="0"/>
              <a:buChar char="•"/>
            </a:pPr>
            <a:r>
              <a:rPr lang="en-US" sz="1600" b="1" dirty="0"/>
              <a:t>First resolved image of inner warm debris disk in system </a:t>
            </a:r>
            <a:r>
              <a:rPr lang="en-US" sz="1600" dirty="0"/>
              <a:t>(15 au)</a:t>
            </a:r>
          </a:p>
          <a:p>
            <a:pPr marL="285750" indent="-285750">
              <a:buFont typeface="Arial" panose="020B0604020202020204" pitchFamily="34" charset="0"/>
              <a:buChar char="•"/>
            </a:pPr>
            <a:r>
              <a:rPr lang="en-US" sz="1600" dirty="0"/>
              <a:t>MIRI photometry favors </a:t>
            </a:r>
            <a:r>
              <a:rPr lang="en-US" sz="1600" b="1" dirty="0"/>
              <a:t>larger radii and cooler temperatures </a:t>
            </a:r>
            <a:r>
              <a:rPr lang="en-US" sz="1600" dirty="0"/>
              <a:t>than previous NIR observations (data discrepancy? model limitation?)</a:t>
            </a:r>
          </a:p>
          <a:p>
            <a:pPr marL="285750" indent="-285750">
              <a:buFont typeface="Arial" panose="020B0604020202020204" pitchFamily="34" charset="0"/>
              <a:buChar char="•"/>
            </a:pPr>
            <a:endParaRPr lang="en-US" sz="1600" dirty="0"/>
          </a:p>
        </p:txBody>
      </p:sp>
      <p:pic>
        <p:nvPicPr>
          <p:cNvPr id="2" name="Picture 1">
            <a:extLst>
              <a:ext uri="{FF2B5EF4-FFF2-40B4-BE49-F238E27FC236}">
                <a16:creationId xmlns:a16="http://schemas.microsoft.com/office/drawing/2014/main" id="{7A374D7A-B00C-CE2D-BB29-068E28FDD892}"/>
              </a:ext>
            </a:extLst>
          </p:cNvPr>
          <p:cNvPicPr>
            <a:picLocks noChangeAspect="1"/>
          </p:cNvPicPr>
          <p:nvPr/>
        </p:nvPicPr>
        <p:blipFill rotWithShape="1">
          <a:blip r:embed="rId4"/>
          <a:srcRect r="50860"/>
          <a:stretch/>
        </p:blipFill>
        <p:spPr>
          <a:xfrm>
            <a:off x="7064783" y="3287129"/>
            <a:ext cx="1720902" cy="1508564"/>
          </a:xfrm>
          <a:prstGeom prst="rect">
            <a:avLst/>
          </a:prstGeom>
        </p:spPr>
      </p:pic>
      <p:sp>
        <p:nvSpPr>
          <p:cNvPr id="3" name="Google Shape;347;p39">
            <a:extLst>
              <a:ext uri="{FF2B5EF4-FFF2-40B4-BE49-F238E27FC236}">
                <a16:creationId xmlns:a16="http://schemas.microsoft.com/office/drawing/2014/main" id="{42C7685F-8FB2-DC01-6F34-60E49E6AA184}"/>
              </a:ext>
            </a:extLst>
          </p:cNvPr>
          <p:cNvSpPr txBox="1">
            <a:spLocks/>
          </p:cNvSpPr>
          <p:nvPr/>
        </p:nvSpPr>
        <p:spPr>
          <a:xfrm>
            <a:off x="3810000" y="4270832"/>
            <a:ext cx="8984996" cy="639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85000"/>
              </a:lnSpc>
              <a:spcBef>
                <a:spcPts val="0"/>
              </a:spcBef>
              <a:spcAft>
                <a:spcPts val="0"/>
              </a:spcAft>
              <a:buClr>
                <a:srgbClr val="191919"/>
              </a:buClr>
              <a:buSzPts val="5200"/>
              <a:buFont typeface="Manrope"/>
              <a:buNone/>
              <a:defRPr sz="3000" b="1" i="0" u="none" strike="noStrike" cap="none">
                <a:solidFill>
                  <a:schemeClr val="lt1"/>
                </a:solidFill>
                <a:latin typeface="Manrope"/>
                <a:ea typeface="Manrope"/>
                <a:cs typeface="Manrope"/>
                <a:sym typeface="Manrope"/>
              </a:defRPr>
            </a:lvl1pPr>
            <a:lvl2pPr marR="0" lvl="1"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2pPr>
            <a:lvl3pPr marR="0" lvl="2"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3pPr>
            <a:lvl4pPr marR="0" lvl="3"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4pPr>
            <a:lvl5pPr marR="0" lvl="4"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5pPr>
            <a:lvl6pPr marR="0" lvl="5"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6pPr>
            <a:lvl7pPr marR="0" lvl="6"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7pPr>
            <a:lvl8pPr marR="0" lvl="7"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8pPr>
            <a:lvl9pPr marR="0" lvl="8"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9pPr>
          </a:lstStyle>
          <a:p>
            <a:r>
              <a:rPr lang="en-US" sz="2000" dirty="0"/>
              <a:t>… and soon with </a:t>
            </a:r>
            <a:r>
              <a:rPr lang="en-US" sz="2000" dirty="0" err="1"/>
              <a:t>NIRCam</a:t>
            </a:r>
            <a:r>
              <a:rPr lang="en-US" sz="2000" dirty="0"/>
              <a:t>!</a:t>
            </a:r>
          </a:p>
        </p:txBody>
      </p:sp>
      <p:sp>
        <p:nvSpPr>
          <p:cNvPr id="4" name="Google Shape;345;p39">
            <a:extLst>
              <a:ext uri="{FF2B5EF4-FFF2-40B4-BE49-F238E27FC236}">
                <a16:creationId xmlns:a16="http://schemas.microsoft.com/office/drawing/2014/main" id="{09CF6B65-EC7D-A47F-77B8-5BFC7866D097}"/>
              </a:ext>
            </a:extLst>
          </p:cNvPr>
          <p:cNvSpPr txBox="1">
            <a:spLocks/>
          </p:cNvSpPr>
          <p:nvPr/>
        </p:nvSpPr>
        <p:spPr>
          <a:xfrm>
            <a:off x="5074175" y="4509693"/>
            <a:ext cx="3910877" cy="3524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1pPr>
            <a:lvl2pPr marL="914400" marR="0" lvl="1"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2pPr>
            <a:lvl3pPr marL="1371600" marR="0" lvl="2"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3pPr>
            <a:lvl4pPr marL="1828800" marR="0" lvl="3"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4pPr>
            <a:lvl5pPr marL="2286000" marR="0" lvl="4"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5pPr>
            <a:lvl6pPr marL="2743200" marR="0" lvl="5"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6pPr>
            <a:lvl7pPr marL="3200400" marR="0" lvl="6"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7pPr>
            <a:lvl8pPr marL="3657600" marR="0" lvl="7"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8pPr>
            <a:lvl9pPr marL="4114800" marR="0" lvl="8"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9pPr>
          </a:lstStyle>
          <a:p>
            <a:pPr marL="0" indent="0"/>
            <a:r>
              <a:rPr lang="en-US" sz="1050" dirty="0"/>
              <a:t>Balmer et al. (2024, in prep.)</a:t>
            </a:r>
          </a:p>
        </p:txBody>
      </p:sp>
      <p:sp>
        <p:nvSpPr>
          <p:cNvPr id="6" name="TextBox 5">
            <a:extLst>
              <a:ext uri="{FF2B5EF4-FFF2-40B4-BE49-F238E27FC236}">
                <a16:creationId xmlns:a16="http://schemas.microsoft.com/office/drawing/2014/main" id="{09DA64CA-4D1E-514A-3499-7664574C8865}"/>
              </a:ext>
            </a:extLst>
          </p:cNvPr>
          <p:cNvSpPr txBox="1"/>
          <p:nvPr/>
        </p:nvSpPr>
        <p:spPr>
          <a:xfrm>
            <a:off x="7874273" y="4881672"/>
            <a:ext cx="1101971" cy="281100"/>
          </a:xfrm>
          <a:prstGeom prst="rect">
            <a:avLst/>
          </a:prstGeom>
          <a:noFill/>
          <a:ln>
            <a:solidFill>
              <a:srgbClr val="00FA00"/>
            </a:solidFill>
          </a:ln>
        </p:spPr>
        <p:txBody>
          <a:bodyPr wrap="square" rtlCol="0">
            <a:spAutoFit/>
          </a:bodyPr>
          <a:lstStyle/>
          <a:p>
            <a:pPr algn="ctr"/>
            <a:r>
              <a:rPr lang="en-US" sz="1200" dirty="0">
                <a:solidFill>
                  <a:srgbClr val="00FA00"/>
                </a:solidFill>
              </a:rPr>
              <a:t>⭐️ 3 Balmer</a:t>
            </a:r>
          </a:p>
        </p:txBody>
      </p:sp>
    </p:spTree>
    <p:extLst>
      <p:ext uri="{BB962C8B-B14F-4D97-AF65-F5344CB8AC3E}">
        <p14:creationId xmlns:p14="http://schemas.microsoft.com/office/powerpoint/2010/main" val="4194766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7" name="Google Shape;347;p39"/>
          <p:cNvSpPr txBox="1">
            <a:spLocks noGrp="1"/>
          </p:cNvSpPr>
          <p:nvPr>
            <p:ph type="ctrTitle"/>
          </p:nvPr>
        </p:nvSpPr>
        <p:spPr>
          <a:xfrm>
            <a:off x="294481" y="300218"/>
            <a:ext cx="7717500" cy="63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IFU High-Contrast Spectroscopy - MIR</a:t>
            </a:r>
            <a:endParaRPr dirty="0"/>
          </a:p>
        </p:txBody>
      </p:sp>
      <p:sp>
        <p:nvSpPr>
          <p:cNvPr id="7" name="Google Shape;345;p39">
            <a:extLst>
              <a:ext uri="{FF2B5EF4-FFF2-40B4-BE49-F238E27FC236}">
                <a16:creationId xmlns:a16="http://schemas.microsoft.com/office/drawing/2014/main" id="{3F76E34B-3F63-081B-6EE3-62D277D5464B}"/>
              </a:ext>
            </a:extLst>
          </p:cNvPr>
          <p:cNvSpPr txBox="1">
            <a:spLocks/>
          </p:cNvSpPr>
          <p:nvPr/>
        </p:nvSpPr>
        <p:spPr>
          <a:xfrm>
            <a:off x="7203315" y="4174860"/>
            <a:ext cx="1646204" cy="3524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1pPr>
            <a:lvl2pPr marL="914400" marR="0" lvl="1"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2pPr>
            <a:lvl3pPr marL="1371600" marR="0" lvl="2"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3pPr>
            <a:lvl4pPr marL="1828800" marR="0" lvl="3"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4pPr>
            <a:lvl5pPr marL="2286000" marR="0" lvl="4"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5pPr>
            <a:lvl6pPr marL="2743200" marR="0" lvl="5"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6pPr>
            <a:lvl7pPr marL="3200400" marR="0" lvl="6"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7pPr>
            <a:lvl8pPr marL="3657600" marR="0" lvl="7"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8pPr>
            <a:lvl9pPr marL="4114800" marR="0" lvl="8"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9pPr>
          </a:lstStyle>
          <a:p>
            <a:pPr marL="0" indent="0" algn="r"/>
            <a:r>
              <a:rPr lang="en-US" sz="1050" dirty="0" err="1"/>
              <a:t>Patapis</a:t>
            </a:r>
            <a:r>
              <a:rPr lang="en-US" sz="1050" dirty="0"/>
              <a:t> et al. (2022)</a:t>
            </a:r>
          </a:p>
        </p:txBody>
      </p:sp>
      <p:pic>
        <p:nvPicPr>
          <p:cNvPr id="4" name="Picture 3" descr="A close-up of a graph&#10;&#10;Description automatically generated">
            <a:extLst>
              <a:ext uri="{FF2B5EF4-FFF2-40B4-BE49-F238E27FC236}">
                <a16:creationId xmlns:a16="http://schemas.microsoft.com/office/drawing/2014/main" id="{58E79FB0-12C6-5731-8652-FB21998B107A}"/>
              </a:ext>
            </a:extLst>
          </p:cNvPr>
          <p:cNvPicPr>
            <a:picLocks noChangeAspect="1"/>
          </p:cNvPicPr>
          <p:nvPr/>
        </p:nvPicPr>
        <p:blipFill>
          <a:blip r:embed="rId3"/>
          <a:stretch>
            <a:fillRect/>
          </a:stretch>
        </p:blipFill>
        <p:spPr>
          <a:xfrm>
            <a:off x="900330" y="847485"/>
            <a:ext cx="7343339" cy="3448529"/>
          </a:xfrm>
          <a:prstGeom prst="rect">
            <a:avLst/>
          </a:prstGeom>
        </p:spPr>
      </p:pic>
      <p:sp>
        <p:nvSpPr>
          <p:cNvPr id="2" name="Google Shape;347;p39">
            <a:extLst>
              <a:ext uri="{FF2B5EF4-FFF2-40B4-BE49-F238E27FC236}">
                <a16:creationId xmlns:a16="http://schemas.microsoft.com/office/drawing/2014/main" id="{4CAB5B5F-EE49-8419-C15B-12BF6162379F}"/>
              </a:ext>
            </a:extLst>
          </p:cNvPr>
          <p:cNvSpPr txBox="1">
            <a:spLocks/>
          </p:cNvSpPr>
          <p:nvPr/>
        </p:nvSpPr>
        <p:spPr>
          <a:xfrm>
            <a:off x="294481" y="4351078"/>
            <a:ext cx="8618024" cy="639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85000"/>
              </a:lnSpc>
              <a:spcBef>
                <a:spcPts val="0"/>
              </a:spcBef>
              <a:spcAft>
                <a:spcPts val="0"/>
              </a:spcAft>
              <a:buClr>
                <a:srgbClr val="191919"/>
              </a:buClr>
              <a:buSzPts val="5200"/>
              <a:buFont typeface="Manrope"/>
              <a:buNone/>
              <a:defRPr sz="3000" b="1" i="0" u="none" strike="noStrike" cap="none">
                <a:solidFill>
                  <a:schemeClr val="lt1"/>
                </a:solidFill>
                <a:latin typeface="Manrope"/>
                <a:ea typeface="Manrope"/>
                <a:cs typeface="Manrope"/>
                <a:sym typeface="Manrope"/>
              </a:defRPr>
            </a:lvl1pPr>
            <a:lvl2pPr marR="0" lvl="1"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2pPr>
            <a:lvl3pPr marR="0" lvl="2"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3pPr>
            <a:lvl4pPr marR="0" lvl="3"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4pPr>
            <a:lvl5pPr marR="0" lvl="4"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5pPr>
            <a:lvl6pPr marR="0" lvl="5"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6pPr>
            <a:lvl7pPr marR="0" lvl="6"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7pPr>
            <a:lvl8pPr marR="0" lvl="7"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8pPr>
            <a:lvl9pPr marR="0" lvl="8"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9pPr>
          </a:lstStyle>
          <a:p>
            <a:pPr algn="ctr"/>
            <a:r>
              <a:rPr lang="en-US" sz="1600" b="0" dirty="0"/>
              <a:t>Note: Various molecular species inaccessible from ground from 6-16 µm, compare w/4.6µm CO feature where Earth’s atmospheric transmission &lt; 0.3 </a:t>
            </a:r>
            <a:endParaRPr lang="en-US" sz="2400" b="0" dirty="0"/>
          </a:p>
        </p:txBody>
      </p:sp>
    </p:spTree>
    <p:extLst>
      <p:ext uri="{BB962C8B-B14F-4D97-AF65-F5344CB8AC3E}">
        <p14:creationId xmlns:p14="http://schemas.microsoft.com/office/powerpoint/2010/main" val="3959308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pic>
        <p:nvPicPr>
          <p:cNvPr id="5" name="Picture 4" descr="A red and yellow circle with a black circle in the middle&#10;&#10;Description automatically generated">
            <a:extLst>
              <a:ext uri="{FF2B5EF4-FFF2-40B4-BE49-F238E27FC236}">
                <a16:creationId xmlns:a16="http://schemas.microsoft.com/office/drawing/2014/main" id="{27E52013-D93D-7DD5-6CCD-A81ADB6AFCDA}"/>
              </a:ext>
            </a:extLst>
          </p:cNvPr>
          <p:cNvPicPr>
            <a:picLocks noChangeAspect="1"/>
          </p:cNvPicPr>
          <p:nvPr/>
        </p:nvPicPr>
        <p:blipFill>
          <a:blip r:embed="rId3"/>
          <a:stretch>
            <a:fillRect/>
          </a:stretch>
        </p:blipFill>
        <p:spPr>
          <a:xfrm>
            <a:off x="317893" y="1198394"/>
            <a:ext cx="8508213" cy="2858759"/>
          </a:xfrm>
          <a:prstGeom prst="rect">
            <a:avLst/>
          </a:prstGeom>
        </p:spPr>
      </p:pic>
      <p:sp>
        <p:nvSpPr>
          <p:cNvPr id="2" name="Google Shape;345;p39">
            <a:extLst>
              <a:ext uri="{FF2B5EF4-FFF2-40B4-BE49-F238E27FC236}">
                <a16:creationId xmlns:a16="http://schemas.microsoft.com/office/drawing/2014/main" id="{EEDC34A9-8112-2C2D-B415-3AC544B9DF18}"/>
              </a:ext>
            </a:extLst>
          </p:cNvPr>
          <p:cNvSpPr txBox="1">
            <a:spLocks/>
          </p:cNvSpPr>
          <p:nvPr/>
        </p:nvSpPr>
        <p:spPr>
          <a:xfrm>
            <a:off x="1908375" y="4057153"/>
            <a:ext cx="5327248" cy="3524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1pPr>
            <a:lvl2pPr marL="914400" marR="0" lvl="1"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2pPr>
            <a:lvl3pPr marL="1371600" marR="0" lvl="2"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3pPr>
            <a:lvl4pPr marL="1828800" marR="0" lvl="3"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4pPr>
            <a:lvl5pPr marL="2286000" marR="0" lvl="4"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5pPr>
            <a:lvl6pPr marL="2743200" marR="0" lvl="5"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6pPr>
            <a:lvl7pPr marL="3200400" marR="0" lvl="6"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7pPr>
            <a:lvl8pPr marL="3657600" marR="0" lvl="7"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8pPr>
            <a:lvl9pPr marL="4114800" marR="0" lvl="8"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9pPr>
          </a:lstStyle>
          <a:p>
            <a:pPr marL="0" indent="0" algn="ctr"/>
            <a:r>
              <a:rPr lang="en-US" b="1" dirty="0"/>
              <a:t>JWST/MIRI coronagraphic + non-coronagraphic imaging</a:t>
            </a:r>
          </a:p>
          <a:p>
            <a:pPr marL="0" indent="0" algn="ctr"/>
            <a:endParaRPr lang="en-US" sz="1200" b="1" dirty="0"/>
          </a:p>
          <a:p>
            <a:pPr marL="0" indent="0" algn="ctr"/>
            <a:r>
              <a:rPr lang="en-US" sz="1200" dirty="0"/>
              <a:t>Gaspar et al. (incl. KWD) (2023)</a:t>
            </a:r>
          </a:p>
        </p:txBody>
      </p:sp>
      <p:sp>
        <p:nvSpPr>
          <p:cNvPr id="10" name="Google Shape;347;p39">
            <a:extLst>
              <a:ext uri="{FF2B5EF4-FFF2-40B4-BE49-F238E27FC236}">
                <a16:creationId xmlns:a16="http://schemas.microsoft.com/office/drawing/2014/main" id="{47B292AF-4802-DA6F-9E45-B63209630426}"/>
              </a:ext>
            </a:extLst>
          </p:cNvPr>
          <p:cNvSpPr txBox="1">
            <a:spLocks/>
          </p:cNvSpPr>
          <p:nvPr/>
        </p:nvSpPr>
        <p:spPr>
          <a:xfrm>
            <a:off x="317893" y="576140"/>
            <a:ext cx="7717500" cy="639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85000"/>
              </a:lnSpc>
              <a:spcBef>
                <a:spcPts val="0"/>
              </a:spcBef>
              <a:spcAft>
                <a:spcPts val="0"/>
              </a:spcAft>
              <a:buClr>
                <a:srgbClr val="191919"/>
              </a:buClr>
              <a:buSzPts val="5200"/>
              <a:buFont typeface="Manrope"/>
              <a:buNone/>
              <a:defRPr sz="3000" b="1" i="0" u="none" strike="noStrike" cap="none">
                <a:solidFill>
                  <a:schemeClr val="lt1"/>
                </a:solidFill>
                <a:latin typeface="Manrope"/>
                <a:ea typeface="Manrope"/>
                <a:cs typeface="Manrope"/>
                <a:sym typeface="Manrope"/>
              </a:defRPr>
            </a:lvl1pPr>
            <a:lvl2pPr marR="0" lvl="1"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2pPr>
            <a:lvl3pPr marR="0" lvl="2"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3pPr>
            <a:lvl4pPr marR="0" lvl="3"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4pPr>
            <a:lvl5pPr marR="0" lvl="4"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5pPr>
            <a:lvl6pPr marR="0" lvl="5"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6pPr>
            <a:lvl7pPr marR="0" lvl="6"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7pPr>
            <a:lvl8pPr marR="0" lvl="7"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8pPr>
            <a:lvl9pPr marR="0" lvl="8"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9pPr>
          </a:lstStyle>
          <a:p>
            <a:r>
              <a:rPr lang="en-US" dirty="0"/>
              <a:t>Disk Imaging in the MIR – Fomalhaut</a:t>
            </a:r>
          </a:p>
        </p:txBody>
      </p:sp>
      <p:sp>
        <p:nvSpPr>
          <p:cNvPr id="11" name="Google Shape;347;p39">
            <a:extLst>
              <a:ext uri="{FF2B5EF4-FFF2-40B4-BE49-F238E27FC236}">
                <a16:creationId xmlns:a16="http://schemas.microsoft.com/office/drawing/2014/main" id="{E3A0963B-4BF5-30BC-2D8E-3DED479A771A}"/>
              </a:ext>
            </a:extLst>
          </p:cNvPr>
          <p:cNvSpPr txBox="1">
            <a:spLocks/>
          </p:cNvSpPr>
          <p:nvPr/>
        </p:nvSpPr>
        <p:spPr>
          <a:xfrm>
            <a:off x="6190917" y="256490"/>
            <a:ext cx="3374164" cy="639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85000"/>
              </a:lnSpc>
              <a:spcBef>
                <a:spcPts val="0"/>
              </a:spcBef>
              <a:spcAft>
                <a:spcPts val="0"/>
              </a:spcAft>
              <a:buClr>
                <a:srgbClr val="191919"/>
              </a:buClr>
              <a:buSzPts val="5200"/>
              <a:buFont typeface="Manrope"/>
              <a:buNone/>
              <a:defRPr sz="3000" b="1" i="0" u="none" strike="noStrike" cap="none">
                <a:solidFill>
                  <a:schemeClr val="lt1"/>
                </a:solidFill>
                <a:latin typeface="Manrope"/>
                <a:ea typeface="Manrope"/>
                <a:cs typeface="Manrope"/>
                <a:sym typeface="Manrope"/>
              </a:defRPr>
            </a:lvl1pPr>
            <a:lvl2pPr marR="0" lvl="1"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2pPr>
            <a:lvl3pPr marR="0" lvl="2"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3pPr>
            <a:lvl4pPr marR="0" lvl="3"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4pPr>
            <a:lvl5pPr marR="0" lvl="4"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5pPr>
            <a:lvl6pPr marR="0" lvl="5"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6pPr>
            <a:lvl7pPr marR="0" lvl="6"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7pPr>
            <a:lvl8pPr marR="0" lvl="7"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8pPr>
            <a:lvl9pPr marR="0" lvl="8"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9pPr>
          </a:lstStyle>
          <a:p>
            <a:pPr algn="ctr"/>
            <a:r>
              <a:rPr lang="en-US" sz="1600" dirty="0"/>
              <a:t>MIRI </a:t>
            </a:r>
            <a:r>
              <a:rPr lang="en-US" sz="1600" dirty="0" err="1"/>
              <a:t>Coronagraphy</a:t>
            </a:r>
            <a:endParaRPr lang="en-US" sz="2400" b="0" dirty="0"/>
          </a:p>
        </p:txBody>
      </p:sp>
    </p:spTree>
    <p:extLst>
      <p:ext uri="{BB962C8B-B14F-4D97-AF65-F5344CB8AC3E}">
        <p14:creationId xmlns:p14="http://schemas.microsoft.com/office/powerpoint/2010/main" val="37683535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7" name="Google Shape;347;p39"/>
          <p:cNvSpPr txBox="1">
            <a:spLocks noGrp="1"/>
          </p:cNvSpPr>
          <p:nvPr>
            <p:ph type="ctrTitle"/>
          </p:nvPr>
        </p:nvSpPr>
        <p:spPr>
          <a:xfrm>
            <a:off x="294481" y="300218"/>
            <a:ext cx="7717500" cy="63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Disk Imaging in the MIR – Fomalhaut</a:t>
            </a:r>
            <a:endParaRPr dirty="0"/>
          </a:p>
        </p:txBody>
      </p:sp>
      <p:pic>
        <p:nvPicPr>
          <p:cNvPr id="3" name="Picture 2" descr="A black hole in space&#10;&#10;Description automatically generated">
            <a:extLst>
              <a:ext uri="{FF2B5EF4-FFF2-40B4-BE49-F238E27FC236}">
                <a16:creationId xmlns:a16="http://schemas.microsoft.com/office/drawing/2014/main" id="{86478378-E446-F099-DECB-FCA0ACAA7CB3}"/>
              </a:ext>
            </a:extLst>
          </p:cNvPr>
          <p:cNvPicPr>
            <a:picLocks noChangeAspect="1"/>
          </p:cNvPicPr>
          <p:nvPr/>
        </p:nvPicPr>
        <p:blipFill>
          <a:blip r:embed="rId3"/>
          <a:stretch>
            <a:fillRect/>
          </a:stretch>
        </p:blipFill>
        <p:spPr>
          <a:xfrm>
            <a:off x="685800" y="939518"/>
            <a:ext cx="7772400" cy="2837764"/>
          </a:xfrm>
          <a:prstGeom prst="rect">
            <a:avLst/>
          </a:prstGeom>
        </p:spPr>
      </p:pic>
      <p:sp>
        <p:nvSpPr>
          <p:cNvPr id="4" name="Google Shape;345;p39">
            <a:extLst>
              <a:ext uri="{FF2B5EF4-FFF2-40B4-BE49-F238E27FC236}">
                <a16:creationId xmlns:a16="http://schemas.microsoft.com/office/drawing/2014/main" id="{E69743D7-DBA0-22EC-1BCC-8287A2D3F80E}"/>
              </a:ext>
            </a:extLst>
          </p:cNvPr>
          <p:cNvSpPr txBox="1">
            <a:spLocks/>
          </p:cNvSpPr>
          <p:nvPr/>
        </p:nvSpPr>
        <p:spPr>
          <a:xfrm>
            <a:off x="685800" y="3777282"/>
            <a:ext cx="2393066" cy="3524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1pPr>
            <a:lvl2pPr marL="914400" marR="0" lvl="1"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2pPr>
            <a:lvl3pPr marL="1371600" marR="0" lvl="2"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3pPr>
            <a:lvl4pPr marL="1828800" marR="0" lvl="3"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4pPr>
            <a:lvl5pPr marL="2286000" marR="0" lvl="4"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5pPr>
            <a:lvl6pPr marL="2743200" marR="0" lvl="5"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6pPr>
            <a:lvl7pPr marL="3200400" marR="0" lvl="6"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7pPr>
            <a:lvl8pPr marL="3657600" marR="0" lvl="7"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8pPr>
            <a:lvl9pPr marL="4114800" marR="0" lvl="8"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9pPr>
          </a:lstStyle>
          <a:p>
            <a:pPr marL="0" indent="0" algn="ctr"/>
            <a:r>
              <a:rPr lang="en-US" sz="1200" b="1" dirty="0"/>
              <a:t>HST/STIS. (0.5 µm)</a:t>
            </a:r>
          </a:p>
          <a:p>
            <a:pPr marL="0" indent="0" algn="ctr"/>
            <a:r>
              <a:rPr lang="en-US" sz="1200" dirty="0" err="1"/>
              <a:t>Kalas</a:t>
            </a:r>
            <a:r>
              <a:rPr lang="en-US" sz="1200" dirty="0"/>
              <a:t> et al. (2008)</a:t>
            </a:r>
          </a:p>
        </p:txBody>
      </p:sp>
      <p:sp>
        <p:nvSpPr>
          <p:cNvPr id="6" name="Google Shape;345;p39">
            <a:extLst>
              <a:ext uri="{FF2B5EF4-FFF2-40B4-BE49-F238E27FC236}">
                <a16:creationId xmlns:a16="http://schemas.microsoft.com/office/drawing/2014/main" id="{F25216E2-425F-50AD-7212-DBB9905C3719}"/>
              </a:ext>
            </a:extLst>
          </p:cNvPr>
          <p:cNvSpPr txBox="1">
            <a:spLocks/>
          </p:cNvSpPr>
          <p:nvPr/>
        </p:nvSpPr>
        <p:spPr>
          <a:xfrm>
            <a:off x="3183038" y="3776767"/>
            <a:ext cx="3113589" cy="3524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1pPr>
            <a:lvl2pPr marL="914400" marR="0" lvl="1"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2pPr>
            <a:lvl3pPr marL="1371600" marR="0" lvl="2"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3pPr>
            <a:lvl4pPr marL="1828800" marR="0" lvl="3"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4pPr>
            <a:lvl5pPr marL="2286000" marR="0" lvl="4"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5pPr>
            <a:lvl6pPr marL="2743200" marR="0" lvl="5"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6pPr>
            <a:lvl7pPr marL="3200400" marR="0" lvl="6"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7pPr>
            <a:lvl8pPr marL="3657600" marR="0" lvl="7"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8pPr>
            <a:lvl9pPr marL="4114800" marR="0" lvl="8"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9pPr>
          </a:lstStyle>
          <a:p>
            <a:pPr marL="0" indent="0" algn="ctr"/>
            <a:r>
              <a:rPr lang="en-US" sz="1200" b="1" dirty="0"/>
              <a:t>JWST/MIRI (25 µm)</a:t>
            </a:r>
          </a:p>
          <a:p>
            <a:pPr marL="0" indent="0" algn="ctr"/>
            <a:r>
              <a:rPr lang="en-US" sz="1200" dirty="0"/>
              <a:t>Gaspar et al. (incl. KWD) (2023)</a:t>
            </a:r>
          </a:p>
        </p:txBody>
      </p:sp>
      <p:sp>
        <p:nvSpPr>
          <p:cNvPr id="7" name="Google Shape;345;p39">
            <a:extLst>
              <a:ext uri="{FF2B5EF4-FFF2-40B4-BE49-F238E27FC236}">
                <a16:creationId xmlns:a16="http://schemas.microsoft.com/office/drawing/2014/main" id="{CA756877-C4CD-F47A-EF83-FD6DDD4A14A3}"/>
              </a:ext>
            </a:extLst>
          </p:cNvPr>
          <p:cNvSpPr txBox="1">
            <a:spLocks/>
          </p:cNvSpPr>
          <p:nvPr/>
        </p:nvSpPr>
        <p:spPr>
          <a:xfrm>
            <a:off x="6348713" y="3776767"/>
            <a:ext cx="2057401" cy="3524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1pPr>
            <a:lvl2pPr marL="914400" marR="0" lvl="1"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2pPr>
            <a:lvl3pPr marL="1371600" marR="0" lvl="2"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3pPr>
            <a:lvl4pPr marL="1828800" marR="0" lvl="3"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4pPr>
            <a:lvl5pPr marL="2286000" marR="0" lvl="4"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5pPr>
            <a:lvl6pPr marL="2743200" marR="0" lvl="5"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6pPr>
            <a:lvl7pPr marL="3200400" marR="0" lvl="6"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7pPr>
            <a:lvl8pPr marL="3657600" marR="0" lvl="7"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8pPr>
            <a:lvl9pPr marL="4114800" marR="0" lvl="8"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9pPr>
          </a:lstStyle>
          <a:p>
            <a:pPr marL="0" indent="0" algn="ctr"/>
            <a:r>
              <a:rPr lang="en-US" sz="1200" b="1" dirty="0"/>
              <a:t>ALMA (1.3 mm)</a:t>
            </a:r>
          </a:p>
          <a:p>
            <a:pPr marL="0" indent="0" algn="ctr"/>
            <a:r>
              <a:rPr lang="en-US" sz="1200" dirty="0"/>
              <a:t>Macgregor et al. (2017)</a:t>
            </a:r>
          </a:p>
        </p:txBody>
      </p:sp>
    </p:spTree>
    <p:extLst>
      <p:ext uri="{BB962C8B-B14F-4D97-AF65-F5344CB8AC3E}">
        <p14:creationId xmlns:p14="http://schemas.microsoft.com/office/powerpoint/2010/main" val="41907231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7" name="Google Shape;347;p39"/>
          <p:cNvSpPr txBox="1">
            <a:spLocks noGrp="1"/>
          </p:cNvSpPr>
          <p:nvPr>
            <p:ph type="ctrTitle"/>
          </p:nvPr>
        </p:nvSpPr>
        <p:spPr>
          <a:xfrm>
            <a:off x="294481" y="300218"/>
            <a:ext cx="7717500" cy="63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Fomalhaut planet search</a:t>
            </a:r>
            <a:endParaRPr dirty="0"/>
          </a:p>
        </p:txBody>
      </p:sp>
      <p:sp>
        <p:nvSpPr>
          <p:cNvPr id="7" name="Google Shape;345;p39">
            <a:extLst>
              <a:ext uri="{FF2B5EF4-FFF2-40B4-BE49-F238E27FC236}">
                <a16:creationId xmlns:a16="http://schemas.microsoft.com/office/drawing/2014/main" id="{CA756877-C4CD-F47A-EF83-FD6DDD4A14A3}"/>
              </a:ext>
            </a:extLst>
          </p:cNvPr>
          <p:cNvSpPr txBox="1">
            <a:spLocks/>
          </p:cNvSpPr>
          <p:nvPr/>
        </p:nvSpPr>
        <p:spPr>
          <a:xfrm>
            <a:off x="7086599" y="4529646"/>
            <a:ext cx="2057401" cy="3524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1pPr>
            <a:lvl2pPr marL="914400" marR="0" lvl="1"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2pPr>
            <a:lvl3pPr marL="1371600" marR="0" lvl="2"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3pPr>
            <a:lvl4pPr marL="1828800" marR="0" lvl="3"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4pPr>
            <a:lvl5pPr marL="2286000" marR="0" lvl="4"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5pPr>
            <a:lvl6pPr marL="2743200" marR="0" lvl="5"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6pPr>
            <a:lvl7pPr marL="3200400" marR="0" lvl="6"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7pPr>
            <a:lvl8pPr marL="3657600" marR="0" lvl="7"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8pPr>
            <a:lvl9pPr marL="4114800" marR="0" lvl="8"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9pPr>
          </a:lstStyle>
          <a:p>
            <a:pPr marL="0" indent="0" algn="ctr"/>
            <a:r>
              <a:rPr lang="en-US" sz="1200" dirty="0" err="1"/>
              <a:t>Ygouf</a:t>
            </a:r>
            <a:r>
              <a:rPr lang="en-US" sz="1200" dirty="0"/>
              <a:t> et al. (2023)</a:t>
            </a:r>
          </a:p>
        </p:txBody>
      </p:sp>
      <p:pic>
        <p:nvPicPr>
          <p:cNvPr id="9" name="Picture 8" descr="A blue screen with text and images&#10;&#10;Description automatically generated with medium confidence">
            <a:extLst>
              <a:ext uri="{FF2B5EF4-FFF2-40B4-BE49-F238E27FC236}">
                <a16:creationId xmlns:a16="http://schemas.microsoft.com/office/drawing/2014/main" id="{0CD767EC-9757-E0FA-BE77-5F5AB12CCC2E}"/>
              </a:ext>
            </a:extLst>
          </p:cNvPr>
          <p:cNvPicPr>
            <a:picLocks noChangeAspect="1"/>
          </p:cNvPicPr>
          <p:nvPr/>
        </p:nvPicPr>
        <p:blipFill>
          <a:blip r:embed="rId3"/>
          <a:stretch>
            <a:fillRect/>
          </a:stretch>
        </p:blipFill>
        <p:spPr>
          <a:xfrm>
            <a:off x="347528" y="939518"/>
            <a:ext cx="4029999" cy="3590128"/>
          </a:xfrm>
          <a:prstGeom prst="rect">
            <a:avLst/>
          </a:prstGeom>
        </p:spPr>
      </p:pic>
      <p:pic>
        <p:nvPicPr>
          <p:cNvPr id="11" name="Picture 10" descr="A black and red galaxy with many points&#10;&#10;Description automatically generated with medium confidence">
            <a:extLst>
              <a:ext uri="{FF2B5EF4-FFF2-40B4-BE49-F238E27FC236}">
                <a16:creationId xmlns:a16="http://schemas.microsoft.com/office/drawing/2014/main" id="{C4F78B6B-F261-50E3-933A-2E3A5959DA31}"/>
              </a:ext>
            </a:extLst>
          </p:cNvPr>
          <p:cNvPicPr>
            <a:picLocks noChangeAspect="1"/>
          </p:cNvPicPr>
          <p:nvPr/>
        </p:nvPicPr>
        <p:blipFill>
          <a:blip r:embed="rId4"/>
          <a:stretch>
            <a:fillRect/>
          </a:stretch>
        </p:blipFill>
        <p:spPr>
          <a:xfrm>
            <a:off x="4713427" y="895524"/>
            <a:ext cx="4083045" cy="3678115"/>
          </a:xfrm>
          <a:prstGeom prst="rect">
            <a:avLst/>
          </a:prstGeom>
        </p:spPr>
      </p:pic>
      <p:sp>
        <p:nvSpPr>
          <p:cNvPr id="12" name="Google Shape;347;p39">
            <a:extLst>
              <a:ext uri="{FF2B5EF4-FFF2-40B4-BE49-F238E27FC236}">
                <a16:creationId xmlns:a16="http://schemas.microsoft.com/office/drawing/2014/main" id="{C9FB8CAD-F6D2-F7DF-FAEA-6C18FC4D4BBF}"/>
              </a:ext>
            </a:extLst>
          </p:cNvPr>
          <p:cNvSpPr txBox="1">
            <a:spLocks/>
          </p:cNvSpPr>
          <p:nvPr/>
        </p:nvSpPr>
        <p:spPr>
          <a:xfrm>
            <a:off x="5980852" y="261148"/>
            <a:ext cx="3374164" cy="639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85000"/>
              </a:lnSpc>
              <a:spcBef>
                <a:spcPts val="0"/>
              </a:spcBef>
              <a:spcAft>
                <a:spcPts val="0"/>
              </a:spcAft>
              <a:buClr>
                <a:srgbClr val="191919"/>
              </a:buClr>
              <a:buSzPts val="5200"/>
              <a:buFont typeface="Manrope"/>
              <a:buNone/>
              <a:defRPr sz="3000" b="1" i="0" u="none" strike="noStrike" cap="none">
                <a:solidFill>
                  <a:schemeClr val="lt1"/>
                </a:solidFill>
                <a:latin typeface="Manrope"/>
                <a:ea typeface="Manrope"/>
                <a:cs typeface="Manrope"/>
                <a:sym typeface="Manrope"/>
              </a:defRPr>
            </a:lvl1pPr>
            <a:lvl2pPr marR="0" lvl="1"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2pPr>
            <a:lvl3pPr marR="0" lvl="2"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3pPr>
            <a:lvl4pPr marR="0" lvl="3"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4pPr>
            <a:lvl5pPr marR="0" lvl="4"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5pPr>
            <a:lvl6pPr marR="0" lvl="5"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6pPr>
            <a:lvl7pPr marR="0" lvl="6"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7pPr>
            <a:lvl8pPr marR="0" lvl="7"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8pPr>
            <a:lvl9pPr marR="0" lvl="8"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9pPr>
          </a:lstStyle>
          <a:p>
            <a:pPr algn="ctr"/>
            <a:r>
              <a:rPr lang="en-US" sz="1600" dirty="0" err="1"/>
              <a:t>NIRCam</a:t>
            </a:r>
            <a:r>
              <a:rPr lang="en-US" sz="1600" dirty="0"/>
              <a:t> </a:t>
            </a:r>
            <a:r>
              <a:rPr lang="en-US" sz="1600" dirty="0" err="1"/>
              <a:t>Coronagraphy</a:t>
            </a:r>
            <a:r>
              <a:rPr lang="en-US" sz="1600" dirty="0"/>
              <a:t> </a:t>
            </a:r>
            <a:endParaRPr lang="en-US" sz="2400" b="0" dirty="0"/>
          </a:p>
        </p:txBody>
      </p:sp>
    </p:spTree>
    <p:extLst>
      <p:ext uri="{BB962C8B-B14F-4D97-AF65-F5344CB8AC3E}">
        <p14:creationId xmlns:p14="http://schemas.microsoft.com/office/powerpoint/2010/main" val="33582825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7" name="Google Shape;347;p39"/>
          <p:cNvSpPr txBox="1">
            <a:spLocks noGrp="1"/>
          </p:cNvSpPr>
          <p:nvPr>
            <p:ph type="ctrTitle"/>
          </p:nvPr>
        </p:nvSpPr>
        <p:spPr>
          <a:xfrm>
            <a:off x="294481" y="300218"/>
            <a:ext cx="7717500" cy="63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Beta </a:t>
            </a:r>
            <a:r>
              <a:rPr lang="en" dirty="0" err="1"/>
              <a:t>Pictoris</a:t>
            </a:r>
            <a:r>
              <a:rPr lang="en" dirty="0"/>
              <a:t>: </a:t>
            </a:r>
            <a:br>
              <a:rPr lang="en" dirty="0"/>
            </a:br>
            <a:r>
              <a:rPr lang="en" dirty="0"/>
              <a:t>                                   Bright Disk, Bright Planet</a:t>
            </a:r>
            <a:endParaRPr dirty="0"/>
          </a:p>
        </p:txBody>
      </p:sp>
      <p:sp>
        <p:nvSpPr>
          <p:cNvPr id="4" name="Google Shape;346;p39">
            <a:extLst>
              <a:ext uri="{FF2B5EF4-FFF2-40B4-BE49-F238E27FC236}">
                <a16:creationId xmlns:a16="http://schemas.microsoft.com/office/drawing/2014/main" id="{155E039C-6DB0-6FE4-3D6E-36F25BC218CE}"/>
              </a:ext>
            </a:extLst>
          </p:cNvPr>
          <p:cNvSpPr txBox="1">
            <a:spLocks/>
          </p:cNvSpPr>
          <p:nvPr/>
        </p:nvSpPr>
        <p:spPr>
          <a:xfrm>
            <a:off x="6772404" y="4808557"/>
            <a:ext cx="3683238" cy="4136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1pPr>
            <a:lvl2pPr marL="914400" marR="0" lvl="1"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2pPr>
            <a:lvl3pPr marL="1371600" marR="0" lvl="2"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3pPr>
            <a:lvl4pPr marL="1828800" marR="0" lvl="3"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4pPr>
            <a:lvl5pPr marL="2286000" marR="0" lvl="4"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5pPr>
            <a:lvl6pPr marL="2743200" marR="0" lvl="5"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6pPr>
            <a:lvl7pPr marL="3200400" marR="0" lvl="6"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7pPr>
            <a:lvl8pPr marL="3657600" marR="0" lvl="7"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8pPr>
            <a:lvl9pPr marL="4114800" marR="0" lvl="8"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9pPr>
          </a:lstStyle>
          <a:p>
            <a:pPr marL="0" indent="0"/>
            <a:r>
              <a:rPr lang="en-US" sz="1200" dirty="0"/>
              <a:t>Kammerer et al. (incl. KWD), 2024</a:t>
            </a:r>
          </a:p>
        </p:txBody>
      </p:sp>
      <p:sp>
        <p:nvSpPr>
          <p:cNvPr id="5" name="Google Shape;347;p39">
            <a:extLst>
              <a:ext uri="{FF2B5EF4-FFF2-40B4-BE49-F238E27FC236}">
                <a16:creationId xmlns:a16="http://schemas.microsoft.com/office/drawing/2014/main" id="{A9B89B99-CC8A-3F10-8C24-DAB3FB0CD919}"/>
              </a:ext>
            </a:extLst>
          </p:cNvPr>
          <p:cNvSpPr txBox="1">
            <a:spLocks/>
          </p:cNvSpPr>
          <p:nvPr/>
        </p:nvSpPr>
        <p:spPr>
          <a:xfrm>
            <a:off x="5983889" y="257100"/>
            <a:ext cx="2865630" cy="639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85000"/>
              </a:lnSpc>
              <a:spcBef>
                <a:spcPts val="0"/>
              </a:spcBef>
              <a:spcAft>
                <a:spcPts val="0"/>
              </a:spcAft>
              <a:buClr>
                <a:srgbClr val="191919"/>
              </a:buClr>
              <a:buSzPts val="5200"/>
              <a:buFont typeface="Manrope"/>
              <a:buNone/>
              <a:defRPr sz="3000" b="1" i="0" u="none" strike="noStrike" cap="none">
                <a:solidFill>
                  <a:schemeClr val="lt1"/>
                </a:solidFill>
                <a:latin typeface="Manrope"/>
                <a:ea typeface="Manrope"/>
                <a:cs typeface="Manrope"/>
                <a:sym typeface="Manrope"/>
              </a:defRPr>
            </a:lvl1pPr>
            <a:lvl2pPr marR="0" lvl="1"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2pPr>
            <a:lvl3pPr marR="0" lvl="2"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3pPr>
            <a:lvl4pPr marR="0" lvl="3"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4pPr>
            <a:lvl5pPr marR="0" lvl="4"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5pPr>
            <a:lvl6pPr marR="0" lvl="5"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6pPr>
            <a:lvl7pPr marR="0" lvl="6"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7pPr>
            <a:lvl8pPr marR="0" lvl="7"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8pPr>
            <a:lvl9pPr marR="0" lvl="8"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9pPr>
          </a:lstStyle>
          <a:p>
            <a:pPr algn="r"/>
            <a:r>
              <a:rPr lang="en-US" sz="1600" dirty="0" err="1"/>
              <a:t>NIRCam</a:t>
            </a:r>
            <a:r>
              <a:rPr lang="en-US" sz="1600" dirty="0"/>
              <a:t> </a:t>
            </a:r>
            <a:r>
              <a:rPr lang="en-US" sz="1600" dirty="0" err="1"/>
              <a:t>Coronagraphy</a:t>
            </a:r>
            <a:endParaRPr lang="en-US" sz="2400" b="0" dirty="0"/>
          </a:p>
        </p:txBody>
      </p:sp>
      <p:pic>
        <p:nvPicPr>
          <p:cNvPr id="3" name="Picture 2" descr="A diagram of a square and a square&#10;&#10;Description automatically generated">
            <a:extLst>
              <a:ext uri="{FF2B5EF4-FFF2-40B4-BE49-F238E27FC236}">
                <a16:creationId xmlns:a16="http://schemas.microsoft.com/office/drawing/2014/main" id="{72C28EF4-3EF1-24CA-8223-7EEFF6B0DA5B}"/>
              </a:ext>
            </a:extLst>
          </p:cNvPr>
          <p:cNvPicPr>
            <a:picLocks noChangeAspect="1"/>
          </p:cNvPicPr>
          <p:nvPr/>
        </p:nvPicPr>
        <p:blipFill>
          <a:blip r:embed="rId3"/>
          <a:stretch>
            <a:fillRect/>
          </a:stretch>
        </p:blipFill>
        <p:spPr>
          <a:xfrm>
            <a:off x="1266091" y="2674644"/>
            <a:ext cx="7525727" cy="2155094"/>
          </a:xfrm>
          <a:prstGeom prst="rect">
            <a:avLst/>
          </a:prstGeom>
        </p:spPr>
      </p:pic>
      <p:pic>
        <p:nvPicPr>
          <p:cNvPr id="7" name="Picture 6" descr="A black and white image of a black hole&#10;&#10;Description automatically generated">
            <a:extLst>
              <a:ext uri="{FF2B5EF4-FFF2-40B4-BE49-F238E27FC236}">
                <a16:creationId xmlns:a16="http://schemas.microsoft.com/office/drawing/2014/main" id="{01596678-8BD9-FE96-B186-1EEE2A2EC9BB}"/>
              </a:ext>
            </a:extLst>
          </p:cNvPr>
          <p:cNvPicPr>
            <a:picLocks noChangeAspect="1"/>
          </p:cNvPicPr>
          <p:nvPr/>
        </p:nvPicPr>
        <p:blipFill>
          <a:blip r:embed="rId4"/>
          <a:stretch>
            <a:fillRect/>
          </a:stretch>
        </p:blipFill>
        <p:spPr>
          <a:xfrm>
            <a:off x="410796" y="852365"/>
            <a:ext cx="2176502" cy="1719385"/>
          </a:xfrm>
          <a:prstGeom prst="rect">
            <a:avLst/>
          </a:prstGeom>
        </p:spPr>
      </p:pic>
      <p:sp>
        <p:nvSpPr>
          <p:cNvPr id="8" name="Google Shape;346;p39">
            <a:extLst>
              <a:ext uri="{FF2B5EF4-FFF2-40B4-BE49-F238E27FC236}">
                <a16:creationId xmlns:a16="http://schemas.microsoft.com/office/drawing/2014/main" id="{35E29708-78DC-C1D0-A4A1-754F60D02891}"/>
              </a:ext>
            </a:extLst>
          </p:cNvPr>
          <p:cNvSpPr txBox="1">
            <a:spLocks/>
          </p:cNvSpPr>
          <p:nvPr/>
        </p:nvSpPr>
        <p:spPr>
          <a:xfrm>
            <a:off x="2587298" y="2282127"/>
            <a:ext cx="3683238" cy="4136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1pPr>
            <a:lvl2pPr marL="914400" marR="0" lvl="1"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2pPr>
            <a:lvl3pPr marL="1371600" marR="0" lvl="2"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3pPr>
            <a:lvl4pPr marL="1828800" marR="0" lvl="3"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4pPr>
            <a:lvl5pPr marL="2286000" marR="0" lvl="4"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5pPr>
            <a:lvl6pPr marL="2743200" marR="0" lvl="5"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6pPr>
            <a:lvl7pPr marL="3200400" marR="0" lvl="6"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7pPr>
            <a:lvl8pPr marL="3657600" marR="0" lvl="7"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8pPr>
            <a:lvl9pPr marL="4114800" marR="0" lvl="8"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9pPr>
          </a:lstStyle>
          <a:p>
            <a:pPr marL="0" indent="0"/>
            <a:r>
              <a:rPr lang="en-US" sz="1200" dirty="0"/>
              <a:t>Smith &amp; </a:t>
            </a:r>
            <a:r>
              <a:rPr lang="en-US" sz="1200" dirty="0" err="1"/>
              <a:t>Terrile</a:t>
            </a:r>
            <a:r>
              <a:rPr lang="en-US" sz="1200" dirty="0"/>
              <a:t> (1984)</a:t>
            </a:r>
          </a:p>
        </p:txBody>
      </p:sp>
      <p:sp>
        <p:nvSpPr>
          <p:cNvPr id="9" name="Google Shape;406;p42">
            <a:extLst>
              <a:ext uri="{FF2B5EF4-FFF2-40B4-BE49-F238E27FC236}">
                <a16:creationId xmlns:a16="http://schemas.microsoft.com/office/drawing/2014/main" id="{7A4EB740-2A30-7621-3C65-FF18356F7D10}"/>
              </a:ext>
            </a:extLst>
          </p:cNvPr>
          <p:cNvSpPr txBox="1">
            <a:spLocks/>
          </p:cNvSpPr>
          <p:nvPr/>
        </p:nvSpPr>
        <p:spPr>
          <a:xfrm>
            <a:off x="2770199" y="1293919"/>
            <a:ext cx="6289588" cy="118342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1pPr>
            <a:lvl2pPr marL="914400" marR="0" lvl="1"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2pPr>
            <a:lvl3pPr marL="1371600" marR="0" lvl="2"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3pPr>
            <a:lvl4pPr marL="1828800" marR="0" lvl="3"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4pPr>
            <a:lvl5pPr marL="2286000" marR="0" lvl="4"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5pPr>
            <a:lvl6pPr marL="2743200" marR="0" lvl="5"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6pPr>
            <a:lvl7pPr marL="3200400" marR="0" lvl="6"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7pPr>
            <a:lvl8pPr marL="3657600" marR="0" lvl="7"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8pPr>
            <a:lvl9pPr marL="4114800" marR="0" lvl="8"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9pPr>
          </a:lstStyle>
          <a:p>
            <a:pPr marL="285750" indent="-285750">
              <a:buFont typeface="Arial" panose="020B0604020202020204" pitchFamily="34" charset="0"/>
              <a:buChar char="•"/>
            </a:pPr>
            <a:r>
              <a:rPr lang="en-US" dirty="0"/>
              <a:t>Companion(s) embedded within circumstellar backgrounds</a:t>
            </a:r>
            <a:r>
              <a:rPr lang="en-US" b="1" dirty="0"/>
              <a:t> </a:t>
            </a:r>
            <a:r>
              <a:rPr lang="en-US" dirty="0"/>
              <a:t>are </a:t>
            </a:r>
            <a:r>
              <a:rPr lang="en-US" b="1" dirty="0"/>
              <a:t>requiring more complex modeling approaches</a:t>
            </a:r>
            <a:br>
              <a:rPr lang="en-US" b="1" dirty="0"/>
            </a:br>
            <a:endParaRPr lang="en-US" sz="1050" b="1" dirty="0"/>
          </a:p>
          <a:p>
            <a:pPr marL="285750" indent="-285750">
              <a:buFont typeface="Arial" panose="020B0604020202020204" pitchFamily="34" charset="0"/>
              <a:buChar char="•"/>
            </a:pPr>
            <a:r>
              <a:rPr lang="en-US" b="1" dirty="0"/>
              <a:t>MCRDI – </a:t>
            </a:r>
            <a:r>
              <a:rPr lang="en-US" dirty="0"/>
              <a:t>model-constrained differential imaging (Lawson et al. 2022)</a:t>
            </a:r>
          </a:p>
        </p:txBody>
      </p:sp>
      <p:sp>
        <p:nvSpPr>
          <p:cNvPr id="10" name="Frame 9">
            <a:extLst>
              <a:ext uri="{FF2B5EF4-FFF2-40B4-BE49-F238E27FC236}">
                <a16:creationId xmlns:a16="http://schemas.microsoft.com/office/drawing/2014/main" id="{1CD148C1-2867-3F88-6A1B-2FB8C9FEB13C}"/>
              </a:ext>
            </a:extLst>
          </p:cNvPr>
          <p:cNvSpPr/>
          <p:nvPr/>
        </p:nvSpPr>
        <p:spPr>
          <a:xfrm>
            <a:off x="1363728" y="1694958"/>
            <a:ext cx="186003" cy="199158"/>
          </a:xfrm>
          <a:prstGeom prst="frame">
            <a:avLst/>
          </a:prstGeom>
          <a:solidFill>
            <a:srgbClr val="00FA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849229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4" name="Google Shape;346;p39">
            <a:extLst>
              <a:ext uri="{FF2B5EF4-FFF2-40B4-BE49-F238E27FC236}">
                <a16:creationId xmlns:a16="http://schemas.microsoft.com/office/drawing/2014/main" id="{155E039C-6DB0-6FE4-3D6E-36F25BC218CE}"/>
              </a:ext>
            </a:extLst>
          </p:cNvPr>
          <p:cNvSpPr txBox="1">
            <a:spLocks/>
          </p:cNvSpPr>
          <p:nvPr/>
        </p:nvSpPr>
        <p:spPr>
          <a:xfrm>
            <a:off x="0" y="4816605"/>
            <a:ext cx="3683238" cy="4136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1pPr>
            <a:lvl2pPr marL="914400" marR="0" lvl="1"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2pPr>
            <a:lvl3pPr marL="1371600" marR="0" lvl="2"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3pPr>
            <a:lvl4pPr marL="1828800" marR="0" lvl="3"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4pPr>
            <a:lvl5pPr marL="2286000" marR="0" lvl="4"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5pPr>
            <a:lvl6pPr marL="2743200" marR="0" lvl="5"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6pPr>
            <a:lvl7pPr marL="3200400" marR="0" lvl="6"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7pPr>
            <a:lvl8pPr marL="3657600" marR="0" lvl="7"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8pPr>
            <a:lvl9pPr marL="4114800" marR="0" lvl="8"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9pPr>
          </a:lstStyle>
          <a:p>
            <a:pPr marL="0" indent="0"/>
            <a:r>
              <a:rPr lang="en-US" sz="1200" dirty="0" err="1"/>
              <a:t>Rebollido</a:t>
            </a:r>
            <a:r>
              <a:rPr lang="en-US" sz="1200" dirty="0"/>
              <a:t> et al. (incl. KWD), 2024</a:t>
            </a:r>
          </a:p>
        </p:txBody>
      </p:sp>
      <p:sp>
        <p:nvSpPr>
          <p:cNvPr id="5" name="Google Shape;347;p39">
            <a:extLst>
              <a:ext uri="{FF2B5EF4-FFF2-40B4-BE49-F238E27FC236}">
                <a16:creationId xmlns:a16="http://schemas.microsoft.com/office/drawing/2014/main" id="{A9B89B99-CC8A-3F10-8C24-DAB3FB0CD919}"/>
              </a:ext>
            </a:extLst>
          </p:cNvPr>
          <p:cNvSpPr txBox="1">
            <a:spLocks/>
          </p:cNvSpPr>
          <p:nvPr/>
        </p:nvSpPr>
        <p:spPr>
          <a:xfrm>
            <a:off x="2828627" y="828305"/>
            <a:ext cx="8520595" cy="639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85000"/>
              </a:lnSpc>
              <a:spcBef>
                <a:spcPts val="0"/>
              </a:spcBef>
              <a:spcAft>
                <a:spcPts val="0"/>
              </a:spcAft>
              <a:buClr>
                <a:srgbClr val="191919"/>
              </a:buClr>
              <a:buSzPts val="5200"/>
              <a:buFont typeface="Manrope"/>
              <a:buNone/>
              <a:defRPr sz="3000" b="1" i="0" u="none" strike="noStrike" cap="none">
                <a:solidFill>
                  <a:schemeClr val="lt1"/>
                </a:solidFill>
                <a:latin typeface="Manrope"/>
                <a:ea typeface="Manrope"/>
                <a:cs typeface="Manrope"/>
                <a:sym typeface="Manrope"/>
              </a:defRPr>
            </a:lvl1pPr>
            <a:lvl2pPr marR="0" lvl="1"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2pPr>
            <a:lvl3pPr marR="0" lvl="2"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3pPr>
            <a:lvl4pPr marR="0" lvl="3"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4pPr>
            <a:lvl5pPr marR="0" lvl="4"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5pPr>
            <a:lvl6pPr marR="0" lvl="5"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6pPr>
            <a:lvl7pPr marR="0" lvl="6"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7pPr>
            <a:lvl8pPr marR="0" lvl="7"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8pPr>
            <a:lvl9pPr marR="0" lvl="8"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9pPr>
          </a:lstStyle>
          <a:p>
            <a:pPr algn="ctr"/>
            <a:r>
              <a:rPr lang="en-US" sz="1600" dirty="0" err="1"/>
              <a:t>NIRCam</a:t>
            </a:r>
            <a:r>
              <a:rPr lang="en-US" sz="1600" dirty="0"/>
              <a:t> + MIRI </a:t>
            </a:r>
            <a:r>
              <a:rPr lang="en-US" sz="1600" dirty="0" err="1"/>
              <a:t>Coronagraphy</a:t>
            </a:r>
            <a:br>
              <a:rPr lang="en-US" sz="1600" dirty="0"/>
            </a:br>
            <a:endParaRPr lang="en-US" sz="1600" dirty="0"/>
          </a:p>
          <a:p>
            <a:pPr algn="ctr"/>
            <a:r>
              <a:rPr lang="en-US" sz="1400" b="0" dirty="0"/>
              <a:t>(see also MIRI MRS, Chen et al. 2024)</a:t>
            </a:r>
            <a:endParaRPr lang="en-US" sz="2000" b="0" dirty="0"/>
          </a:p>
        </p:txBody>
      </p:sp>
      <p:sp>
        <p:nvSpPr>
          <p:cNvPr id="6" name="Google Shape;347;p39">
            <a:extLst>
              <a:ext uri="{FF2B5EF4-FFF2-40B4-BE49-F238E27FC236}">
                <a16:creationId xmlns:a16="http://schemas.microsoft.com/office/drawing/2014/main" id="{28634BC9-2F65-5E3B-33C0-96FB5AAE4F92}"/>
              </a:ext>
            </a:extLst>
          </p:cNvPr>
          <p:cNvSpPr txBox="1">
            <a:spLocks/>
          </p:cNvSpPr>
          <p:nvPr/>
        </p:nvSpPr>
        <p:spPr>
          <a:xfrm>
            <a:off x="294481" y="300218"/>
            <a:ext cx="7717500" cy="639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85000"/>
              </a:lnSpc>
              <a:spcBef>
                <a:spcPts val="0"/>
              </a:spcBef>
              <a:spcAft>
                <a:spcPts val="0"/>
              </a:spcAft>
              <a:buClr>
                <a:srgbClr val="191919"/>
              </a:buClr>
              <a:buSzPts val="5200"/>
              <a:buFont typeface="Manrope"/>
              <a:buNone/>
              <a:defRPr sz="3000" b="1" i="0" u="none" strike="noStrike" cap="none">
                <a:solidFill>
                  <a:schemeClr val="lt1"/>
                </a:solidFill>
                <a:latin typeface="Manrope"/>
                <a:ea typeface="Manrope"/>
                <a:cs typeface="Manrope"/>
                <a:sym typeface="Manrope"/>
              </a:defRPr>
            </a:lvl1pPr>
            <a:lvl2pPr marR="0" lvl="1"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2pPr>
            <a:lvl3pPr marR="0" lvl="2"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3pPr>
            <a:lvl4pPr marR="0" lvl="3"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4pPr>
            <a:lvl5pPr marR="0" lvl="4"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5pPr>
            <a:lvl6pPr marR="0" lvl="5"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6pPr>
            <a:lvl7pPr marR="0" lvl="6"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7pPr>
            <a:lvl8pPr marR="0" lvl="7"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8pPr>
            <a:lvl9pPr marR="0" lvl="8"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9pPr>
          </a:lstStyle>
          <a:p>
            <a:r>
              <a:rPr lang="en-US"/>
              <a:t>Beta Pictoris: Bright Disk, Bright Planet</a:t>
            </a:r>
            <a:endParaRPr lang="en-US" dirty="0"/>
          </a:p>
        </p:txBody>
      </p:sp>
      <p:pic>
        <p:nvPicPr>
          <p:cNvPr id="12" name="Picture 11" descr="A collage of images of a galaxy&#10;&#10;Description automatically generated">
            <a:extLst>
              <a:ext uri="{FF2B5EF4-FFF2-40B4-BE49-F238E27FC236}">
                <a16:creationId xmlns:a16="http://schemas.microsoft.com/office/drawing/2014/main" id="{5EC97BAA-256A-AFBC-39C1-8754F6059A9C}"/>
              </a:ext>
            </a:extLst>
          </p:cNvPr>
          <p:cNvPicPr>
            <a:picLocks noChangeAspect="1"/>
          </p:cNvPicPr>
          <p:nvPr/>
        </p:nvPicPr>
        <p:blipFill>
          <a:blip r:embed="rId3"/>
          <a:stretch>
            <a:fillRect/>
          </a:stretch>
        </p:blipFill>
        <p:spPr>
          <a:xfrm>
            <a:off x="344595" y="866108"/>
            <a:ext cx="4931923" cy="3941110"/>
          </a:xfrm>
          <a:prstGeom prst="rect">
            <a:avLst/>
          </a:prstGeom>
        </p:spPr>
      </p:pic>
      <p:sp>
        <p:nvSpPr>
          <p:cNvPr id="13" name="Google Shape;406;p42">
            <a:extLst>
              <a:ext uri="{FF2B5EF4-FFF2-40B4-BE49-F238E27FC236}">
                <a16:creationId xmlns:a16="http://schemas.microsoft.com/office/drawing/2014/main" id="{9BE7CE8F-F3D1-AC7A-3BFD-47AB842B078E}"/>
              </a:ext>
            </a:extLst>
          </p:cNvPr>
          <p:cNvSpPr txBox="1">
            <a:spLocks/>
          </p:cNvSpPr>
          <p:nvPr/>
        </p:nvSpPr>
        <p:spPr>
          <a:xfrm>
            <a:off x="5431979" y="1566297"/>
            <a:ext cx="3610457" cy="118342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1pPr>
            <a:lvl2pPr marL="914400" marR="0" lvl="1"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2pPr>
            <a:lvl3pPr marL="1371600" marR="0" lvl="2"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3pPr>
            <a:lvl4pPr marL="1828800" marR="0" lvl="3"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4pPr>
            <a:lvl5pPr marL="2286000" marR="0" lvl="4"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5pPr>
            <a:lvl6pPr marL="2743200" marR="0" lvl="5"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6pPr>
            <a:lvl7pPr marL="3200400" marR="0" lvl="6"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7pPr>
            <a:lvl8pPr marL="3657600" marR="0" lvl="7"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8pPr>
            <a:lvl9pPr marL="4114800" marR="0" lvl="8"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9pPr>
          </a:lstStyle>
          <a:p>
            <a:pPr marL="285750" indent="-285750">
              <a:buFont typeface="Arial" panose="020B0604020202020204" pitchFamily="34" charset="0"/>
              <a:buChar char="•"/>
            </a:pPr>
            <a:r>
              <a:rPr lang="en-US" dirty="0"/>
              <a:t>Unanticipated structures at new wavelengths (and planet recovery!)</a:t>
            </a:r>
            <a:br>
              <a:rPr lang="en-US" dirty="0"/>
            </a:br>
            <a:endParaRPr lang="en-US" sz="1100" dirty="0"/>
          </a:p>
          <a:p>
            <a:pPr marL="285750" indent="-285750">
              <a:buFont typeface="Arial" panose="020B0604020202020204" pitchFamily="34" charset="0"/>
              <a:buChar char="•"/>
            </a:pPr>
            <a:r>
              <a:rPr lang="en-US" dirty="0"/>
              <a:t>And more planet(s) + disk(s) systems 		(see HD 95086 b!)</a:t>
            </a:r>
          </a:p>
        </p:txBody>
      </p:sp>
      <p:sp>
        <p:nvSpPr>
          <p:cNvPr id="14" name="TextBox 13">
            <a:extLst>
              <a:ext uri="{FF2B5EF4-FFF2-40B4-BE49-F238E27FC236}">
                <a16:creationId xmlns:a16="http://schemas.microsoft.com/office/drawing/2014/main" id="{CFB0234C-624F-3F71-218A-AB87B88722C9}"/>
              </a:ext>
            </a:extLst>
          </p:cNvPr>
          <p:cNvSpPr txBox="1"/>
          <p:nvPr/>
        </p:nvSpPr>
        <p:spPr>
          <a:xfrm>
            <a:off x="7874273" y="4881672"/>
            <a:ext cx="1101971" cy="281100"/>
          </a:xfrm>
          <a:prstGeom prst="rect">
            <a:avLst/>
          </a:prstGeom>
          <a:noFill/>
          <a:ln>
            <a:solidFill>
              <a:srgbClr val="00FA00"/>
            </a:solidFill>
          </a:ln>
        </p:spPr>
        <p:txBody>
          <a:bodyPr wrap="square" rtlCol="0">
            <a:spAutoFit/>
          </a:bodyPr>
          <a:lstStyle/>
          <a:p>
            <a:pPr algn="ctr"/>
            <a:r>
              <a:rPr lang="en-US" sz="1200" dirty="0">
                <a:solidFill>
                  <a:srgbClr val="00FA00"/>
                </a:solidFill>
              </a:rPr>
              <a:t>⭐️ 36 Mullin</a:t>
            </a:r>
          </a:p>
        </p:txBody>
      </p:sp>
      <p:pic>
        <p:nvPicPr>
          <p:cNvPr id="16" name="Picture 15" descr="A cat outline on a white background&#10;&#10;Description automatically generated">
            <a:extLst>
              <a:ext uri="{FF2B5EF4-FFF2-40B4-BE49-F238E27FC236}">
                <a16:creationId xmlns:a16="http://schemas.microsoft.com/office/drawing/2014/main" id="{2FC53FC7-E822-48F9-233B-0C0C5F2028DD}"/>
              </a:ext>
            </a:extLst>
          </p:cNvPr>
          <p:cNvPicPr>
            <a:picLocks noChangeAspect="1"/>
          </p:cNvPicPr>
          <p:nvPr/>
        </p:nvPicPr>
        <p:blipFill>
          <a:blip r:embed="rId4"/>
          <a:stretch>
            <a:fillRect/>
          </a:stretch>
        </p:blipFill>
        <p:spPr>
          <a:xfrm flipH="1">
            <a:off x="1401243" y="2103120"/>
            <a:ext cx="1161938" cy="1074792"/>
          </a:xfrm>
          <a:prstGeom prst="rect">
            <a:avLst/>
          </a:prstGeom>
        </p:spPr>
      </p:pic>
      <p:grpSp>
        <p:nvGrpSpPr>
          <p:cNvPr id="21" name="Group 20">
            <a:extLst>
              <a:ext uri="{FF2B5EF4-FFF2-40B4-BE49-F238E27FC236}">
                <a16:creationId xmlns:a16="http://schemas.microsoft.com/office/drawing/2014/main" id="{6EC108AC-ED4D-55C4-578B-10837714B5F1}"/>
              </a:ext>
            </a:extLst>
          </p:cNvPr>
          <p:cNvGrpSpPr/>
          <p:nvPr/>
        </p:nvGrpSpPr>
        <p:grpSpPr>
          <a:xfrm>
            <a:off x="3296223" y="2982016"/>
            <a:ext cx="6632662" cy="1867794"/>
            <a:chOff x="3296223" y="2982016"/>
            <a:chExt cx="6632662" cy="1867794"/>
          </a:xfrm>
        </p:grpSpPr>
        <p:sp>
          <p:nvSpPr>
            <p:cNvPr id="10" name="Google Shape;345;p39">
              <a:extLst>
                <a:ext uri="{FF2B5EF4-FFF2-40B4-BE49-F238E27FC236}">
                  <a16:creationId xmlns:a16="http://schemas.microsoft.com/office/drawing/2014/main" id="{6FFA13E7-B327-F9F1-0686-B529FAFAC0B3}"/>
                </a:ext>
              </a:extLst>
            </p:cNvPr>
            <p:cNvSpPr txBox="1">
              <a:spLocks/>
            </p:cNvSpPr>
            <p:nvPr/>
          </p:nvSpPr>
          <p:spPr>
            <a:xfrm>
              <a:off x="6018008" y="4497374"/>
              <a:ext cx="3910877" cy="3524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1pPr>
              <a:lvl2pPr marL="914400" marR="0" lvl="1"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2pPr>
              <a:lvl3pPr marL="1371600" marR="0" lvl="2"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3pPr>
              <a:lvl4pPr marL="1828800" marR="0" lvl="3"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4pPr>
              <a:lvl5pPr marL="2286000" marR="0" lvl="4"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5pPr>
              <a:lvl6pPr marL="2743200" marR="0" lvl="5"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6pPr>
              <a:lvl7pPr marL="3200400" marR="0" lvl="6"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7pPr>
              <a:lvl8pPr marL="3657600" marR="0" lvl="7"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8pPr>
              <a:lvl9pPr marL="4114800" marR="0" lvl="8"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9pPr>
            </a:lstStyle>
            <a:p>
              <a:pPr marL="0" indent="0"/>
              <a:r>
                <a:rPr lang="en-US" sz="1050" dirty="0" err="1"/>
                <a:t>Mâlin</a:t>
              </a:r>
              <a:r>
                <a:rPr lang="en-US" sz="1050" dirty="0"/>
                <a:t> et al. (2024, </a:t>
              </a:r>
              <a:r>
                <a:rPr lang="en-US" sz="1050" dirty="0" err="1"/>
                <a:t>subm</a:t>
              </a:r>
              <a:r>
                <a:rPr lang="en-US" sz="1050" dirty="0"/>
                <a:t>.)</a:t>
              </a:r>
            </a:p>
          </p:txBody>
        </p:sp>
        <p:grpSp>
          <p:nvGrpSpPr>
            <p:cNvPr id="20" name="Group 19">
              <a:extLst>
                <a:ext uri="{FF2B5EF4-FFF2-40B4-BE49-F238E27FC236}">
                  <a16:creationId xmlns:a16="http://schemas.microsoft.com/office/drawing/2014/main" id="{E2ED2181-5126-F4CC-7082-28030C9FC35E}"/>
                </a:ext>
              </a:extLst>
            </p:cNvPr>
            <p:cNvGrpSpPr/>
            <p:nvPr/>
          </p:nvGrpSpPr>
          <p:grpSpPr>
            <a:xfrm>
              <a:off x="3296223" y="2982016"/>
              <a:ext cx="5484362" cy="1595957"/>
              <a:chOff x="3296223" y="2982016"/>
              <a:chExt cx="5484362" cy="1595957"/>
            </a:xfrm>
          </p:grpSpPr>
          <p:pic>
            <p:nvPicPr>
              <p:cNvPr id="9" name="Picture 8">
                <a:extLst>
                  <a:ext uri="{FF2B5EF4-FFF2-40B4-BE49-F238E27FC236}">
                    <a16:creationId xmlns:a16="http://schemas.microsoft.com/office/drawing/2014/main" id="{7F0897CF-FCF8-69F7-6F41-2ACB430140C6}"/>
                  </a:ext>
                </a:extLst>
              </p:cNvPr>
              <p:cNvPicPr>
                <a:picLocks noChangeAspect="1"/>
              </p:cNvPicPr>
              <p:nvPr/>
            </p:nvPicPr>
            <p:blipFill>
              <a:blip r:embed="rId5"/>
              <a:srcRect/>
              <a:stretch/>
            </p:blipFill>
            <p:spPr>
              <a:xfrm>
                <a:off x="3296223" y="2982016"/>
                <a:ext cx="5484362" cy="1595957"/>
              </a:xfrm>
              <a:prstGeom prst="rect">
                <a:avLst/>
              </a:prstGeom>
            </p:spPr>
          </p:pic>
          <p:sp>
            <p:nvSpPr>
              <p:cNvPr id="17" name="TextBox 16">
                <a:extLst>
                  <a:ext uri="{FF2B5EF4-FFF2-40B4-BE49-F238E27FC236}">
                    <a16:creationId xmlns:a16="http://schemas.microsoft.com/office/drawing/2014/main" id="{8ABED81B-31F8-97EA-B205-C036F8533173}"/>
                  </a:ext>
                </a:extLst>
              </p:cNvPr>
              <p:cNvSpPr txBox="1"/>
              <p:nvPr/>
            </p:nvSpPr>
            <p:spPr>
              <a:xfrm>
                <a:off x="3744529" y="4138892"/>
                <a:ext cx="827471" cy="276999"/>
              </a:xfrm>
              <a:prstGeom prst="rect">
                <a:avLst/>
              </a:prstGeom>
              <a:noFill/>
            </p:spPr>
            <p:txBody>
              <a:bodyPr wrap="none" rtlCol="0">
                <a:spAutoFit/>
              </a:bodyPr>
              <a:lstStyle/>
              <a:p>
                <a:r>
                  <a:rPr lang="en-US" sz="1200" dirty="0">
                    <a:solidFill>
                      <a:srgbClr val="00FA00"/>
                    </a:solidFill>
                  </a:rPr>
                  <a:t>10.65 µm</a:t>
                </a:r>
              </a:p>
            </p:txBody>
          </p:sp>
          <p:sp>
            <p:nvSpPr>
              <p:cNvPr id="18" name="TextBox 17">
                <a:extLst>
                  <a:ext uri="{FF2B5EF4-FFF2-40B4-BE49-F238E27FC236}">
                    <a16:creationId xmlns:a16="http://schemas.microsoft.com/office/drawing/2014/main" id="{9F9AEC02-FA42-7CB4-4063-A8A5F50C5831}"/>
                  </a:ext>
                </a:extLst>
              </p:cNvPr>
              <p:cNvSpPr txBox="1"/>
              <p:nvPr/>
            </p:nvSpPr>
            <p:spPr>
              <a:xfrm>
                <a:off x="5624668" y="4138892"/>
                <a:ext cx="827471" cy="276999"/>
              </a:xfrm>
              <a:prstGeom prst="rect">
                <a:avLst/>
              </a:prstGeom>
              <a:noFill/>
            </p:spPr>
            <p:txBody>
              <a:bodyPr wrap="none" rtlCol="0">
                <a:spAutoFit/>
              </a:bodyPr>
              <a:lstStyle/>
              <a:p>
                <a:r>
                  <a:rPr lang="en-US" sz="1200" dirty="0">
                    <a:solidFill>
                      <a:srgbClr val="00FA00"/>
                    </a:solidFill>
                  </a:rPr>
                  <a:t>11.40 µm</a:t>
                </a:r>
              </a:p>
            </p:txBody>
          </p:sp>
          <p:sp>
            <p:nvSpPr>
              <p:cNvPr id="19" name="TextBox 18">
                <a:extLst>
                  <a:ext uri="{FF2B5EF4-FFF2-40B4-BE49-F238E27FC236}">
                    <a16:creationId xmlns:a16="http://schemas.microsoft.com/office/drawing/2014/main" id="{92BF4CEE-FBFC-2C0C-D669-E0063620B708}"/>
                  </a:ext>
                </a:extLst>
              </p:cNvPr>
              <p:cNvSpPr txBox="1"/>
              <p:nvPr/>
            </p:nvSpPr>
            <p:spPr>
              <a:xfrm>
                <a:off x="7523628" y="4138892"/>
                <a:ext cx="947695" cy="276999"/>
              </a:xfrm>
              <a:prstGeom prst="rect">
                <a:avLst/>
              </a:prstGeom>
              <a:noFill/>
            </p:spPr>
            <p:txBody>
              <a:bodyPr wrap="none" rtlCol="0">
                <a:spAutoFit/>
              </a:bodyPr>
              <a:lstStyle/>
              <a:p>
                <a:r>
                  <a:rPr lang="en-US" sz="1200" dirty="0">
                    <a:solidFill>
                      <a:srgbClr val="00FA00"/>
                    </a:solidFill>
                  </a:rPr>
                  <a:t>23 µm </a:t>
                </a:r>
                <a:r>
                  <a:rPr lang="en-US" sz="1200" dirty="0" err="1">
                    <a:solidFill>
                      <a:srgbClr val="00FA00"/>
                    </a:solidFill>
                  </a:rPr>
                  <a:t>Lyot</a:t>
                </a:r>
                <a:endParaRPr lang="en-US" sz="1200" dirty="0">
                  <a:solidFill>
                    <a:srgbClr val="00FA00"/>
                  </a:solidFill>
                </a:endParaRPr>
              </a:p>
            </p:txBody>
          </p:sp>
        </p:grpSp>
      </p:grpSp>
    </p:spTree>
    <p:extLst>
      <p:ext uri="{BB962C8B-B14F-4D97-AF65-F5344CB8AC3E}">
        <p14:creationId xmlns:p14="http://schemas.microsoft.com/office/powerpoint/2010/main" val="379298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7" name="Google Shape;347;p39"/>
          <p:cNvSpPr txBox="1">
            <a:spLocks noGrp="1"/>
          </p:cNvSpPr>
          <p:nvPr>
            <p:ph type="ctrTitle"/>
          </p:nvPr>
        </p:nvSpPr>
        <p:spPr>
          <a:xfrm>
            <a:off x="294480" y="300218"/>
            <a:ext cx="8849519" cy="63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700" dirty="0"/>
              <a:t>Ongoing/Upcoming JWST High Contrast Programs</a:t>
            </a:r>
            <a:endParaRPr sz="2700" dirty="0"/>
          </a:p>
        </p:txBody>
      </p:sp>
      <p:pic>
        <p:nvPicPr>
          <p:cNvPr id="11266" name="Picture 2" descr="The X-shaped set of orbits in 14 Her.">
            <a:extLst>
              <a:ext uri="{FF2B5EF4-FFF2-40B4-BE49-F238E27FC236}">
                <a16:creationId xmlns:a16="http://schemas.microsoft.com/office/drawing/2014/main" id="{358B0AC0-2814-95B2-6623-923B881D573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418" t="9592" b="26916"/>
          <a:stretch/>
        </p:blipFill>
        <p:spPr bwMode="auto">
          <a:xfrm>
            <a:off x="401431" y="893578"/>
            <a:ext cx="2920058" cy="1264952"/>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345;p39">
            <a:extLst>
              <a:ext uri="{FF2B5EF4-FFF2-40B4-BE49-F238E27FC236}">
                <a16:creationId xmlns:a16="http://schemas.microsoft.com/office/drawing/2014/main" id="{1709373E-C59A-95F7-4032-17D03FD614F8}"/>
              </a:ext>
            </a:extLst>
          </p:cNvPr>
          <p:cNvSpPr txBox="1">
            <a:spLocks/>
          </p:cNvSpPr>
          <p:nvPr/>
        </p:nvSpPr>
        <p:spPr>
          <a:xfrm>
            <a:off x="3240870" y="752310"/>
            <a:ext cx="5645223" cy="3524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1pPr>
            <a:lvl2pPr marL="914400" marR="0" lvl="1"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2pPr>
            <a:lvl3pPr marL="1371600" marR="0" lvl="2"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3pPr>
            <a:lvl4pPr marL="1828800" marR="0" lvl="3"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4pPr>
            <a:lvl5pPr marL="2286000" marR="0" lvl="4"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5pPr>
            <a:lvl6pPr marL="2743200" marR="0" lvl="5"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6pPr>
            <a:lvl7pPr marL="3200400" marR="0" lvl="6"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7pPr>
            <a:lvl8pPr marL="3657600" marR="0" lvl="7"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8pPr>
            <a:lvl9pPr marL="4114800" marR="0" lvl="8"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9pPr>
          </a:lstStyle>
          <a:p>
            <a:pPr marL="285750" indent="-285750">
              <a:buFont typeface="Arial" panose="020B0604020202020204" pitchFamily="34" charset="0"/>
              <a:buChar char="•"/>
            </a:pPr>
            <a:r>
              <a:rPr lang="en-US" sz="1500" dirty="0"/>
              <a:t>Imaging planets with well-constrained </a:t>
            </a:r>
            <a:r>
              <a:rPr lang="en-US" sz="1500" b="1" u="sng" dirty="0"/>
              <a:t>dynamical masses </a:t>
            </a:r>
            <a:r>
              <a:rPr lang="en-US" sz="1500" dirty="0"/>
              <a:t>e.g., long-term RV + astrometry (PI </a:t>
            </a:r>
            <a:r>
              <a:rPr lang="en-US" sz="1500" dirty="0" err="1"/>
              <a:t>Bardalez-Gagliuffi</a:t>
            </a:r>
            <a:r>
              <a:rPr lang="en-US" sz="1500" dirty="0"/>
              <a:t>)</a:t>
            </a:r>
            <a:br>
              <a:rPr lang="en-US" dirty="0"/>
            </a:br>
            <a:endParaRPr lang="en-US" sz="1000" dirty="0"/>
          </a:p>
          <a:p>
            <a:pPr marL="285750" indent="-285750">
              <a:buFont typeface="Arial" panose="020B0604020202020204" pitchFamily="34" charset="0"/>
              <a:buChar char="•"/>
            </a:pPr>
            <a:r>
              <a:rPr lang="en-US" sz="1500" dirty="0"/>
              <a:t>Searches for </a:t>
            </a:r>
            <a:r>
              <a:rPr lang="en-US" sz="1500" b="1" u="sng" dirty="0"/>
              <a:t>kinematically-detected or substructure-causing protoplanets </a:t>
            </a:r>
            <a:r>
              <a:rPr lang="en-US" sz="1500" dirty="0"/>
              <a:t>within disks (PI </a:t>
            </a:r>
            <a:r>
              <a:rPr lang="en-US" sz="1500" dirty="0" err="1"/>
              <a:t>Benisty</a:t>
            </a:r>
            <a:r>
              <a:rPr lang="en-US" sz="1500" dirty="0"/>
              <a:t>, PI Bowler)</a:t>
            </a:r>
            <a:br>
              <a:rPr lang="en-US" dirty="0"/>
            </a:br>
            <a:endParaRPr lang="en-US" sz="1000" dirty="0"/>
          </a:p>
          <a:p>
            <a:pPr marL="285750" indent="-285750">
              <a:buFont typeface="Arial" panose="020B0604020202020204" pitchFamily="34" charset="0"/>
              <a:buChar char="•"/>
            </a:pPr>
            <a:r>
              <a:rPr lang="en-US" sz="1500" dirty="0"/>
              <a:t>MIRI </a:t>
            </a:r>
            <a:r>
              <a:rPr lang="en-US" sz="1500" dirty="0" err="1"/>
              <a:t>coronagraphy</a:t>
            </a:r>
            <a:r>
              <a:rPr lang="en-US" sz="1500" dirty="0"/>
              <a:t>/spectroscopy of one of the </a:t>
            </a:r>
            <a:r>
              <a:rPr lang="en-US" sz="1500" b="1" u="sng" dirty="0"/>
              <a:t>coldest imaged exoplanets</a:t>
            </a:r>
            <a:r>
              <a:rPr lang="en-US" sz="1500" b="1" dirty="0"/>
              <a:t> </a:t>
            </a:r>
            <a:r>
              <a:rPr lang="en-US" sz="1500" dirty="0"/>
              <a:t>orbiting a sunlike star (PI </a:t>
            </a:r>
            <a:r>
              <a:rPr lang="en-US" sz="1500" dirty="0" err="1"/>
              <a:t>Patapis</a:t>
            </a:r>
            <a:r>
              <a:rPr lang="en-US" sz="1500" dirty="0"/>
              <a:t>, PI Perrin)</a:t>
            </a:r>
          </a:p>
          <a:p>
            <a:pPr marL="285750" indent="-285750">
              <a:buFont typeface="Arial" panose="020B0604020202020204" pitchFamily="34" charset="0"/>
              <a:buChar char="•"/>
            </a:pPr>
            <a:endParaRPr lang="en-US" sz="1000" dirty="0"/>
          </a:p>
          <a:p>
            <a:pPr marL="285750" indent="-285750">
              <a:buFont typeface="Arial" panose="020B0604020202020204" pitchFamily="34" charset="0"/>
              <a:buChar char="•"/>
            </a:pPr>
            <a:r>
              <a:rPr lang="en-US" sz="1500" dirty="0"/>
              <a:t>Targeting nearby stellar neighbors for </a:t>
            </a:r>
            <a:r>
              <a:rPr lang="en-US" sz="1500" b="1" u="sng" dirty="0"/>
              <a:t>sub-Saturn mass</a:t>
            </a:r>
            <a:r>
              <a:rPr lang="en-US" sz="1500" dirty="0"/>
              <a:t> planets (PI </a:t>
            </a:r>
            <a:r>
              <a:rPr lang="en-US" sz="1500" dirty="0" err="1"/>
              <a:t>Bogat</a:t>
            </a:r>
            <a:r>
              <a:rPr lang="en-US" sz="1500" dirty="0"/>
              <a:t>, PI Bowens-Rubin), planets around </a:t>
            </a:r>
            <a:r>
              <a:rPr lang="en-US" sz="1500" b="1" u="sng" dirty="0"/>
              <a:t>alpha Cen </a:t>
            </a:r>
            <a:r>
              <a:rPr lang="en-US" sz="1500" dirty="0"/>
              <a:t>(PI </a:t>
            </a:r>
            <a:r>
              <a:rPr lang="en-US" sz="1500" dirty="0" err="1"/>
              <a:t>Beichman</a:t>
            </a:r>
            <a:r>
              <a:rPr lang="en-US" sz="1500" dirty="0"/>
              <a:t>)</a:t>
            </a:r>
            <a:br>
              <a:rPr lang="en-US" sz="1500" dirty="0"/>
            </a:br>
            <a:endParaRPr lang="en-US" sz="1000" dirty="0"/>
          </a:p>
          <a:p>
            <a:pPr marL="285750" indent="-285750">
              <a:buFont typeface="Arial" panose="020B0604020202020204" pitchFamily="34" charset="0"/>
              <a:buChar char="•"/>
            </a:pPr>
            <a:r>
              <a:rPr lang="en-US" sz="1500" b="1" u="sng" dirty="0"/>
              <a:t>Variability</a:t>
            </a:r>
            <a:r>
              <a:rPr lang="en-US" sz="1500" dirty="0"/>
              <a:t> of companions with </a:t>
            </a:r>
            <a:r>
              <a:rPr lang="en-US" sz="1500" dirty="0" err="1"/>
              <a:t>NIRSpec</a:t>
            </a:r>
            <a:r>
              <a:rPr lang="en-US" sz="1500" dirty="0"/>
              <a:t> IFU (PI Zhou), </a:t>
            </a:r>
            <a:r>
              <a:rPr lang="en-US" sz="1500" b="1" u="sng" dirty="0"/>
              <a:t>multi-planet system characterization</a:t>
            </a:r>
            <a:r>
              <a:rPr lang="en-US" sz="1500" dirty="0"/>
              <a:t> (PI Hoch)</a:t>
            </a:r>
            <a:br>
              <a:rPr lang="en-US" sz="1500" dirty="0"/>
            </a:br>
            <a:endParaRPr lang="en-US" sz="600" dirty="0"/>
          </a:p>
          <a:p>
            <a:pPr marL="285750" indent="-285750">
              <a:buFont typeface="Arial" panose="020B0604020202020204" pitchFamily="34" charset="0"/>
              <a:buChar char="•"/>
            </a:pPr>
            <a:r>
              <a:rPr lang="en-US" sz="1500" dirty="0"/>
              <a:t>Large </a:t>
            </a:r>
            <a:r>
              <a:rPr lang="en-US" sz="1500" b="1" u="sng" dirty="0"/>
              <a:t>planet search surveys</a:t>
            </a:r>
            <a:r>
              <a:rPr lang="en-US" sz="1500" dirty="0"/>
              <a:t>! (see </a:t>
            </a:r>
            <a:r>
              <a:rPr lang="en-US" sz="1500" dirty="0" err="1"/>
              <a:t>Clém</a:t>
            </a:r>
            <a:r>
              <a:rPr lang="en-US" sz="1500" dirty="0"/>
              <a:t> </a:t>
            </a:r>
            <a:r>
              <a:rPr lang="en-US" sz="1500" dirty="0" err="1"/>
              <a:t>Fontanive’s</a:t>
            </a:r>
            <a:r>
              <a:rPr lang="en-US" sz="1500" dirty="0"/>
              <a:t> talk)</a:t>
            </a:r>
          </a:p>
        </p:txBody>
      </p:sp>
      <p:pic>
        <p:nvPicPr>
          <p:cNvPr id="5122" name="Picture 2" descr="The two planets are visible as two bright dots in the centre (TYC 8998-760-1b) and bottom right (TYC 8998-760-1c) of the frame, noted by arrows. Other bright dots, which are background stars, are visible in the image as well. By taking different images at different times, the team were able to distinguish the planets from the background stars.   ">
            <a:extLst>
              <a:ext uri="{FF2B5EF4-FFF2-40B4-BE49-F238E27FC236}">
                <a16:creationId xmlns:a16="http://schemas.microsoft.com/office/drawing/2014/main" id="{993206D3-1895-D5AB-E404-1F0EE0D5FA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551" y="2571750"/>
            <a:ext cx="2415818" cy="2025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12125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39"/>
          <p:cNvSpPr txBox="1">
            <a:spLocks noGrp="1"/>
          </p:cNvSpPr>
          <p:nvPr>
            <p:ph type="title" idx="4294967295"/>
          </p:nvPr>
        </p:nvSpPr>
        <p:spPr>
          <a:xfrm>
            <a:off x="436600" y="-2795050"/>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Do you need longer text?</a:t>
            </a:r>
            <a:endParaRPr/>
          </a:p>
        </p:txBody>
      </p:sp>
      <p:sp>
        <p:nvSpPr>
          <p:cNvPr id="347" name="Google Shape;347;p39"/>
          <p:cNvSpPr txBox="1">
            <a:spLocks noGrp="1"/>
          </p:cNvSpPr>
          <p:nvPr>
            <p:ph type="ctrTitle"/>
          </p:nvPr>
        </p:nvSpPr>
        <p:spPr>
          <a:xfrm>
            <a:off x="276250" y="283184"/>
            <a:ext cx="8591500" cy="80816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700" dirty="0"/>
              <a:t>~30 years of Directly Imaging Substellar Objects!</a:t>
            </a:r>
            <a:endParaRPr sz="2700" dirty="0"/>
          </a:p>
        </p:txBody>
      </p:sp>
      <p:pic>
        <p:nvPicPr>
          <p:cNvPr id="6" name="Picture 1">
            <a:extLst>
              <a:ext uri="{FF2B5EF4-FFF2-40B4-BE49-F238E27FC236}">
                <a16:creationId xmlns:a16="http://schemas.microsoft.com/office/drawing/2014/main" id="{82738568-2824-DE0F-46BA-9B7057DB15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8064" y="1091351"/>
            <a:ext cx="4742878" cy="334965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989F9084-E4DB-4699-59A6-B4971A8047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7395" y="2692124"/>
            <a:ext cx="2042643" cy="204264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large telescope in a room&#10;&#10;Description automatically generated">
            <a:extLst>
              <a:ext uri="{FF2B5EF4-FFF2-40B4-BE49-F238E27FC236}">
                <a16:creationId xmlns:a16="http://schemas.microsoft.com/office/drawing/2014/main" id="{06CF51AD-2ADB-9CAE-AAEA-4C66B163F69D}"/>
              </a:ext>
            </a:extLst>
          </p:cNvPr>
          <p:cNvPicPr>
            <a:picLocks noChangeAspect="1"/>
          </p:cNvPicPr>
          <p:nvPr/>
        </p:nvPicPr>
        <p:blipFill rotWithShape="1">
          <a:blip r:embed="rId5"/>
          <a:srcRect l="10813"/>
          <a:stretch/>
        </p:blipFill>
        <p:spPr>
          <a:xfrm>
            <a:off x="436600" y="891473"/>
            <a:ext cx="2247899" cy="1680277"/>
          </a:xfrm>
          <a:prstGeom prst="rect">
            <a:avLst/>
          </a:prstGeom>
        </p:spPr>
      </p:pic>
      <p:sp>
        <p:nvSpPr>
          <p:cNvPr id="4" name="Google Shape;345;p39">
            <a:extLst>
              <a:ext uri="{FF2B5EF4-FFF2-40B4-BE49-F238E27FC236}">
                <a16:creationId xmlns:a16="http://schemas.microsoft.com/office/drawing/2014/main" id="{2E2989ED-0E32-E294-C442-A907B5FFA7FE}"/>
              </a:ext>
            </a:extLst>
          </p:cNvPr>
          <p:cNvSpPr txBox="1">
            <a:spLocks/>
          </p:cNvSpPr>
          <p:nvPr/>
        </p:nvSpPr>
        <p:spPr>
          <a:xfrm>
            <a:off x="1726428" y="1145894"/>
            <a:ext cx="3319707" cy="3524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1pPr>
            <a:lvl2pPr marL="914400" marR="0" lvl="1"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2pPr>
            <a:lvl3pPr marL="1371600" marR="0" lvl="2"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3pPr>
            <a:lvl4pPr marL="1828800" marR="0" lvl="3"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4pPr>
            <a:lvl5pPr marL="2286000" marR="0" lvl="4"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5pPr>
            <a:lvl6pPr marL="2743200" marR="0" lvl="5"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6pPr>
            <a:lvl7pPr marL="3200400" marR="0" lvl="6"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7pPr>
            <a:lvl8pPr marL="3657600" marR="0" lvl="7"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8pPr>
            <a:lvl9pPr marL="4114800" marR="0" lvl="8"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9pPr>
          </a:lstStyle>
          <a:p>
            <a:pPr marL="0" indent="0" algn="ctr"/>
            <a:r>
              <a:rPr lang="en-US" b="1" dirty="0">
                <a:solidFill>
                  <a:srgbClr val="00B0F0"/>
                </a:solidFill>
              </a:rPr>
              <a:t>Palomar 1.5m</a:t>
            </a:r>
          </a:p>
          <a:p>
            <a:pPr marL="0" indent="0" algn="ctr"/>
            <a:r>
              <a:rPr lang="en-US" b="1" dirty="0">
                <a:solidFill>
                  <a:srgbClr val="00B0F0"/>
                </a:solidFill>
              </a:rPr>
              <a:t>w/JHU AO </a:t>
            </a:r>
          </a:p>
          <a:p>
            <a:pPr marL="0" indent="0" algn="ctr"/>
            <a:r>
              <a:rPr lang="en-US" b="1" dirty="0">
                <a:solidFill>
                  <a:srgbClr val="00B0F0"/>
                </a:solidFill>
              </a:rPr>
              <a:t>system </a:t>
            </a:r>
            <a:br>
              <a:rPr lang="en-US" b="1" dirty="0">
                <a:solidFill>
                  <a:srgbClr val="00B0F0"/>
                </a:solidFill>
              </a:rPr>
            </a:br>
            <a:r>
              <a:rPr lang="en-US" b="1" dirty="0">
                <a:solidFill>
                  <a:srgbClr val="00B0F0"/>
                </a:solidFill>
              </a:rPr>
              <a:t>+ coronagraph</a:t>
            </a:r>
          </a:p>
        </p:txBody>
      </p:sp>
      <p:sp>
        <p:nvSpPr>
          <p:cNvPr id="5" name="Google Shape;345;p39">
            <a:extLst>
              <a:ext uri="{FF2B5EF4-FFF2-40B4-BE49-F238E27FC236}">
                <a16:creationId xmlns:a16="http://schemas.microsoft.com/office/drawing/2014/main" id="{3E91A2C4-21DB-B479-03E1-7E11FFC06EBF}"/>
              </a:ext>
            </a:extLst>
          </p:cNvPr>
          <p:cNvSpPr txBox="1">
            <a:spLocks/>
          </p:cNvSpPr>
          <p:nvPr/>
        </p:nvSpPr>
        <p:spPr>
          <a:xfrm>
            <a:off x="-635208" y="3537227"/>
            <a:ext cx="3319707" cy="3524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1pPr>
            <a:lvl2pPr marL="914400" marR="0" lvl="1"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2pPr>
            <a:lvl3pPr marL="1371600" marR="0" lvl="2"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3pPr>
            <a:lvl4pPr marL="1828800" marR="0" lvl="3"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4pPr>
            <a:lvl5pPr marL="2286000" marR="0" lvl="4"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5pPr>
            <a:lvl6pPr marL="2743200" marR="0" lvl="5"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6pPr>
            <a:lvl7pPr marL="3200400" marR="0" lvl="6"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7pPr>
            <a:lvl8pPr marL="3657600" marR="0" lvl="7"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8pPr>
            <a:lvl9pPr marL="4114800" marR="0" lvl="8"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9pPr>
          </a:lstStyle>
          <a:p>
            <a:pPr marL="0" indent="0" algn="ctr"/>
            <a:r>
              <a:rPr lang="en-US" b="1" dirty="0">
                <a:solidFill>
                  <a:srgbClr val="00B0F0"/>
                </a:solidFill>
              </a:rPr>
              <a:t>HST 2.4m</a:t>
            </a:r>
          </a:p>
          <a:p>
            <a:pPr marL="0" indent="0" algn="ctr"/>
            <a:r>
              <a:rPr lang="en-US" b="1" dirty="0">
                <a:solidFill>
                  <a:srgbClr val="00B0F0"/>
                </a:solidFill>
              </a:rPr>
              <a:t>w/WFPC 2</a:t>
            </a:r>
          </a:p>
          <a:p>
            <a:pPr marL="0" indent="0" algn="ctr"/>
            <a:r>
              <a:rPr lang="en-US" b="1" dirty="0">
                <a:solidFill>
                  <a:srgbClr val="00B0F0"/>
                </a:solidFill>
              </a:rPr>
              <a:t>(</a:t>
            </a:r>
            <a:r>
              <a:rPr lang="en-US" b="1" dirty="0" err="1">
                <a:solidFill>
                  <a:srgbClr val="00B0F0"/>
                </a:solidFill>
              </a:rPr>
              <a:t>unocculted</a:t>
            </a:r>
            <a:r>
              <a:rPr lang="en-US" b="1" dirty="0">
                <a:solidFill>
                  <a:srgbClr val="00B0F0"/>
                </a:solidFill>
              </a:rPr>
              <a:t>)</a:t>
            </a:r>
          </a:p>
        </p:txBody>
      </p:sp>
    </p:spTree>
    <p:extLst>
      <p:ext uri="{BB962C8B-B14F-4D97-AF65-F5344CB8AC3E}">
        <p14:creationId xmlns:p14="http://schemas.microsoft.com/office/powerpoint/2010/main" val="414545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58"/>
        <p:cNvGrpSpPr/>
        <p:nvPr/>
      </p:nvGrpSpPr>
      <p:grpSpPr>
        <a:xfrm>
          <a:off x="0" y="0"/>
          <a:ext cx="0" cy="0"/>
          <a:chOff x="0" y="0"/>
          <a:chExt cx="0" cy="0"/>
        </a:xfrm>
      </p:grpSpPr>
      <p:graphicFrame>
        <p:nvGraphicFramePr>
          <p:cNvPr id="1059" name="Google Shape;1059;p63"/>
          <p:cNvGraphicFramePr/>
          <p:nvPr>
            <p:extLst>
              <p:ext uri="{D42A27DB-BD31-4B8C-83A1-F6EECF244321}">
                <p14:modId xmlns:p14="http://schemas.microsoft.com/office/powerpoint/2010/main" val="3610948698"/>
              </p:ext>
            </p:extLst>
          </p:nvPr>
        </p:nvGraphicFramePr>
        <p:xfrm>
          <a:off x="393540" y="798782"/>
          <a:ext cx="8333772" cy="3946841"/>
        </p:xfrm>
        <a:graphic>
          <a:graphicData uri="http://schemas.openxmlformats.org/drawingml/2006/table">
            <a:tbl>
              <a:tblPr>
                <a:noFill/>
                <a:tableStyleId>{D99B9137-CB8E-49DE-993E-137218EA0D7C}</a:tableStyleId>
              </a:tblPr>
              <a:tblGrid>
                <a:gridCol w="4097500">
                  <a:extLst>
                    <a:ext uri="{9D8B030D-6E8A-4147-A177-3AD203B41FA5}">
                      <a16:colId xmlns:a16="http://schemas.microsoft.com/office/drawing/2014/main" val="20001"/>
                    </a:ext>
                  </a:extLst>
                </a:gridCol>
                <a:gridCol w="4236272">
                  <a:extLst>
                    <a:ext uri="{9D8B030D-6E8A-4147-A177-3AD203B41FA5}">
                      <a16:colId xmlns:a16="http://schemas.microsoft.com/office/drawing/2014/main" val="20002"/>
                    </a:ext>
                  </a:extLst>
                </a:gridCol>
              </a:tblGrid>
              <a:tr h="545531">
                <a:tc>
                  <a:txBody>
                    <a:bodyPr/>
                    <a:lstStyle/>
                    <a:p>
                      <a:pPr marL="0" lvl="0" indent="0" algn="ctr" rtl="0">
                        <a:spcBef>
                          <a:spcPts val="0"/>
                        </a:spcBef>
                        <a:spcAft>
                          <a:spcPts val="0"/>
                        </a:spcAft>
                        <a:buNone/>
                      </a:pPr>
                      <a:r>
                        <a:rPr lang="en" sz="2200" b="1" dirty="0">
                          <a:solidFill>
                            <a:schemeClr val="lt1"/>
                          </a:solidFill>
                          <a:latin typeface="Manrope"/>
                          <a:ea typeface="Manrope"/>
                          <a:cs typeface="Manrope"/>
                          <a:sym typeface="Manrope"/>
                        </a:rPr>
                        <a:t>JWST</a:t>
                      </a:r>
                      <a:endParaRPr sz="2200" b="1" dirty="0">
                        <a:solidFill>
                          <a:schemeClr val="lt1"/>
                        </a:solidFill>
                        <a:latin typeface="Manrope"/>
                        <a:ea typeface="Manrope"/>
                        <a:cs typeface="Manrope"/>
                        <a:sym typeface="Manrope"/>
                      </a:endParaRPr>
                    </a:p>
                  </a:txBody>
                  <a:tcPr marL="91425" marR="91425" marT="0" marB="0" anchor="ctr">
                    <a:lnL w="9525" cap="flat" cmpd="sng">
                      <a:solidFill>
                        <a:schemeClr val="dk2">
                          <a:alpha val="0"/>
                        </a:scheme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9525" cap="flat" cmpd="sng">
                      <a:solidFill>
                        <a:schemeClr val="dk2">
                          <a:alpha val="0"/>
                        </a:schemeClr>
                      </a:solidFill>
                      <a:prstDash val="solid"/>
                      <a:round/>
                      <a:headEnd type="none" w="sm" len="sm"/>
                      <a:tailEnd type="none" w="sm" len="sm"/>
                    </a:lnT>
                    <a:lnB w="19050" cap="flat" cmpd="sng" algn="ctr">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r>
                        <a:rPr lang="en" sz="2200" b="1" dirty="0">
                          <a:solidFill>
                            <a:schemeClr val="lt1"/>
                          </a:solidFill>
                          <a:latin typeface="Manrope"/>
                          <a:ea typeface="Manrope"/>
                          <a:cs typeface="Manrope"/>
                          <a:sym typeface="Manrope"/>
                        </a:rPr>
                        <a:t>ELTs</a:t>
                      </a:r>
                      <a:endParaRPr sz="2200" b="1" dirty="0">
                        <a:solidFill>
                          <a:schemeClr val="lt1"/>
                        </a:solidFill>
                        <a:latin typeface="Manrope"/>
                        <a:ea typeface="Manrope"/>
                        <a:cs typeface="Manrope"/>
                        <a:sym typeface="Manrope"/>
                      </a:endParaRPr>
                    </a:p>
                  </a:txBody>
                  <a:tcPr marL="91425" marR="91425" marT="0" marB="0" anchor="ctr">
                    <a:lnL w="9525" cap="flat" cmpd="sng">
                      <a:solidFill>
                        <a:schemeClr val="dk2">
                          <a:alpha val="0"/>
                        </a:scheme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9525" cap="flat" cmpd="sng">
                      <a:solidFill>
                        <a:schemeClr val="dk2">
                          <a:alpha val="0"/>
                        </a:schemeClr>
                      </a:solidFill>
                      <a:prstDash val="solid"/>
                      <a:round/>
                      <a:headEnd type="none" w="sm" len="sm"/>
                      <a:tailEnd type="none" w="sm" len="sm"/>
                    </a:lnT>
                    <a:lnB w="19050" cap="flat" cmpd="sng">
                      <a:solidFill>
                        <a:schemeClr val="lt1"/>
                      </a:solidFill>
                      <a:prstDash val="solid"/>
                      <a:round/>
                      <a:headEnd type="none" w="sm" len="sm"/>
                      <a:tailEnd type="none" w="sm" len="sm"/>
                    </a:lnB>
                  </a:tcPr>
                </a:tc>
                <a:extLst>
                  <a:ext uri="{0D108BD9-81ED-4DB2-BD59-A6C34878D82A}">
                    <a16:rowId xmlns:a16="http://schemas.microsoft.com/office/drawing/2014/main" val="10000"/>
                  </a:ext>
                </a:extLst>
              </a:tr>
              <a:tr h="566885">
                <a:tc>
                  <a:txBody>
                    <a:bodyPr/>
                    <a:lstStyle/>
                    <a:p>
                      <a:pPr marL="0" lvl="0" indent="0" algn="ctr" rtl="0">
                        <a:spcBef>
                          <a:spcPts val="0"/>
                        </a:spcBef>
                        <a:spcAft>
                          <a:spcPts val="0"/>
                        </a:spcAft>
                        <a:buNone/>
                      </a:pPr>
                      <a:r>
                        <a:rPr lang="en-US" sz="1300" dirty="0">
                          <a:solidFill>
                            <a:schemeClr val="lt1"/>
                          </a:solidFill>
                          <a:latin typeface="Inter Tight"/>
                          <a:ea typeface="Inter Tight"/>
                          <a:cs typeface="Inter Tight"/>
                          <a:sym typeface="Inter Tight"/>
                        </a:rPr>
                        <a:t>Wide orbit sub-Jovian detections and </a:t>
                      </a:r>
                    </a:p>
                    <a:p>
                      <a:pPr marL="0" lvl="0" indent="0" algn="ctr" rtl="0">
                        <a:spcBef>
                          <a:spcPts val="0"/>
                        </a:spcBef>
                        <a:spcAft>
                          <a:spcPts val="0"/>
                        </a:spcAft>
                        <a:buNone/>
                      </a:pPr>
                      <a:r>
                        <a:rPr lang="en-US" sz="1300" dirty="0">
                          <a:solidFill>
                            <a:schemeClr val="lt1"/>
                          </a:solidFill>
                          <a:latin typeface="Inter Tight"/>
                          <a:ea typeface="Inter Tight"/>
                          <a:cs typeface="Inter Tight"/>
                          <a:sym typeface="Inter Tight"/>
                        </a:rPr>
                        <a:t>population constraints </a:t>
                      </a:r>
                      <a:endParaRPr sz="1300" dirty="0">
                        <a:solidFill>
                          <a:schemeClr val="lt1"/>
                        </a:solidFill>
                        <a:latin typeface="Inter Tight"/>
                        <a:ea typeface="Inter Tight"/>
                        <a:cs typeface="Inter Tight"/>
                        <a:sym typeface="Inter Tight"/>
                      </a:endParaRPr>
                    </a:p>
                  </a:txBody>
                  <a:tcPr marL="91425" marR="91425" marT="0" marB="0" anchor="ctr">
                    <a:lnL w="9525" cap="flat" cmpd="sng">
                      <a:solidFill>
                        <a:schemeClr val="dk2">
                          <a:alpha val="0"/>
                        </a:scheme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19050" cap="flat" cmpd="sng" algn="ctr">
                      <a:solidFill>
                        <a:schemeClr val="lt1"/>
                      </a:solidFill>
                      <a:prstDash val="solid"/>
                      <a:round/>
                      <a:headEnd type="none" w="sm" len="sm"/>
                      <a:tailEnd type="none" w="sm" len="sm"/>
                    </a:lnT>
                    <a:lnB w="19050" cap="flat" cmpd="sng" algn="ctr">
                      <a:solidFill>
                        <a:schemeClr val="lt1"/>
                      </a:solidFill>
                      <a:prstDash val="solid"/>
                      <a:round/>
                      <a:headEnd type="none" w="sm" len="sm"/>
                      <a:tailEnd type="none" w="sm" len="sm"/>
                    </a:lnB>
                    <a:solidFill>
                      <a:srgbClr val="941100"/>
                    </a:solidFill>
                  </a:tcPr>
                </a:tc>
                <a:tc>
                  <a:txBody>
                    <a:bodyPr/>
                    <a:lstStyle/>
                    <a:p>
                      <a:pPr marL="0" lvl="0" indent="0" algn="ctr" rtl="0">
                        <a:spcBef>
                          <a:spcPts val="0"/>
                        </a:spcBef>
                        <a:spcAft>
                          <a:spcPts val="0"/>
                        </a:spcAft>
                        <a:buNone/>
                      </a:pPr>
                      <a:r>
                        <a:rPr lang="en" sz="1300" dirty="0">
                          <a:solidFill>
                            <a:schemeClr val="lt1"/>
                          </a:solidFill>
                          <a:latin typeface="Inter Tight"/>
                          <a:ea typeface="Inter Tight"/>
                          <a:cs typeface="Inter Tight"/>
                          <a:sym typeface="Inter Tight"/>
                        </a:rPr>
                        <a:t>Reflected light planets and their characterization, </a:t>
                      </a:r>
                    </a:p>
                    <a:p>
                      <a:pPr marL="0" lvl="0" indent="0" algn="ctr" rtl="0">
                        <a:spcBef>
                          <a:spcPts val="0"/>
                        </a:spcBef>
                        <a:spcAft>
                          <a:spcPts val="0"/>
                        </a:spcAft>
                        <a:buNone/>
                      </a:pPr>
                      <a:r>
                        <a:rPr lang="en" sz="1300" dirty="0">
                          <a:solidFill>
                            <a:schemeClr val="lt1"/>
                          </a:solidFill>
                          <a:latin typeface="Inter Tight"/>
                          <a:ea typeface="Inter Tight"/>
                          <a:cs typeface="Inter Tight"/>
                          <a:sym typeface="Inter Tight"/>
                        </a:rPr>
                        <a:t>frequency of true Jovian analogs</a:t>
                      </a:r>
                      <a:endParaRPr sz="1300" dirty="0">
                        <a:solidFill>
                          <a:schemeClr val="lt1"/>
                        </a:solidFill>
                        <a:latin typeface="Inter Tight"/>
                        <a:ea typeface="Inter Tight"/>
                        <a:cs typeface="Inter Tight"/>
                        <a:sym typeface="Inter Tight"/>
                      </a:endParaRPr>
                    </a:p>
                  </a:txBody>
                  <a:tcPr marL="91425" marR="91425" marT="0" marB="0" anchor="ctr">
                    <a:lnL w="9525" cap="flat" cmpd="sng">
                      <a:solidFill>
                        <a:schemeClr val="dk2">
                          <a:alpha val="0"/>
                        </a:scheme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0070C0"/>
                    </a:solidFill>
                  </a:tcPr>
                </a:tc>
                <a:extLst>
                  <a:ext uri="{0D108BD9-81ED-4DB2-BD59-A6C34878D82A}">
                    <a16:rowId xmlns:a16="http://schemas.microsoft.com/office/drawing/2014/main" val="10001"/>
                  </a:ext>
                </a:extLst>
              </a:tr>
              <a:tr h="566885">
                <a:tc>
                  <a:txBody>
                    <a:bodyPr/>
                    <a:lstStyle/>
                    <a:p>
                      <a:pPr marL="0" lvl="0" indent="0" algn="ctr" rtl="0">
                        <a:spcBef>
                          <a:spcPts val="0"/>
                        </a:spcBef>
                        <a:spcAft>
                          <a:spcPts val="0"/>
                        </a:spcAft>
                        <a:buNone/>
                      </a:pPr>
                      <a:r>
                        <a:rPr lang="en-US" sz="1300" dirty="0">
                          <a:solidFill>
                            <a:schemeClr val="lt1"/>
                          </a:solidFill>
                          <a:latin typeface="Inter Tight"/>
                          <a:ea typeface="Inter Tight"/>
                          <a:cs typeface="Inter Tight"/>
                          <a:sym typeface="Inter Tight"/>
                        </a:rPr>
                        <a:t>NIR to MIR atmospheric chemistry from </a:t>
                      </a:r>
                      <a:r>
                        <a:rPr lang="en-US" sz="1300" dirty="0" err="1">
                          <a:solidFill>
                            <a:schemeClr val="lt1"/>
                          </a:solidFill>
                          <a:latin typeface="Inter Tight"/>
                          <a:ea typeface="Inter Tight"/>
                          <a:cs typeface="Inter Tight"/>
                          <a:sym typeface="Inter Tight"/>
                        </a:rPr>
                        <a:t>coronagraphy</a:t>
                      </a:r>
                      <a:r>
                        <a:rPr lang="en-US" sz="1300" dirty="0">
                          <a:solidFill>
                            <a:schemeClr val="lt1"/>
                          </a:solidFill>
                          <a:latin typeface="Inter Tight"/>
                          <a:ea typeface="Inter Tight"/>
                          <a:cs typeface="Inter Tight"/>
                          <a:sym typeface="Inter Tight"/>
                        </a:rPr>
                        <a:t> &amp; moderate-resolution IFUs </a:t>
                      </a:r>
                      <a:endParaRPr sz="1300" dirty="0">
                        <a:solidFill>
                          <a:schemeClr val="lt1"/>
                        </a:solidFill>
                        <a:latin typeface="Inter Tight"/>
                        <a:ea typeface="Inter Tight"/>
                        <a:cs typeface="Inter Tight"/>
                        <a:sym typeface="Inter Tight"/>
                      </a:endParaRPr>
                    </a:p>
                  </a:txBody>
                  <a:tcPr marL="91425" marR="91425" marT="0" marB="0" anchor="ctr">
                    <a:lnL w="9525" cap="flat" cmpd="sng">
                      <a:solidFill>
                        <a:schemeClr val="dk2">
                          <a:alpha val="0"/>
                        </a:schemeClr>
                      </a:solidFill>
                      <a:prstDash val="solid"/>
                      <a:round/>
                      <a:headEnd type="none" w="sm" len="sm"/>
                      <a:tailEnd type="none" w="sm" len="sm"/>
                    </a:lnL>
                    <a:lnR w="9525" cap="flat" cmpd="sng" algn="ctr">
                      <a:solidFill>
                        <a:schemeClr val="dk2">
                          <a:alpha val="0"/>
                        </a:schemeClr>
                      </a:solidFill>
                      <a:prstDash val="solid"/>
                      <a:round/>
                      <a:headEnd type="none" w="sm" len="sm"/>
                      <a:tailEnd type="none" w="sm" len="sm"/>
                    </a:lnR>
                    <a:lnT w="19050" cap="flat" cmpd="sng" algn="ctr">
                      <a:solidFill>
                        <a:schemeClr val="lt1"/>
                      </a:solidFill>
                      <a:prstDash val="solid"/>
                      <a:round/>
                      <a:headEnd type="none" w="sm" len="sm"/>
                      <a:tailEnd type="none" w="sm" len="sm"/>
                    </a:lnT>
                    <a:lnB w="19050" cap="flat" cmpd="sng" algn="ctr">
                      <a:solidFill>
                        <a:schemeClr val="lt1"/>
                      </a:solidFill>
                      <a:prstDash val="solid"/>
                      <a:round/>
                      <a:headEnd type="none" w="sm" len="sm"/>
                      <a:tailEnd type="none" w="sm" len="sm"/>
                    </a:lnB>
                    <a:solidFill>
                      <a:srgbClr val="941100"/>
                    </a:solidFill>
                  </a:tcPr>
                </a:tc>
                <a:tc>
                  <a:txBody>
                    <a:bodyPr/>
                    <a:lstStyle/>
                    <a:p>
                      <a:pPr marL="0" lvl="0" indent="0" algn="ctr" rtl="0">
                        <a:spcBef>
                          <a:spcPts val="0"/>
                        </a:spcBef>
                        <a:spcAft>
                          <a:spcPts val="0"/>
                        </a:spcAft>
                        <a:buNone/>
                      </a:pPr>
                      <a:r>
                        <a:rPr lang="en" sz="1300" dirty="0" err="1">
                          <a:solidFill>
                            <a:schemeClr val="lt1"/>
                          </a:solidFill>
                          <a:latin typeface="Inter Tight"/>
                          <a:ea typeface="Inter Tight"/>
                          <a:cs typeface="Inter Tight"/>
                          <a:sym typeface="Inter Tight"/>
                        </a:rPr>
                        <a:t>Opt</a:t>
                      </a:r>
                      <a:r>
                        <a:rPr lang="en" sz="1300" dirty="0">
                          <a:solidFill>
                            <a:schemeClr val="lt1"/>
                          </a:solidFill>
                          <a:latin typeface="Inter Tight"/>
                          <a:ea typeface="Inter Tight"/>
                          <a:cs typeface="Inter Tight"/>
                          <a:sym typeface="Inter Tight"/>
                        </a:rPr>
                        <a:t>/NIR atmospheric chemistry from high-dispersion </a:t>
                      </a:r>
                      <a:r>
                        <a:rPr lang="en" sz="1300" dirty="0" err="1">
                          <a:solidFill>
                            <a:schemeClr val="lt1"/>
                          </a:solidFill>
                          <a:latin typeface="Inter Tight"/>
                          <a:ea typeface="Inter Tight"/>
                          <a:cs typeface="Inter Tight"/>
                          <a:sym typeface="Inter Tight"/>
                        </a:rPr>
                        <a:t>coronagraphy</a:t>
                      </a:r>
                      <a:endParaRPr sz="1300" dirty="0">
                        <a:solidFill>
                          <a:schemeClr val="lt1"/>
                        </a:solidFill>
                        <a:latin typeface="Inter Tight"/>
                        <a:ea typeface="Inter Tight"/>
                        <a:cs typeface="Inter Tight"/>
                        <a:sym typeface="Inter Tight"/>
                      </a:endParaRPr>
                    </a:p>
                  </a:txBody>
                  <a:tcPr marL="91425" marR="91425" marT="0" marB="0" anchor="ctr">
                    <a:lnL w="9525" cap="flat" cmpd="sng" algn="ctr">
                      <a:solidFill>
                        <a:schemeClr val="dk2">
                          <a:alpha val="0"/>
                        </a:scheme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19050" cap="flat" cmpd="sng" algn="ctr">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0070C0"/>
                    </a:solidFill>
                  </a:tcPr>
                </a:tc>
                <a:extLst>
                  <a:ext uri="{0D108BD9-81ED-4DB2-BD59-A6C34878D82A}">
                    <a16:rowId xmlns:a16="http://schemas.microsoft.com/office/drawing/2014/main" val="10002"/>
                  </a:ext>
                </a:extLst>
              </a:tr>
              <a:tr h="566885">
                <a:tc>
                  <a:txBody>
                    <a:bodyPr/>
                    <a:lstStyle/>
                    <a:p>
                      <a:pPr marL="0" lvl="0" indent="0" algn="ctr" rtl="0">
                        <a:spcBef>
                          <a:spcPts val="0"/>
                        </a:spcBef>
                        <a:spcAft>
                          <a:spcPts val="0"/>
                        </a:spcAft>
                        <a:buNone/>
                      </a:pPr>
                      <a:r>
                        <a:rPr lang="en" sz="1300" dirty="0">
                          <a:solidFill>
                            <a:schemeClr val="lt1"/>
                          </a:solidFill>
                          <a:latin typeface="Inter Tight"/>
                          <a:ea typeface="Inter Tight"/>
                          <a:cs typeface="Inter Tight"/>
                          <a:sym typeface="Inter Tight"/>
                        </a:rPr>
                        <a:t>Faint large-scale circumstellar disk structures in thermal emission</a:t>
                      </a:r>
                      <a:endParaRPr sz="1300" dirty="0">
                        <a:solidFill>
                          <a:schemeClr val="lt1"/>
                        </a:solidFill>
                        <a:latin typeface="Inter Tight"/>
                        <a:ea typeface="Inter Tight"/>
                        <a:cs typeface="Inter Tight"/>
                        <a:sym typeface="Inter Tight"/>
                      </a:endParaRPr>
                    </a:p>
                  </a:txBody>
                  <a:tcPr marL="91425" marR="91425" marT="0" marB="0" anchor="ctr">
                    <a:lnL w="9525" cap="flat" cmpd="sng">
                      <a:solidFill>
                        <a:schemeClr val="dk2">
                          <a:alpha val="0"/>
                        </a:scheme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19050" cap="flat" cmpd="sng" algn="ctr">
                      <a:solidFill>
                        <a:schemeClr val="lt1"/>
                      </a:solidFill>
                      <a:prstDash val="solid"/>
                      <a:round/>
                      <a:headEnd type="none" w="sm" len="sm"/>
                      <a:tailEnd type="none" w="sm" len="sm"/>
                    </a:lnT>
                    <a:lnB w="19050" cap="flat" cmpd="sng" algn="ctr">
                      <a:solidFill>
                        <a:schemeClr val="lt1"/>
                      </a:solidFill>
                      <a:prstDash val="solid"/>
                      <a:round/>
                      <a:headEnd type="none" w="sm" len="sm"/>
                      <a:tailEnd type="none" w="sm" len="sm"/>
                    </a:lnB>
                    <a:solidFill>
                      <a:srgbClr val="941100"/>
                    </a:solidFill>
                  </a:tcPr>
                </a:tc>
                <a:tc>
                  <a:txBody>
                    <a:bodyPr/>
                    <a:lstStyle/>
                    <a:p>
                      <a:pPr marL="0" lvl="0" indent="0" algn="ctr" rtl="0">
                        <a:spcBef>
                          <a:spcPts val="0"/>
                        </a:spcBef>
                        <a:spcAft>
                          <a:spcPts val="0"/>
                        </a:spcAft>
                        <a:buNone/>
                      </a:pPr>
                      <a:r>
                        <a:rPr lang="en" sz="1300" dirty="0">
                          <a:solidFill>
                            <a:schemeClr val="lt1"/>
                          </a:solidFill>
                          <a:latin typeface="Inter Tight"/>
                          <a:ea typeface="Inter Tight"/>
                          <a:cs typeface="Inter Tight"/>
                          <a:sym typeface="Inter Tight"/>
                        </a:rPr>
                        <a:t>Scattered light circumstellar disk features at exquisite angular resolution (also polarization)</a:t>
                      </a:r>
                      <a:endParaRPr sz="1300" dirty="0">
                        <a:solidFill>
                          <a:schemeClr val="lt1"/>
                        </a:solidFill>
                        <a:latin typeface="Inter Tight"/>
                        <a:ea typeface="Inter Tight"/>
                        <a:cs typeface="Inter Tight"/>
                        <a:sym typeface="Inter Tight"/>
                      </a:endParaRPr>
                    </a:p>
                  </a:txBody>
                  <a:tcPr marL="91425" marR="91425" marT="0" marB="0" anchor="ctr">
                    <a:lnL w="9525" cap="flat" cmpd="sng">
                      <a:solidFill>
                        <a:schemeClr val="dk2">
                          <a:alpha val="0"/>
                        </a:scheme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0070C0"/>
                    </a:solidFill>
                  </a:tcPr>
                </a:tc>
                <a:extLst>
                  <a:ext uri="{0D108BD9-81ED-4DB2-BD59-A6C34878D82A}">
                    <a16:rowId xmlns:a16="http://schemas.microsoft.com/office/drawing/2014/main" val="10003"/>
                  </a:ext>
                </a:extLst>
              </a:tr>
              <a:tr h="566885">
                <a:tc gridSpan="2">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300" dirty="0">
                          <a:solidFill>
                            <a:schemeClr val="lt1"/>
                          </a:solidFill>
                          <a:latin typeface="Inter Tight"/>
                          <a:ea typeface="Inter Tight"/>
                          <a:cs typeface="Inter Tight"/>
                          <a:sym typeface="Inter Tight"/>
                        </a:rPr>
                        <a:t>Outer (JWST) and inner (ELTs) architectures of planetary systems: formation, migration, scattering</a:t>
                      </a:r>
                    </a:p>
                  </a:txBody>
                  <a:tcPr marL="91425" marR="91425" marT="0" marB="0" anchor="ctr">
                    <a:lnL w="9525" cap="flat" cmpd="sng">
                      <a:solidFill>
                        <a:schemeClr val="dk2">
                          <a:alpha val="0"/>
                        </a:scheme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19050" cap="flat" cmpd="sng" algn="ctr">
                      <a:solidFill>
                        <a:schemeClr val="lt1"/>
                      </a:solidFill>
                      <a:prstDash val="solid"/>
                      <a:round/>
                      <a:headEnd type="none" w="sm" len="sm"/>
                      <a:tailEnd type="none" w="sm" len="sm"/>
                    </a:lnT>
                    <a:lnB w="19050" cap="flat" cmpd="sng" algn="ctr">
                      <a:solidFill>
                        <a:schemeClr val="lt1"/>
                      </a:solidFill>
                      <a:prstDash val="solid"/>
                      <a:round/>
                      <a:headEnd type="none" w="sm" len="sm"/>
                      <a:tailEnd type="none" w="sm" len="sm"/>
                    </a:lnB>
                    <a:solidFill>
                      <a:srgbClr val="7030A0"/>
                    </a:solidFill>
                  </a:tcPr>
                </a:tc>
                <a:tc hMerge="1">
                  <a:txBody>
                    <a:bodyPr/>
                    <a:lstStyle/>
                    <a:p>
                      <a:endParaRPr lang="en-US"/>
                    </a:p>
                  </a:txBody>
                  <a:tcPr/>
                </a:tc>
                <a:extLst>
                  <a:ext uri="{0D108BD9-81ED-4DB2-BD59-A6C34878D82A}">
                    <a16:rowId xmlns:a16="http://schemas.microsoft.com/office/drawing/2014/main" val="1570761059"/>
                  </a:ext>
                </a:extLst>
              </a:tr>
              <a:tr h="566885">
                <a:tc gridSpan="2">
                  <a:txBody>
                    <a:bodyPr/>
                    <a:lstStyle/>
                    <a:p>
                      <a:pPr marL="0" lvl="0" indent="0" algn="ctr" rtl="0">
                        <a:spcBef>
                          <a:spcPts val="0"/>
                        </a:spcBef>
                        <a:spcAft>
                          <a:spcPts val="0"/>
                        </a:spcAft>
                        <a:buNone/>
                      </a:pPr>
                      <a:r>
                        <a:rPr lang="en-US" sz="1300" dirty="0">
                          <a:solidFill>
                            <a:schemeClr val="lt1"/>
                          </a:solidFill>
                          <a:latin typeface="Inter Tight"/>
                          <a:ea typeface="Inter Tight"/>
                          <a:cs typeface="Inter Tight"/>
                          <a:sym typeface="Inter Tight"/>
                        </a:rPr>
                        <a:t>Circumplanetary disk chemistry through MIR; complementarity of ground/space molecular species</a:t>
                      </a:r>
                    </a:p>
                    <a:p>
                      <a:pPr marL="0" lvl="0" indent="0" algn="ctr" rtl="0">
                        <a:spcBef>
                          <a:spcPts val="0"/>
                        </a:spcBef>
                        <a:spcAft>
                          <a:spcPts val="0"/>
                        </a:spcAft>
                        <a:buNone/>
                      </a:pPr>
                      <a:r>
                        <a:rPr lang="en-US" sz="1300" dirty="0">
                          <a:solidFill>
                            <a:schemeClr val="lt1"/>
                          </a:solidFill>
                          <a:latin typeface="Inter Tight"/>
                          <a:ea typeface="Inter Tight"/>
                          <a:cs typeface="Inter Tight"/>
                          <a:sym typeface="Inter Tight"/>
                        </a:rPr>
                        <a:t>(below 1 Jupiter mass, CPDs might require &gt; 15 µm; Chen &amp; </a:t>
                      </a:r>
                      <a:r>
                        <a:rPr lang="en-US" sz="1300" dirty="0" err="1">
                          <a:solidFill>
                            <a:schemeClr val="lt1"/>
                          </a:solidFill>
                          <a:latin typeface="Inter Tight"/>
                          <a:ea typeface="Inter Tight"/>
                          <a:cs typeface="Inter Tight"/>
                          <a:sym typeface="Inter Tight"/>
                        </a:rPr>
                        <a:t>Szulágyi</a:t>
                      </a:r>
                      <a:r>
                        <a:rPr lang="en-US" sz="1300" dirty="0">
                          <a:solidFill>
                            <a:schemeClr val="lt1"/>
                          </a:solidFill>
                          <a:latin typeface="Inter Tight"/>
                          <a:ea typeface="Inter Tight"/>
                          <a:cs typeface="Inter Tight"/>
                          <a:sym typeface="Inter Tight"/>
                        </a:rPr>
                        <a:t> 2022)</a:t>
                      </a:r>
                      <a:endParaRPr sz="1300" dirty="0">
                        <a:solidFill>
                          <a:schemeClr val="lt1"/>
                        </a:solidFill>
                        <a:latin typeface="Inter Tight"/>
                        <a:ea typeface="Inter Tight"/>
                        <a:cs typeface="Inter Tight"/>
                        <a:sym typeface="Inter Tight"/>
                      </a:endParaRPr>
                    </a:p>
                  </a:txBody>
                  <a:tcPr marL="91425" marR="91425" marT="0" marB="0" anchor="ctr">
                    <a:lnL w="9525" cap="flat" cmpd="sng">
                      <a:solidFill>
                        <a:schemeClr val="dk2">
                          <a:alpha val="0"/>
                        </a:scheme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19050" cap="flat" cmpd="sng" algn="ctr">
                      <a:solidFill>
                        <a:schemeClr val="lt1"/>
                      </a:solidFill>
                      <a:prstDash val="solid"/>
                      <a:round/>
                      <a:headEnd type="none" w="sm" len="sm"/>
                      <a:tailEnd type="none" w="sm" len="sm"/>
                    </a:lnT>
                    <a:lnB w="19050" cap="flat" cmpd="sng" algn="ctr">
                      <a:solidFill>
                        <a:schemeClr val="lt1"/>
                      </a:solidFill>
                      <a:prstDash val="solid"/>
                      <a:round/>
                      <a:headEnd type="none" w="sm" len="sm"/>
                      <a:tailEnd type="none" w="sm" len="sm"/>
                    </a:lnB>
                    <a:solidFill>
                      <a:srgbClr val="7030A0"/>
                    </a:solidFill>
                  </a:tcPr>
                </a:tc>
                <a:tc hMerge="1">
                  <a:txBody>
                    <a:bodyPr/>
                    <a:lstStyle/>
                    <a:p>
                      <a:pPr marL="0" lvl="0" indent="0" algn="ctr" rtl="0">
                        <a:spcBef>
                          <a:spcPts val="0"/>
                        </a:spcBef>
                        <a:spcAft>
                          <a:spcPts val="0"/>
                        </a:spcAft>
                        <a:buNone/>
                      </a:pPr>
                      <a:endParaRPr dirty="0">
                        <a:solidFill>
                          <a:schemeClr val="lt1"/>
                        </a:solidFill>
                        <a:latin typeface="Inter Tight"/>
                        <a:ea typeface="Inter Tight"/>
                        <a:cs typeface="Inter Tight"/>
                        <a:sym typeface="Inter Tight"/>
                      </a:endParaRPr>
                    </a:p>
                  </a:txBody>
                  <a:tcPr marL="91425" marR="91425" marT="0" marB="0" anchor="ctr">
                    <a:lnL w="9525" cap="flat" cmpd="sng" algn="ctr">
                      <a:solidFill>
                        <a:schemeClr val="dk2">
                          <a:alpha val="0"/>
                        </a:scheme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19050" cap="flat" cmpd="sng" algn="ctr">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extLst>
                  <a:ext uri="{0D108BD9-81ED-4DB2-BD59-A6C34878D82A}">
                    <a16:rowId xmlns:a16="http://schemas.microsoft.com/office/drawing/2014/main" val="364993852"/>
                  </a:ext>
                </a:extLst>
              </a:tr>
              <a:tr h="566885">
                <a:tc gridSpan="2">
                  <a:txBody>
                    <a:bodyPr/>
                    <a:lstStyle/>
                    <a:p>
                      <a:pPr marL="0" lvl="0" indent="0" algn="ctr" rtl="0">
                        <a:spcBef>
                          <a:spcPts val="0"/>
                        </a:spcBef>
                        <a:spcAft>
                          <a:spcPts val="0"/>
                        </a:spcAft>
                        <a:buNone/>
                      </a:pPr>
                      <a:r>
                        <a:rPr lang="en" sz="1300" dirty="0">
                          <a:solidFill>
                            <a:schemeClr val="lt1"/>
                          </a:solidFill>
                          <a:latin typeface="Inter Tight"/>
                          <a:ea typeface="Inter Tight"/>
                          <a:cs typeface="Inter Tight"/>
                          <a:sym typeface="Inter Tight"/>
                        </a:rPr>
                        <a:t>Broad wavelength coverage to constrain bolometric luminosities of planetary-mass companions, </a:t>
                      </a:r>
                    </a:p>
                    <a:p>
                      <a:pPr marL="0" lvl="0" indent="0" algn="ctr" rtl="0">
                        <a:spcBef>
                          <a:spcPts val="0"/>
                        </a:spcBef>
                        <a:spcAft>
                          <a:spcPts val="0"/>
                        </a:spcAft>
                        <a:buNone/>
                      </a:pPr>
                      <a:r>
                        <a:rPr lang="en" sz="1300" dirty="0">
                          <a:solidFill>
                            <a:schemeClr val="lt1"/>
                          </a:solidFill>
                          <a:latin typeface="Inter Tight"/>
                          <a:ea typeface="Inter Tight"/>
                          <a:cs typeface="Inter Tight"/>
                          <a:sym typeface="Inter Tight"/>
                        </a:rPr>
                        <a:t>informing evolutionary and atmospheric models</a:t>
                      </a:r>
                      <a:endParaRPr sz="1300" dirty="0">
                        <a:solidFill>
                          <a:schemeClr val="lt1"/>
                        </a:solidFill>
                        <a:latin typeface="Inter Tight"/>
                        <a:ea typeface="Inter Tight"/>
                        <a:cs typeface="Inter Tight"/>
                        <a:sym typeface="Inter Tight"/>
                      </a:endParaRPr>
                    </a:p>
                  </a:txBody>
                  <a:tcPr marL="91425" marR="91425" marT="0" marB="0" anchor="ctr">
                    <a:lnL w="9525" cap="flat" cmpd="sng">
                      <a:solidFill>
                        <a:schemeClr val="dk2">
                          <a:alpha val="0"/>
                        </a:scheme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19050" cap="flat" cmpd="sng" algn="ctr">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7030A0"/>
                    </a:solidFill>
                  </a:tcPr>
                </a:tc>
                <a:tc hMerge="1">
                  <a:txBody>
                    <a:bodyPr/>
                    <a:lstStyle/>
                    <a:p>
                      <a:pPr marL="0" lvl="0" indent="0" algn="ctr" rtl="0">
                        <a:spcBef>
                          <a:spcPts val="0"/>
                        </a:spcBef>
                        <a:spcAft>
                          <a:spcPts val="0"/>
                        </a:spcAft>
                        <a:buNone/>
                      </a:pPr>
                      <a:r>
                        <a:rPr lang="en" dirty="0">
                          <a:solidFill>
                            <a:schemeClr val="lt1"/>
                          </a:solidFill>
                          <a:latin typeface="Inter Tight"/>
                          <a:ea typeface="Inter Tight"/>
                          <a:cs typeface="Inter Tight"/>
                          <a:sym typeface="Inter Tight"/>
                        </a:rPr>
                        <a:t>Bolometric luminosity at short wavelengths</a:t>
                      </a:r>
                      <a:endParaRPr dirty="0">
                        <a:solidFill>
                          <a:schemeClr val="lt1"/>
                        </a:solidFill>
                        <a:latin typeface="Inter Tight"/>
                        <a:ea typeface="Inter Tight"/>
                        <a:cs typeface="Inter Tight"/>
                        <a:sym typeface="Inter Tight"/>
                      </a:endParaRPr>
                    </a:p>
                  </a:txBody>
                  <a:tcPr marL="91425" marR="91425" marT="0" marB="0" anchor="ctr">
                    <a:lnL w="9525" cap="flat" cmpd="sng">
                      <a:solidFill>
                        <a:schemeClr val="dk2">
                          <a:alpha val="0"/>
                        </a:scheme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4" name="Google Shape;347;p39">
            <a:extLst>
              <a:ext uri="{FF2B5EF4-FFF2-40B4-BE49-F238E27FC236}">
                <a16:creationId xmlns:a16="http://schemas.microsoft.com/office/drawing/2014/main" id="{B9C679CC-2F05-AEF0-06B9-C35500A0214D}"/>
              </a:ext>
            </a:extLst>
          </p:cNvPr>
          <p:cNvSpPr txBox="1">
            <a:spLocks/>
          </p:cNvSpPr>
          <p:nvPr/>
        </p:nvSpPr>
        <p:spPr>
          <a:xfrm>
            <a:off x="285936" y="333846"/>
            <a:ext cx="8587720" cy="82673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85000"/>
              </a:lnSpc>
              <a:spcBef>
                <a:spcPts val="0"/>
              </a:spcBef>
              <a:spcAft>
                <a:spcPts val="0"/>
              </a:spcAft>
              <a:buClr>
                <a:srgbClr val="191919"/>
              </a:buClr>
              <a:buSzPts val="5200"/>
              <a:buFont typeface="Manrope"/>
              <a:buNone/>
              <a:defRPr sz="3000" b="1" i="0" u="none" strike="noStrike" cap="none">
                <a:solidFill>
                  <a:schemeClr val="lt1"/>
                </a:solidFill>
                <a:latin typeface="Manrope"/>
                <a:ea typeface="Manrope"/>
                <a:cs typeface="Manrope"/>
                <a:sym typeface="Manrope"/>
              </a:defRPr>
            </a:lvl1pPr>
            <a:lvl2pPr marR="0" lvl="1"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2pPr>
            <a:lvl3pPr marR="0" lvl="2"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3pPr>
            <a:lvl4pPr marR="0" lvl="3"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4pPr>
            <a:lvl5pPr marR="0" lvl="4"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5pPr>
            <a:lvl6pPr marR="0" lvl="5"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6pPr>
            <a:lvl7pPr marR="0" lvl="6"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7pPr>
            <a:lvl8pPr marR="0" lvl="7"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8pPr>
            <a:lvl9pPr marR="0" lvl="8"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9pPr>
          </a:lstStyle>
          <a:p>
            <a:r>
              <a:rPr lang="en-US" sz="2700" dirty="0"/>
              <a:t>What might we expect in upcoming 10-15 years? </a:t>
            </a:r>
            <a:r>
              <a:rPr lang="en-US" sz="2700" b="0" dirty="0"/>
              <a: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pic>
        <p:nvPicPr>
          <p:cNvPr id="651" name="Google Shape;651;p50"/>
          <p:cNvPicPr preferRelativeResize="0">
            <a:picLocks noGrp="1"/>
          </p:cNvPicPr>
          <p:nvPr>
            <p:ph type="pic" idx="2"/>
          </p:nvPr>
        </p:nvPicPr>
        <p:blipFill rotWithShape="1">
          <a:blip r:embed="rId3">
            <a:alphaModFix/>
          </a:blip>
          <a:srcRect l="31590" r="31590"/>
          <a:stretch/>
        </p:blipFill>
        <p:spPr>
          <a:xfrm>
            <a:off x="5108450" y="275707"/>
            <a:ext cx="2536776" cy="4592102"/>
          </a:xfrm>
          <a:prstGeom prst="rect">
            <a:avLst/>
          </a:prstGeom>
        </p:spPr>
      </p:pic>
      <p:sp>
        <p:nvSpPr>
          <p:cNvPr id="652" name="Google Shape;652;p50"/>
          <p:cNvSpPr txBox="1">
            <a:spLocks noGrp="1"/>
          </p:cNvSpPr>
          <p:nvPr>
            <p:ph type="subTitle" idx="1"/>
          </p:nvPr>
        </p:nvSpPr>
        <p:spPr>
          <a:xfrm>
            <a:off x="260596" y="780154"/>
            <a:ext cx="4901061" cy="3324314"/>
          </a:xfrm>
          <a:prstGeom prst="rect">
            <a:avLst/>
          </a:prstGeom>
        </p:spPr>
        <p:txBody>
          <a:bodyPr spcFirstLastPara="1" wrap="square" lIns="91425" tIns="91425" rIns="91425" bIns="91425" anchor="t" anchorCtr="0">
            <a:noAutofit/>
          </a:bodyPr>
          <a:lstStyle/>
          <a:p>
            <a:pPr marL="285750" lvl="0" indent="-285750" algn="l" rtl="0">
              <a:spcBef>
                <a:spcPts val="0"/>
              </a:spcBef>
              <a:spcAft>
                <a:spcPts val="0"/>
              </a:spcAft>
              <a:buFont typeface="Arial" panose="020B0604020202020204" pitchFamily="34" charset="0"/>
              <a:buChar char="•"/>
            </a:pPr>
            <a:r>
              <a:rPr lang="en" dirty="0"/>
              <a:t>Space-based and ground-based HCI currently share </a:t>
            </a:r>
            <a:r>
              <a:rPr lang="en" b="1" dirty="0"/>
              <a:t>similarities… </a:t>
            </a:r>
            <a:r>
              <a:rPr lang="en" dirty="0"/>
              <a:t>(PSF modeling/subtraction, WFE analysis)</a:t>
            </a:r>
            <a:br>
              <a:rPr lang="en" b="1" dirty="0"/>
            </a:br>
            <a:endParaRPr lang="en" dirty="0"/>
          </a:p>
          <a:p>
            <a:pPr marL="285750" lvl="0" indent="-285750">
              <a:buFont typeface="Arial" panose="020B0604020202020204" pitchFamily="34" charset="0"/>
              <a:buChar char="•"/>
            </a:pPr>
            <a:r>
              <a:rPr lang="en" b="1" dirty="0"/>
              <a:t>… </a:t>
            </a:r>
            <a:r>
              <a:rPr lang="en" dirty="0"/>
              <a:t>and</a:t>
            </a:r>
            <a:r>
              <a:rPr lang="en" b="1" dirty="0"/>
              <a:t> some key differences </a:t>
            </a:r>
            <a:r>
              <a:rPr lang="en" dirty="0"/>
              <a:t>(WFE sources, stability, IWA, atmospheric absorption)</a:t>
            </a:r>
            <a:br>
              <a:rPr lang="en" b="1" dirty="0"/>
            </a:br>
            <a:endParaRPr lang="en" b="1" dirty="0"/>
          </a:p>
          <a:p>
            <a:pPr marL="285750" lvl="0" indent="-285750">
              <a:buFont typeface="Arial" panose="020B0604020202020204" pitchFamily="34" charset="0"/>
              <a:buChar char="•"/>
            </a:pPr>
            <a:r>
              <a:rPr lang="en" dirty="0"/>
              <a:t>JWST is not extremely large, but its </a:t>
            </a:r>
            <a:r>
              <a:rPr lang="en" b="1" dirty="0"/>
              <a:t>sensitivity, wavelength, </a:t>
            </a:r>
            <a:r>
              <a:rPr lang="en" dirty="0"/>
              <a:t>and</a:t>
            </a:r>
            <a:r>
              <a:rPr lang="en" b="1" dirty="0"/>
              <a:t> stability </a:t>
            </a:r>
            <a:r>
              <a:rPr lang="en" dirty="0"/>
              <a:t>are key</a:t>
            </a:r>
            <a:br>
              <a:rPr lang="en" dirty="0"/>
            </a:br>
            <a:endParaRPr lang="en" dirty="0"/>
          </a:p>
          <a:p>
            <a:pPr marL="285750" lvl="0" indent="-285750">
              <a:buFont typeface="Arial" panose="020B0604020202020204" pitchFamily="34" charset="0"/>
              <a:buChar char="•"/>
            </a:pPr>
            <a:r>
              <a:rPr lang="en" dirty="0"/>
              <a:t>Disentangling imaged disk structures and planets within presents a challenge! Lots to learn &amp; things to try</a:t>
            </a:r>
            <a:br>
              <a:rPr lang="en" dirty="0"/>
            </a:br>
            <a:endParaRPr lang="en" dirty="0"/>
          </a:p>
          <a:p>
            <a:pPr marL="285750" lvl="0" indent="-285750" algn="l" rtl="0">
              <a:spcBef>
                <a:spcPts val="0"/>
              </a:spcBef>
              <a:spcAft>
                <a:spcPts val="0"/>
              </a:spcAft>
              <a:buFont typeface="Arial" panose="020B0604020202020204" pitchFamily="34" charset="0"/>
              <a:buChar char="•"/>
            </a:pPr>
            <a:r>
              <a:rPr lang="en" dirty="0"/>
              <a:t>Lots of exciting discovery space awaits us in terms of:</a:t>
            </a:r>
            <a:br>
              <a:rPr lang="en" dirty="0"/>
            </a:br>
            <a:r>
              <a:rPr lang="en" dirty="0"/>
              <a:t>substellar atmospheres and chemistry </a:t>
            </a:r>
            <a:br>
              <a:rPr lang="en" dirty="0"/>
            </a:br>
            <a:r>
              <a:rPr lang="en" dirty="0"/>
              <a:t>disk architectures and composition 💫</a:t>
            </a:r>
            <a:br>
              <a:rPr lang="en" dirty="0"/>
            </a:br>
            <a:r>
              <a:rPr lang="en" dirty="0"/>
              <a:t>and lower-mass, cooler planets than ever before! 🪐</a:t>
            </a:r>
            <a:endParaRPr lang="en" b="1" dirty="0"/>
          </a:p>
        </p:txBody>
      </p:sp>
      <p:sp>
        <p:nvSpPr>
          <p:cNvPr id="653" name="Google Shape;653;p50"/>
          <p:cNvSpPr/>
          <p:nvPr/>
        </p:nvSpPr>
        <p:spPr>
          <a:xfrm>
            <a:off x="8086200" y="751050"/>
            <a:ext cx="340200" cy="340200"/>
          </a:xfrm>
          <a:prstGeom prst="star4">
            <a:avLst>
              <a:gd name="adj" fmla="val 17073"/>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87" name="Google Shape;687;p50"/>
          <p:cNvCxnSpPr/>
          <p:nvPr/>
        </p:nvCxnSpPr>
        <p:spPr>
          <a:xfrm rot="10800000">
            <a:off x="7649400" y="1566725"/>
            <a:ext cx="1218900" cy="0"/>
          </a:xfrm>
          <a:prstGeom prst="straightConnector1">
            <a:avLst/>
          </a:prstGeom>
          <a:noFill/>
          <a:ln w="19050" cap="flat" cmpd="sng">
            <a:solidFill>
              <a:schemeClr val="dk2"/>
            </a:solidFill>
            <a:prstDash val="solid"/>
            <a:round/>
            <a:headEnd type="none" w="med" len="med"/>
            <a:tailEnd type="none" w="med" len="med"/>
          </a:ln>
        </p:spPr>
      </p:cxnSp>
      <p:sp>
        <p:nvSpPr>
          <p:cNvPr id="688" name="Google Shape;688;p50"/>
          <p:cNvSpPr txBox="1">
            <a:spLocks noGrp="1"/>
          </p:cNvSpPr>
          <p:nvPr>
            <p:ph type="ctrTitle"/>
          </p:nvPr>
        </p:nvSpPr>
        <p:spPr>
          <a:xfrm>
            <a:off x="275700" y="428550"/>
            <a:ext cx="3954468" cy="408938"/>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t>Take-away ideas:</a:t>
            </a:r>
            <a:endParaRPr dirty="0"/>
          </a:p>
        </p:txBody>
      </p:sp>
      <p:sp>
        <p:nvSpPr>
          <p:cNvPr id="7" name="Google Shape;812;p53">
            <a:extLst>
              <a:ext uri="{FF2B5EF4-FFF2-40B4-BE49-F238E27FC236}">
                <a16:creationId xmlns:a16="http://schemas.microsoft.com/office/drawing/2014/main" id="{87B795D7-235D-305A-4517-8863E324123F}"/>
              </a:ext>
            </a:extLst>
          </p:cNvPr>
          <p:cNvSpPr/>
          <p:nvPr/>
        </p:nvSpPr>
        <p:spPr>
          <a:xfrm>
            <a:off x="8093397" y="2972755"/>
            <a:ext cx="340200" cy="340200"/>
          </a:xfrm>
          <a:prstGeom prst="star4">
            <a:avLst>
              <a:gd name="adj" fmla="val 17073"/>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88;p50">
            <a:extLst>
              <a:ext uri="{FF2B5EF4-FFF2-40B4-BE49-F238E27FC236}">
                <a16:creationId xmlns:a16="http://schemas.microsoft.com/office/drawing/2014/main" id="{E44779B8-7486-5A39-9064-EA6C9534F243}"/>
              </a:ext>
            </a:extLst>
          </p:cNvPr>
          <p:cNvSpPr txBox="1">
            <a:spLocks/>
          </p:cNvSpPr>
          <p:nvPr/>
        </p:nvSpPr>
        <p:spPr>
          <a:xfrm>
            <a:off x="4043579" y="3042351"/>
            <a:ext cx="4783857" cy="40893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85000"/>
              </a:lnSpc>
              <a:spcBef>
                <a:spcPts val="0"/>
              </a:spcBef>
              <a:spcAft>
                <a:spcPts val="0"/>
              </a:spcAft>
              <a:buClr>
                <a:srgbClr val="191919"/>
              </a:buClr>
              <a:buSzPts val="5200"/>
              <a:buFont typeface="Manrope"/>
              <a:buNone/>
              <a:defRPr sz="3000" b="1" i="0" u="none" strike="noStrike" cap="none">
                <a:solidFill>
                  <a:schemeClr val="lt1"/>
                </a:solidFill>
                <a:latin typeface="Manrope"/>
                <a:ea typeface="Manrope"/>
                <a:cs typeface="Manrope"/>
                <a:sym typeface="Manrope"/>
              </a:defRPr>
            </a:lvl1pPr>
            <a:lvl2pPr marR="0" lvl="1"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2pPr>
            <a:lvl3pPr marR="0" lvl="2"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3pPr>
            <a:lvl4pPr marR="0" lvl="3"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4pPr>
            <a:lvl5pPr marR="0" lvl="4"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5pPr>
            <a:lvl6pPr marR="0" lvl="5"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6pPr>
            <a:lvl7pPr marR="0" lvl="6"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7pPr>
            <a:lvl8pPr marR="0" lvl="7"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8pPr>
            <a:lvl9pPr marR="0" lvl="8"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9pPr>
          </a:lstStyle>
          <a:p>
            <a:pPr algn="ctr"/>
            <a:r>
              <a:rPr lang="en-US" dirty="0">
                <a:solidFill>
                  <a:schemeClr val="tx1"/>
                </a:solidFill>
              </a:rPr>
              <a:t>Thank you!</a:t>
            </a:r>
          </a:p>
        </p:txBody>
      </p:sp>
      <p:pic>
        <p:nvPicPr>
          <p:cNvPr id="3" name="Picture 2" descr="A planet and the sun&#10;&#10;Description automatically generated">
            <a:extLst>
              <a:ext uri="{FF2B5EF4-FFF2-40B4-BE49-F238E27FC236}">
                <a16:creationId xmlns:a16="http://schemas.microsoft.com/office/drawing/2014/main" id="{83F5F733-A37F-8C0F-63D5-AF82222BEA21}"/>
              </a:ext>
            </a:extLst>
          </p:cNvPr>
          <p:cNvPicPr>
            <a:picLocks noChangeAspect="1"/>
          </p:cNvPicPr>
          <p:nvPr/>
        </p:nvPicPr>
        <p:blipFill>
          <a:blip r:embed="rId4"/>
          <a:stretch>
            <a:fillRect/>
          </a:stretch>
        </p:blipFill>
        <p:spPr>
          <a:xfrm>
            <a:off x="7667778" y="441430"/>
            <a:ext cx="1191438" cy="968700"/>
          </a:xfrm>
          <a:prstGeom prst="rect">
            <a:avLst/>
          </a:prstGeom>
        </p:spPr>
      </p:pic>
      <p:pic>
        <p:nvPicPr>
          <p:cNvPr id="4" name="Picture 3" descr="A yellow hexagon shaped object&#10;&#10;Description automatically generated">
            <a:extLst>
              <a:ext uri="{FF2B5EF4-FFF2-40B4-BE49-F238E27FC236}">
                <a16:creationId xmlns:a16="http://schemas.microsoft.com/office/drawing/2014/main" id="{C0348587-1FFA-0D4D-2A13-D4DB2A394F37}"/>
              </a:ext>
            </a:extLst>
          </p:cNvPr>
          <p:cNvPicPr>
            <a:picLocks noChangeAspect="1"/>
          </p:cNvPicPr>
          <p:nvPr/>
        </p:nvPicPr>
        <p:blipFill>
          <a:blip r:embed="rId5"/>
          <a:stretch>
            <a:fillRect/>
          </a:stretch>
        </p:blipFill>
        <p:spPr>
          <a:xfrm>
            <a:off x="7739099" y="1702459"/>
            <a:ext cx="1076761" cy="1097526"/>
          </a:xfrm>
          <a:prstGeom prst="rect">
            <a:avLst/>
          </a:prstGeom>
        </p:spPr>
      </p:pic>
      <p:pic>
        <p:nvPicPr>
          <p:cNvPr id="11" name="Picture 10" descr="A large metal dome with a roof&#10;&#10;Description automatically generated with medium confidence">
            <a:extLst>
              <a:ext uri="{FF2B5EF4-FFF2-40B4-BE49-F238E27FC236}">
                <a16:creationId xmlns:a16="http://schemas.microsoft.com/office/drawing/2014/main" id="{064908EE-A355-7536-9C94-F7CC169221B9}"/>
              </a:ext>
            </a:extLst>
          </p:cNvPr>
          <p:cNvPicPr>
            <a:picLocks noChangeAspect="1"/>
          </p:cNvPicPr>
          <p:nvPr/>
        </p:nvPicPr>
        <p:blipFill>
          <a:blip r:embed="rId6"/>
          <a:stretch>
            <a:fillRect/>
          </a:stretch>
        </p:blipFill>
        <p:spPr>
          <a:xfrm>
            <a:off x="7702626" y="3732483"/>
            <a:ext cx="1124810" cy="900801"/>
          </a:xfrm>
          <a:prstGeom prst="rect">
            <a:avLst/>
          </a:prstGeom>
        </p:spPr>
      </p:pic>
      <p:pic>
        <p:nvPicPr>
          <p:cNvPr id="5122" name="Picture 2">
            <a:extLst>
              <a:ext uri="{FF2B5EF4-FFF2-40B4-BE49-F238E27FC236}">
                <a16:creationId xmlns:a16="http://schemas.microsoft.com/office/drawing/2014/main" id="{A5F175FC-6589-5A6E-F3EE-B26CE11635B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84807" y="322062"/>
            <a:ext cx="1626799" cy="122151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9F6FB5E8-81D3-3562-15C2-52605B8AF9DC}"/>
              </a:ext>
            </a:extLst>
          </p:cNvPr>
          <p:cNvSpPr txBox="1"/>
          <p:nvPr/>
        </p:nvSpPr>
        <p:spPr>
          <a:xfrm>
            <a:off x="6697059" y="671208"/>
            <a:ext cx="746715" cy="523220"/>
          </a:xfrm>
          <a:prstGeom prst="rect">
            <a:avLst/>
          </a:prstGeom>
          <a:noFill/>
        </p:spPr>
        <p:txBody>
          <a:bodyPr wrap="square" rtlCol="0">
            <a:spAutoFit/>
          </a:bodyPr>
          <a:lstStyle/>
          <a:p>
            <a:r>
              <a:rPr lang="en-US" dirty="0">
                <a:solidFill>
                  <a:schemeClr val="accent6"/>
                </a:solidFill>
                <a:latin typeface="Tahoma" panose="020B0604030504040204" pitchFamily="34" charset="0"/>
                <a:ea typeface="Tahoma" panose="020B0604030504040204" pitchFamily="34" charset="0"/>
                <a:cs typeface="Tahoma" panose="020B0604030504040204" pitchFamily="34" charset="0"/>
              </a:rPr>
              <a:t>Don’t forget!</a:t>
            </a:r>
          </a:p>
        </p:txBody>
      </p:sp>
      <p:pic>
        <p:nvPicPr>
          <p:cNvPr id="2" name="Picture 2">
            <a:hlinkClick r:id="rId8"/>
            <a:extLst>
              <a:ext uri="{FF2B5EF4-FFF2-40B4-BE49-F238E27FC236}">
                <a16:creationId xmlns:a16="http://schemas.microsoft.com/office/drawing/2014/main" id="{C2D9B947-0BB2-8B63-3FF4-AA61B3166B6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54809" y="4072903"/>
            <a:ext cx="219960" cy="219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16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38"/>
          <p:cNvSpPr txBox="1">
            <a:spLocks noGrp="1"/>
          </p:cNvSpPr>
          <p:nvPr>
            <p:ph type="ctrTitle"/>
          </p:nvPr>
        </p:nvSpPr>
        <p:spPr>
          <a:xfrm>
            <a:off x="1113797" y="2429315"/>
            <a:ext cx="3291900" cy="1006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Backup Slides</a:t>
            </a:r>
            <a:endParaRPr dirty="0"/>
          </a:p>
        </p:txBody>
      </p:sp>
      <p:grpSp>
        <p:nvGrpSpPr>
          <p:cNvPr id="288" name="Google Shape;288;p38"/>
          <p:cNvGrpSpPr/>
          <p:nvPr/>
        </p:nvGrpSpPr>
        <p:grpSpPr>
          <a:xfrm>
            <a:off x="8052650" y="723100"/>
            <a:ext cx="415917" cy="1437095"/>
            <a:chOff x="8052650" y="723100"/>
            <a:chExt cx="415917" cy="1437095"/>
          </a:xfrm>
        </p:grpSpPr>
        <p:grpSp>
          <p:nvGrpSpPr>
            <p:cNvPr id="289" name="Google Shape;289;p38"/>
            <p:cNvGrpSpPr/>
            <p:nvPr/>
          </p:nvGrpSpPr>
          <p:grpSpPr>
            <a:xfrm>
              <a:off x="8052650" y="723100"/>
              <a:ext cx="415917" cy="440667"/>
              <a:chOff x="8052650" y="691225"/>
              <a:chExt cx="415917" cy="440667"/>
            </a:xfrm>
          </p:grpSpPr>
          <p:sp>
            <p:nvSpPr>
              <p:cNvPr id="290" name="Google Shape;290;p38"/>
              <p:cNvSpPr/>
              <p:nvPr/>
            </p:nvSpPr>
            <p:spPr>
              <a:xfrm>
                <a:off x="8052650" y="691225"/>
                <a:ext cx="53100" cy="53100"/>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8"/>
              <p:cNvSpPr/>
              <p:nvPr/>
            </p:nvSpPr>
            <p:spPr>
              <a:xfrm>
                <a:off x="8234058" y="691225"/>
                <a:ext cx="53100" cy="53100"/>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8"/>
              <p:cNvSpPr/>
              <p:nvPr/>
            </p:nvSpPr>
            <p:spPr>
              <a:xfrm>
                <a:off x="8415467" y="691225"/>
                <a:ext cx="53100" cy="53100"/>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8"/>
              <p:cNvSpPr/>
              <p:nvPr/>
            </p:nvSpPr>
            <p:spPr>
              <a:xfrm>
                <a:off x="8052650" y="885009"/>
                <a:ext cx="53100" cy="53100"/>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8"/>
              <p:cNvSpPr/>
              <p:nvPr/>
            </p:nvSpPr>
            <p:spPr>
              <a:xfrm>
                <a:off x="8234058" y="885009"/>
                <a:ext cx="53100" cy="53100"/>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8"/>
              <p:cNvSpPr/>
              <p:nvPr/>
            </p:nvSpPr>
            <p:spPr>
              <a:xfrm>
                <a:off x="8415467" y="885009"/>
                <a:ext cx="53100" cy="53100"/>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8"/>
              <p:cNvSpPr/>
              <p:nvPr/>
            </p:nvSpPr>
            <p:spPr>
              <a:xfrm>
                <a:off x="8052650" y="1078792"/>
                <a:ext cx="53100" cy="53100"/>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8"/>
              <p:cNvSpPr/>
              <p:nvPr/>
            </p:nvSpPr>
            <p:spPr>
              <a:xfrm>
                <a:off x="8234058" y="1078792"/>
                <a:ext cx="53100" cy="53100"/>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8"/>
              <p:cNvSpPr/>
              <p:nvPr/>
            </p:nvSpPr>
            <p:spPr>
              <a:xfrm>
                <a:off x="8415467" y="1078792"/>
                <a:ext cx="53100" cy="53100"/>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9" name="Google Shape;299;p38"/>
            <p:cNvGrpSpPr/>
            <p:nvPr/>
          </p:nvGrpSpPr>
          <p:grpSpPr>
            <a:xfrm>
              <a:off x="8052650" y="1318211"/>
              <a:ext cx="415917" cy="440667"/>
              <a:chOff x="8052650" y="691225"/>
              <a:chExt cx="415917" cy="440667"/>
            </a:xfrm>
          </p:grpSpPr>
          <p:sp>
            <p:nvSpPr>
              <p:cNvPr id="300" name="Google Shape;300;p38"/>
              <p:cNvSpPr/>
              <p:nvPr/>
            </p:nvSpPr>
            <p:spPr>
              <a:xfrm>
                <a:off x="8052650" y="691225"/>
                <a:ext cx="53100" cy="53100"/>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8"/>
              <p:cNvSpPr/>
              <p:nvPr/>
            </p:nvSpPr>
            <p:spPr>
              <a:xfrm>
                <a:off x="8234058" y="691225"/>
                <a:ext cx="53100" cy="53100"/>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8"/>
              <p:cNvSpPr/>
              <p:nvPr/>
            </p:nvSpPr>
            <p:spPr>
              <a:xfrm>
                <a:off x="8415467" y="691225"/>
                <a:ext cx="53100" cy="53100"/>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8"/>
              <p:cNvSpPr/>
              <p:nvPr/>
            </p:nvSpPr>
            <p:spPr>
              <a:xfrm>
                <a:off x="8052650" y="885009"/>
                <a:ext cx="53100" cy="53100"/>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8"/>
              <p:cNvSpPr/>
              <p:nvPr/>
            </p:nvSpPr>
            <p:spPr>
              <a:xfrm>
                <a:off x="8234058" y="885009"/>
                <a:ext cx="53100" cy="53100"/>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8"/>
              <p:cNvSpPr/>
              <p:nvPr/>
            </p:nvSpPr>
            <p:spPr>
              <a:xfrm>
                <a:off x="8415467" y="885009"/>
                <a:ext cx="53100" cy="53100"/>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8"/>
              <p:cNvSpPr/>
              <p:nvPr/>
            </p:nvSpPr>
            <p:spPr>
              <a:xfrm>
                <a:off x="8052650" y="1078792"/>
                <a:ext cx="53100" cy="53100"/>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8"/>
              <p:cNvSpPr/>
              <p:nvPr/>
            </p:nvSpPr>
            <p:spPr>
              <a:xfrm>
                <a:off x="8234058" y="1078792"/>
                <a:ext cx="53100" cy="53100"/>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8"/>
              <p:cNvSpPr/>
              <p:nvPr/>
            </p:nvSpPr>
            <p:spPr>
              <a:xfrm>
                <a:off x="8415467" y="1078792"/>
                <a:ext cx="53100" cy="53100"/>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9" name="Google Shape;309;p38"/>
            <p:cNvSpPr/>
            <p:nvPr/>
          </p:nvSpPr>
          <p:spPr>
            <a:xfrm>
              <a:off x="8052650" y="1913311"/>
              <a:ext cx="53100" cy="53100"/>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8"/>
            <p:cNvSpPr/>
            <p:nvPr/>
          </p:nvSpPr>
          <p:spPr>
            <a:xfrm>
              <a:off x="8234058" y="1913311"/>
              <a:ext cx="53100" cy="53100"/>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8"/>
            <p:cNvSpPr/>
            <p:nvPr/>
          </p:nvSpPr>
          <p:spPr>
            <a:xfrm>
              <a:off x="8415467" y="1913311"/>
              <a:ext cx="53100" cy="53100"/>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8"/>
            <p:cNvSpPr/>
            <p:nvPr/>
          </p:nvSpPr>
          <p:spPr>
            <a:xfrm>
              <a:off x="8052650" y="2107095"/>
              <a:ext cx="53100" cy="53100"/>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8"/>
            <p:cNvSpPr/>
            <p:nvPr/>
          </p:nvSpPr>
          <p:spPr>
            <a:xfrm>
              <a:off x="8234058" y="2107095"/>
              <a:ext cx="53100" cy="53100"/>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8"/>
            <p:cNvSpPr/>
            <p:nvPr/>
          </p:nvSpPr>
          <p:spPr>
            <a:xfrm>
              <a:off x="8415467" y="2107095"/>
              <a:ext cx="53100" cy="53100"/>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5" name="Google Shape;315;p38"/>
          <p:cNvGrpSpPr/>
          <p:nvPr/>
        </p:nvGrpSpPr>
        <p:grpSpPr>
          <a:xfrm>
            <a:off x="7953220" y="2966178"/>
            <a:ext cx="614800" cy="600066"/>
            <a:chOff x="7828465" y="2769949"/>
            <a:chExt cx="878787" cy="857727"/>
          </a:xfrm>
        </p:grpSpPr>
        <p:grpSp>
          <p:nvGrpSpPr>
            <p:cNvPr id="316" name="Google Shape;316;p38"/>
            <p:cNvGrpSpPr/>
            <p:nvPr/>
          </p:nvGrpSpPr>
          <p:grpSpPr>
            <a:xfrm>
              <a:off x="7926175" y="2877425"/>
              <a:ext cx="683100" cy="643800"/>
              <a:chOff x="7926175" y="2877425"/>
              <a:chExt cx="683100" cy="643800"/>
            </a:xfrm>
          </p:grpSpPr>
          <p:cxnSp>
            <p:nvCxnSpPr>
              <p:cNvPr id="317" name="Google Shape;317;p38"/>
              <p:cNvCxnSpPr/>
              <p:nvPr/>
            </p:nvCxnSpPr>
            <p:spPr>
              <a:xfrm>
                <a:off x="8267725" y="2877425"/>
                <a:ext cx="0" cy="643800"/>
              </a:xfrm>
              <a:prstGeom prst="straightConnector1">
                <a:avLst/>
              </a:prstGeom>
              <a:noFill/>
              <a:ln w="19050" cap="flat" cmpd="sng">
                <a:solidFill>
                  <a:schemeClr val="lt1"/>
                </a:solidFill>
                <a:prstDash val="solid"/>
                <a:round/>
                <a:headEnd type="none" w="med" len="med"/>
                <a:tailEnd type="none" w="med" len="med"/>
              </a:ln>
            </p:spPr>
          </p:cxnSp>
          <p:cxnSp>
            <p:nvCxnSpPr>
              <p:cNvPr id="318" name="Google Shape;318;p38"/>
              <p:cNvCxnSpPr/>
              <p:nvPr/>
            </p:nvCxnSpPr>
            <p:spPr>
              <a:xfrm>
                <a:off x="7926175" y="3199325"/>
                <a:ext cx="683100" cy="0"/>
              </a:xfrm>
              <a:prstGeom prst="straightConnector1">
                <a:avLst/>
              </a:prstGeom>
              <a:noFill/>
              <a:ln w="19050" cap="flat" cmpd="sng">
                <a:solidFill>
                  <a:schemeClr val="dk2"/>
                </a:solidFill>
                <a:prstDash val="solid"/>
                <a:round/>
                <a:headEnd type="none" w="med" len="med"/>
                <a:tailEnd type="none" w="med" len="med"/>
              </a:ln>
            </p:spPr>
          </p:cxnSp>
          <p:cxnSp>
            <p:nvCxnSpPr>
              <p:cNvPr id="319" name="Google Shape;319;p38"/>
              <p:cNvCxnSpPr/>
              <p:nvPr/>
            </p:nvCxnSpPr>
            <p:spPr>
              <a:xfrm>
                <a:off x="8267793" y="2877453"/>
                <a:ext cx="0" cy="643609"/>
              </a:xfrm>
              <a:prstGeom prst="straightConnector1">
                <a:avLst/>
              </a:prstGeom>
              <a:noFill/>
              <a:ln w="19050" cap="flat" cmpd="sng">
                <a:solidFill>
                  <a:schemeClr val="lt1"/>
                </a:solidFill>
                <a:prstDash val="solid"/>
                <a:round/>
                <a:headEnd type="none" w="med" len="med"/>
                <a:tailEnd type="none" w="med" len="med"/>
              </a:ln>
            </p:spPr>
          </p:cxnSp>
          <p:cxnSp>
            <p:nvCxnSpPr>
              <p:cNvPr id="320" name="Google Shape;320;p38"/>
              <p:cNvCxnSpPr/>
              <p:nvPr/>
            </p:nvCxnSpPr>
            <p:spPr>
              <a:xfrm rot="2700000">
                <a:off x="7926180" y="3199313"/>
                <a:ext cx="683065" cy="0"/>
              </a:xfrm>
              <a:prstGeom prst="straightConnector1">
                <a:avLst/>
              </a:prstGeom>
              <a:noFill/>
              <a:ln w="19050" cap="flat" cmpd="sng">
                <a:solidFill>
                  <a:schemeClr val="dk2"/>
                </a:solidFill>
                <a:prstDash val="solid"/>
                <a:round/>
                <a:headEnd type="none" w="med" len="med"/>
                <a:tailEnd type="none" w="med" len="med"/>
              </a:ln>
            </p:spPr>
          </p:cxnSp>
        </p:grpSp>
        <p:grpSp>
          <p:nvGrpSpPr>
            <p:cNvPr id="321" name="Google Shape;321;p38"/>
            <p:cNvGrpSpPr/>
            <p:nvPr/>
          </p:nvGrpSpPr>
          <p:grpSpPr>
            <a:xfrm rot="1363882">
              <a:off x="7926319" y="2876921"/>
              <a:ext cx="683080" cy="643781"/>
              <a:chOff x="7926175" y="2877425"/>
              <a:chExt cx="683100" cy="643800"/>
            </a:xfrm>
          </p:grpSpPr>
          <p:cxnSp>
            <p:nvCxnSpPr>
              <p:cNvPr id="322" name="Google Shape;322;p38"/>
              <p:cNvCxnSpPr/>
              <p:nvPr/>
            </p:nvCxnSpPr>
            <p:spPr>
              <a:xfrm>
                <a:off x="8267725" y="2877425"/>
                <a:ext cx="0" cy="643800"/>
              </a:xfrm>
              <a:prstGeom prst="straightConnector1">
                <a:avLst/>
              </a:prstGeom>
              <a:noFill/>
              <a:ln w="19050" cap="flat" cmpd="sng">
                <a:solidFill>
                  <a:schemeClr val="lt1"/>
                </a:solidFill>
                <a:prstDash val="solid"/>
                <a:round/>
                <a:headEnd type="none" w="med" len="med"/>
                <a:tailEnd type="none" w="med" len="med"/>
              </a:ln>
            </p:spPr>
          </p:cxnSp>
          <p:cxnSp>
            <p:nvCxnSpPr>
              <p:cNvPr id="323" name="Google Shape;323;p38"/>
              <p:cNvCxnSpPr/>
              <p:nvPr/>
            </p:nvCxnSpPr>
            <p:spPr>
              <a:xfrm>
                <a:off x="7926175" y="3199325"/>
                <a:ext cx="683100" cy="0"/>
              </a:xfrm>
              <a:prstGeom prst="straightConnector1">
                <a:avLst/>
              </a:prstGeom>
              <a:noFill/>
              <a:ln w="19050" cap="flat" cmpd="sng">
                <a:solidFill>
                  <a:schemeClr val="dk2"/>
                </a:solidFill>
                <a:prstDash val="solid"/>
                <a:round/>
                <a:headEnd type="none" w="med" len="med"/>
                <a:tailEnd type="none" w="med" len="med"/>
              </a:ln>
            </p:spPr>
          </p:cxnSp>
          <p:cxnSp>
            <p:nvCxnSpPr>
              <p:cNvPr id="324" name="Google Shape;324;p38"/>
              <p:cNvCxnSpPr/>
              <p:nvPr/>
            </p:nvCxnSpPr>
            <p:spPr>
              <a:xfrm>
                <a:off x="8267793" y="2877453"/>
                <a:ext cx="0" cy="643609"/>
              </a:xfrm>
              <a:prstGeom prst="straightConnector1">
                <a:avLst/>
              </a:prstGeom>
              <a:noFill/>
              <a:ln w="19050" cap="flat" cmpd="sng">
                <a:solidFill>
                  <a:schemeClr val="lt1"/>
                </a:solidFill>
                <a:prstDash val="solid"/>
                <a:round/>
                <a:headEnd type="none" w="med" len="med"/>
                <a:tailEnd type="none" w="med" len="med"/>
              </a:ln>
            </p:spPr>
          </p:cxnSp>
          <p:cxnSp>
            <p:nvCxnSpPr>
              <p:cNvPr id="325" name="Google Shape;325;p38"/>
              <p:cNvCxnSpPr/>
              <p:nvPr/>
            </p:nvCxnSpPr>
            <p:spPr>
              <a:xfrm rot="2700000">
                <a:off x="7926180" y="3199313"/>
                <a:ext cx="683065" cy="0"/>
              </a:xfrm>
              <a:prstGeom prst="straightConnector1">
                <a:avLst/>
              </a:prstGeom>
              <a:noFill/>
              <a:ln w="19050" cap="flat" cmpd="sng">
                <a:solidFill>
                  <a:schemeClr val="dk2"/>
                </a:solidFill>
                <a:prstDash val="solid"/>
                <a:round/>
                <a:headEnd type="none" w="med" len="med"/>
                <a:tailEnd type="none" w="med" len="med"/>
              </a:ln>
            </p:spPr>
          </p:cxnSp>
        </p:grpSp>
      </p:grpSp>
      <p:grpSp>
        <p:nvGrpSpPr>
          <p:cNvPr id="326" name="Google Shape;326;p38"/>
          <p:cNvGrpSpPr/>
          <p:nvPr/>
        </p:nvGrpSpPr>
        <p:grpSpPr>
          <a:xfrm>
            <a:off x="7953220" y="3837436"/>
            <a:ext cx="614800" cy="600066"/>
            <a:chOff x="7828465" y="2769949"/>
            <a:chExt cx="878787" cy="857727"/>
          </a:xfrm>
        </p:grpSpPr>
        <p:grpSp>
          <p:nvGrpSpPr>
            <p:cNvPr id="327" name="Google Shape;327;p38"/>
            <p:cNvGrpSpPr/>
            <p:nvPr/>
          </p:nvGrpSpPr>
          <p:grpSpPr>
            <a:xfrm>
              <a:off x="7926175" y="2877425"/>
              <a:ext cx="683100" cy="643800"/>
              <a:chOff x="7926175" y="2877425"/>
              <a:chExt cx="683100" cy="643800"/>
            </a:xfrm>
          </p:grpSpPr>
          <p:cxnSp>
            <p:nvCxnSpPr>
              <p:cNvPr id="328" name="Google Shape;328;p38"/>
              <p:cNvCxnSpPr/>
              <p:nvPr/>
            </p:nvCxnSpPr>
            <p:spPr>
              <a:xfrm>
                <a:off x="8267725" y="2877425"/>
                <a:ext cx="0" cy="643800"/>
              </a:xfrm>
              <a:prstGeom prst="straightConnector1">
                <a:avLst/>
              </a:prstGeom>
              <a:noFill/>
              <a:ln w="19050" cap="flat" cmpd="sng">
                <a:solidFill>
                  <a:schemeClr val="lt1"/>
                </a:solidFill>
                <a:prstDash val="solid"/>
                <a:round/>
                <a:headEnd type="none" w="med" len="med"/>
                <a:tailEnd type="none" w="med" len="med"/>
              </a:ln>
            </p:spPr>
          </p:cxnSp>
          <p:cxnSp>
            <p:nvCxnSpPr>
              <p:cNvPr id="329" name="Google Shape;329;p38"/>
              <p:cNvCxnSpPr/>
              <p:nvPr/>
            </p:nvCxnSpPr>
            <p:spPr>
              <a:xfrm>
                <a:off x="7926175" y="3199325"/>
                <a:ext cx="683100" cy="0"/>
              </a:xfrm>
              <a:prstGeom prst="straightConnector1">
                <a:avLst/>
              </a:prstGeom>
              <a:noFill/>
              <a:ln w="19050" cap="flat" cmpd="sng">
                <a:solidFill>
                  <a:schemeClr val="dk2"/>
                </a:solidFill>
                <a:prstDash val="solid"/>
                <a:round/>
                <a:headEnd type="none" w="med" len="med"/>
                <a:tailEnd type="none" w="med" len="med"/>
              </a:ln>
            </p:spPr>
          </p:cxnSp>
          <p:cxnSp>
            <p:nvCxnSpPr>
              <p:cNvPr id="330" name="Google Shape;330;p38"/>
              <p:cNvCxnSpPr/>
              <p:nvPr/>
            </p:nvCxnSpPr>
            <p:spPr>
              <a:xfrm>
                <a:off x="8267793" y="2877453"/>
                <a:ext cx="0" cy="643609"/>
              </a:xfrm>
              <a:prstGeom prst="straightConnector1">
                <a:avLst/>
              </a:prstGeom>
              <a:noFill/>
              <a:ln w="19050" cap="flat" cmpd="sng">
                <a:solidFill>
                  <a:schemeClr val="lt1"/>
                </a:solidFill>
                <a:prstDash val="solid"/>
                <a:round/>
                <a:headEnd type="none" w="med" len="med"/>
                <a:tailEnd type="none" w="med" len="med"/>
              </a:ln>
            </p:spPr>
          </p:cxnSp>
          <p:cxnSp>
            <p:nvCxnSpPr>
              <p:cNvPr id="331" name="Google Shape;331;p38"/>
              <p:cNvCxnSpPr/>
              <p:nvPr/>
            </p:nvCxnSpPr>
            <p:spPr>
              <a:xfrm rot="2700000">
                <a:off x="7926180" y="3199313"/>
                <a:ext cx="683065" cy="0"/>
              </a:xfrm>
              <a:prstGeom prst="straightConnector1">
                <a:avLst/>
              </a:prstGeom>
              <a:noFill/>
              <a:ln w="19050" cap="flat" cmpd="sng">
                <a:solidFill>
                  <a:schemeClr val="dk2"/>
                </a:solidFill>
                <a:prstDash val="solid"/>
                <a:round/>
                <a:headEnd type="none" w="med" len="med"/>
                <a:tailEnd type="none" w="med" len="med"/>
              </a:ln>
            </p:spPr>
          </p:cxnSp>
        </p:grpSp>
        <p:grpSp>
          <p:nvGrpSpPr>
            <p:cNvPr id="332" name="Google Shape;332;p38"/>
            <p:cNvGrpSpPr/>
            <p:nvPr/>
          </p:nvGrpSpPr>
          <p:grpSpPr>
            <a:xfrm rot="1363882">
              <a:off x="7926319" y="2876921"/>
              <a:ext cx="683080" cy="643781"/>
              <a:chOff x="7926175" y="2877425"/>
              <a:chExt cx="683100" cy="643800"/>
            </a:xfrm>
          </p:grpSpPr>
          <p:cxnSp>
            <p:nvCxnSpPr>
              <p:cNvPr id="333" name="Google Shape;333;p38"/>
              <p:cNvCxnSpPr/>
              <p:nvPr/>
            </p:nvCxnSpPr>
            <p:spPr>
              <a:xfrm>
                <a:off x="8267725" y="2877425"/>
                <a:ext cx="0" cy="643800"/>
              </a:xfrm>
              <a:prstGeom prst="straightConnector1">
                <a:avLst/>
              </a:prstGeom>
              <a:noFill/>
              <a:ln w="19050" cap="flat" cmpd="sng">
                <a:solidFill>
                  <a:schemeClr val="lt1"/>
                </a:solidFill>
                <a:prstDash val="solid"/>
                <a:round/>
                <a:headEnd type="none" w="med" len="med"/>
                <a:tailEnd type="none" w="med" len="med"/>
              </a:ln>
            </p:spPr>
          </p:cxnSp>
          <p:cxnSp>
            <p:nvCxnSpPr>
              <p:cNvPr id="334" name="Google Shape;334;p38"/>
              <p:cNvCxnSpPr/>
              <p:nvPr/>
            </p:nvCxnSpPr>
            <p:spPr>
              <a:xfrm>
                <a:off x="7926175" y="3199325"/>
                <a:ext cx="683100" cy="0"/>
              </a:xfrm>
              <a:prstGeom prst="straightConnector1">
                <a:avLst/>
              </a:prstGeom>
              <a:noFill/>
              <a:ln w="19050" cap="flat" cmpd="sng">
                <a:solidFill>
                  <a:schemeClr val="dk2"/>
                </a:solidFill>
                <a:prstDash val="solid"/>
                <a:round/>
                <a:headEnd type="none" w="med" len="med"/>
                <a:tailEnd type="none" w="med" len="med"/>
              </a:ln>
            </p:spPr>
          </p:cxnSp>
          <p:cxnSp>
            <p:nvCxnSpPr>
              <p:cNvPr id="335" name="Google Shape;335;p38"/>
              <p:cNvCxnSpPr/>
              <p:nvPr/>
            </p:nvCxnSpPr>
            <p:spPr>
              <a:xfrm>
                <a:off x="8267793" y="2877453"/>
                <a:ext cx="0" cy="643609"/>
              </a:xfrm>
              <a:prstGeom prst="straightConnector1">
                <a:avLst/>
              </a:prstGeom>
              <a:noFill/>
              <a:ln w="19050" cap="flat" cmpd="sng">
                <a:solidFill>
                  <a:schemeClr val="lt1"/>
                </a:solidFill>
                <a:prstDash val="solid"/>
                <a:round/>
                <a:headEnd type="none" w="med" len="med"/>
                <a:tailEnd type="none" w="med" len="med"/>
              </a:ln>
            </p:spPr>
          </p:cxnSp>
          <p:cxnSp>
            <p:nvCxnSpPr>
              <p:cNvPr id="336" name="Google Shape;336;p38"/>
              <p:cNvCxnSpPr/>
              <p:nvPr/>
            </p:nvCxnSpPr>
            <p:spPr>
              <a:xfrm rot="2700000">
                <a:off x="7926180" y="3199313"/>
                <a:ext cx="683065" cy="0"/>
              </a:xfrm>
              <a:prstGeom prst="straightConnector1">
                <a:avLst/>
              </a:prstGeom>
              <a:noFill/>
              <a:ln w="19050" cap="flat" cmpd="sng">
                <a:solidFill>
                  <a:schemeClr val="dk2"/>
                </a:solidFill>
                <a:prstDash val="solid"/>
                <a:round/>
                <a:headEnd type="none" w="med" len="med"/>
                <a:tailEnd type="none" w="med" len="med"/>
              </a:ln>
            </p:spPr>
          </p:cxnSp>
        </p:grpSp>
      </p:grpSp>
      <p:grpSp>
        <p:nvGrpSpPr>
          <p:cNvPr id="337" name="Google Shape;337;p38"/>
          <p:cNvGrpSpPr/>
          <p:nvPr/>
        </p:nvGrpSpPr>
        <p:grpSpPr>
          <a:xfrm>
            <a:off x="7651500" y="275700"/>
            <a:ext cx="1216800" cy="4592100"/>
            <a:chOff x="7651500" y="275700"/>
            <a:chExt cx="1216800" cy="4592100"/>
          </a:xfrm>
        </p:grpSpPr>
        <p:cxnSp>
          <p:nvCxnSpPr>
            <p:cNvPr id="338" name="Google Shape;338;p38"/>
            <p:cNvCxnSpPr/>
            <p:nvPr/>
          </p:nvCxnSpPr>
          <p:spPr>
            <a:xfrm>
              <a:off x="7651500" y="275700"/>
              <a:ext cx="0" cy="4592100"/>
            </a:xfrm>
            <a:prstGeom prst="straightConnector1">
              <a:avLst/>
            </a:prstGeom>
            <a:noFill/>
            <a:ln w="19050" cap="flat" cmpd="sng">
              <a:solidFill>
                <a:schemeClr val="dk2"/>
              </a:solidFill>
              <a:prstDash val="solid"/>
              <a:round/>
              <a:headEnd type="none" w="med" len="med"/>
              <a:tailEnd type="none" w="med" len="med"/>
            </a:ln>
          </p:spPr>
        </p:cxnSp>
        <p:cxnSp>
          <p:nvCxnSpPr>
            <p:cNvPr id="339" name="Google Shape;339;p38"/>
            <p:cNvCxnSpPr/>
            <p:nvPr/>
          </p:nvCxnSpPr>
          <p:spPr>
            <a:xfrm rot="10800000">
              <a:off x="7658700" y="2571750"/>
              <a:ext cx="1209600" cy="0"/>
            </a:xfrm>
            <a:prstGeom prst="straightConnector1">
              <a:avLst/>
            </a:prstGeom>
            <a:noFill/>
            <a:ln w="19050" cap="flat" cmpd="sng">
              <a:solidFill>
                <a:schemeClr val="dk2"/>
              </a:solidFill>
              <a:prstDash val="solid"/>
              <a:round/>
              <a:headEnd type="none" w="med" len="med"/>
              <a:tailEnd type="none" w="med" len="med"/>
            </a:ln>
          </p:spPr>
        </p:cxn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7" name="Google Shape;347;p39"/>
          <p:cNvSpPr txBox="1">
            <a:spLocks noGrp="1"/>
          </p:cNvSpPr>
          <p:nvPr>
            <p:ph type="ctrTitle"/>
          </p:nvPr>
        </p:nvSpPr>
        <p:spPr>
          <a:xfrm>
            <a:off x="294481" y="300218"/>
            <a:ext cx="8671718" cy="63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As of yesterday morning (!): Epsilon Indi Ab</a:t>
            </a:r>
            <a:endParaRPr dirty="0"/>
          </a:p>
        </p:txBody>
      </p:sp>
      <p:sp>
        <p:nvSpPr>
          <p:cNvPr id="5" name="Google Shape;346;p39">
            <a:extLst>
              <a:ext uri="{FF2B5EF4-FFF2-40B4-BE49-F238E27FC236}">
                <a16:creationId xmlns:a16="http://schemas.microsoft.com/office/drawing/2014/main" id="{26FBF383-1F51-8AA9-14F3-94D1A5BADF62}"/>
              </a:ext>
            </a:extLst>
          </p:cNvPr>
          <p:cNvSpPr txBox="1">
            <a:spLocks/>
          </p:cNvSpPr>
          <p:nvPr/>
        </p:nvSpPr>
        <p:spPr>
          <a:xfrm>
            <a:off x="6985363" y="4808557"/>
            <a:ext cx="3683238" cy="4136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1pPr>
            <a:lvl2pPr marL="914400" marR="0" lvl="1"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2pPr>
            <a:lvl3pPr marL="1371600" marR="0" lvl="2"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3pPr>
            <a:lvl4pPr marL="1828800" marR="0" lvl="3"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4pPr>
            <a:lvl5pPr marL="2286000" marR="0" lvl="4"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5pPr>
            <a:lvl6pPr marL="2743200" marR="0" lvl="5"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6pPr>
            <a:lvl7pPr marL="3200400" marR="0" lvl="6"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7pPr>
            <a:lvl8pPr marL="3657600" marR="0" lvl="7"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8pPr>
            <a:lvl9pPr marL="4114800" marR="0" lvl="8"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9pPr>
          </a:lstStyle>
          <a:p>
            <a:pPr marL="0" indent="0"/>
            <a:r>
              <a:rPr lang="en-US" sz="1200" dirty="0"/>
              <a:t>Matthews et al. (2024), </a:t>
            </a:r>
            <a:r>
              <a:rPr lang="en-US" sz="1200" i="1" dirty="0"/>
              <a:t>Nature</a:t>
            </a:r>
            <a:endParaRPr lang="en-US" sz="1200" dirty="0"/>
          </a:p>
        </p:txBody>
      </p:sp>
      <p:pic>
        <p:nvPicPr>
          <p:cNvPr id="10" name="Picture 9" descr="A close-up of several graphs&#10;&#10;Description automatically generated">
            <a:extLst>
              <a:ext uri="{FF2B5EF4-FFF2-40B4-BE49-F238E27FC236}">
                <a16:creationId xmlns:a16="http://schemas.microsoft.com/office/drawing/2014/main" id="{CE40241D-1DA6-3E42-13E0-AC01AD0B135B}"/>
              </a:ext>
            </a:extLst>
          </p:cNvPr>
          <p:cNvPicPr>
            <a:picLocks noChangeAspect="1"/>
          </p:cNvPicPr>
          <p:nvPr/>
        </p:nvPicPr>
        <p:blipFill>
          <a:blip r:embed="rId3"/>
          <a:stretch>
            <a:fillRect/>
          </a:stretch>
        </p:blipFill>
        <p:spPr>
          <a:xfrm>
            <a:off x="744140" y="1156828"/>
            <a:ext cx="7772400" cy="3542861"/>
          </a:xfrm>
          <a:prstGeom prst="rect">
            <a:avLst/>
          </a:prstGeom>
        </p:spPr>
      </p:pic>
      <p:sp>
        <p:nvSpPr>
          <p:cNvPr id="2" name="Google Shape;347;p39">
            <a:extLst>
              <a:ext uri="{FF2B5EF4-FFF2-40B4-BE49-F238E27FC236}">
                <a16:creationId xmlns:a16="http://schemas.microsoft.com/office/drawing/2014/main" id="{E3EC0558-A406-62E7-CABF-0AB36CA3C278}"/>
              </a:ext>
            </a:extLst>
          </p:cNvPr>
          <p:cNvSpPr txBox="1">
            <a:spLocks/>
          </p:cNvSpPr>
          <p:nvPr/>
        </p:nvSpPr>
        <p:spPr>
          <a:xfrm>
            <a:off x="497710" y="780028"/>
            <a:ext cx="10862670" cy="639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85000"/>
              </a:lnSpc>
              <a:spcBef>
                <a:spcPts val="0"/>
              </a:spcBef>
              <a:spcAft>
                <a:spcPts val="0"/>
              </a:spcAft>
              <a:buClr>
                <a:srgbClr val="191919"/>
              </a:buClr>
              <a:buSzPts val="5200"/>
              <a:buFont typeface="Manrope"/>
              <a:buNone/>
              <a:defRPr sz="3000" b="1" i="0" u="none" strike="noStrike" cap="none">
                <a:solidFill>
                  <a:schemeClr val="lt1"/>
                </a:solidFill>
                <a:latin typeface="Manrope"/>
                <a:ea typeface="Manrope"/>
                <a:cs typeface="Manrope"/>
                <a:sym typeface="Manrope"/>
              </a:defRPr>
            </a:lvl1pPr>
            <a:lvl2pPr marR="0" lvl="1"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2pPr>
            <a:lvl3pPr marR="0" lvl="2"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3pPr>
            <a:lvl4pPr marR="0" lvl="3"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4pPr>
            <a:lvl5pPr marR="0" lvl="4"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5pPr>
            <a:lvl6pPr marR="0" lvl="5"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6pPr>
            <a:lvl7pPr marR="0" lvl="6"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7pPr>
            <a:lvl8pPr marR="0" lvl="7"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8pPr>
            <a:lvl9pPr marR="0" lvl="8"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9pPr>
          </a:lstStyle>
          <a:p>
            <a:pPr algn="ctr"/>
            <a:r>
              <a:rPr lang="en-US" sz="1600" dirty="0"/>
              <a:t>The </a:t>
            </a:r>
            <a:r>
              <a:rPr lang="en-US" sz="1600" b="0" u="sng" dirty="0"/>
              <a:t>coldest, oldest</a:t>
            </a:r>
            <a:r>
              <a:rPr lang="en-US" sz="1600" b="0" dirty="0"/>
              <a:t> imaged exoplanet; and a surprising one </a:t>
            </a:r>
            <a:endParaRPr lang="en-US" sz="2400" b="0" dirty="0"/>
          </a:p>
        </p:txBody>
      </p:sp>
    </p:spTree>
    <p:extLst>
      <p:ext uri="{BB962C8B-B14F-4D97-AF65-F5344CB8AC3E}">
        <p14:creationId xmlns:p14="http://schemas.microsoft.com/office/powerpoint/2010/main" val="12483407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F81AD-CC3C-0E25-013E-BC6650BCC5D7}"/>
              </a:ext>
            </a:extLst>
          </p:cNvPr>
          <p:cNvSpPr>
            <a:spLocks noGrp="1"/>
          </p:cNvSpPr>
          <p:nvPr>
            <p:ph type="ctrTitle"/>
          </p:nvPr>
        </p:nvSpPr>
        <p:spPr>
          <a:xfrm>
            <a:off x="366575" y="364945"/>
            <a:ext cx="7717500" cy="639300"/>
          </a:xfrm>
        </p:spPr>
        <p:txBody>
          <a:bodyPr/>
          <a:lstStyle/>
          <a:p>
            <a:r>
              <a:rPr lang="en-US" dirty="0"/>
              <a:t>PSF Modeling for Space Telescopes</a:t>
            </a:r>
          </a:p>
        </p:txBody>
      </p:sp>
      <p:sp>
        <p:nvSpPr>
          <p:cNvPr id="3" name="Subtitle 2">
            <a:extLst>
              <a:ext uri="{FF2B5EF4-FFF2-40B4-BE49-F238E27FC236}">
                <a16:creationId xmlns:a16="http://schemas.microsoft.com/office/drawing/2014/main" id="{6D800206-8925-9A8A-D646-65C238678D44}"/>
              </a:ext>
            </a:extLst>
          </p:cNvPr>
          <p:cNvSpPr>
            <a:spLocks noGrp="1"/>
          </p:cNvSpPr>
          <p:nvPr>
            <p:ph type="subTitle" idx="1"/>
          </p:nvPr>
        </p:nvSpPr>
        <p:spPr>
          <a:xfrm>
            <a:off x="4724400" y="1876575"/>
            <a:ext cx="4053025" cy="1915200"/>
          </a:xfrm>
        </p:spPr>
        <p:txBody>
          <a:bodyPr/>
          <a:lstStyle/>
          <a:p>
            <a:r>
              <a:rPr lang="en-US" dirty="0" err="1">
                <a:solidFill>
                  <a:schemeClr val="bg1"/>
                </a:solidFill>
              </a:rPr>
              <a:t>WebbPSF</a:t>
            </a:r>
            <a:endParaRPr lang="en-US" dirty="0">
              <a:solidFill>
                <a:schemeClr val="bg1"/>
              </a:solidFill>
            </a:endParaRPr>
          </a:p>
          <a:p>
            <a:endParaRPr lang="en-US" dirty="0">
              <a:solidFill>
                <a:schemeClr val="bg1"/>
              </a:solidFill>
            </a:endParaRPr>
          </a:p>
          <a:p>
            <a:pPr marL="482600" indent="-342900">
              <a:buAutoNum type="arabicPeriod"/>
            </a:pPr>
            <a:r>
              <a:rPr lang="en-US" dirty="0">
                <a:solidFill>
                  <a:schemeClr val="bg1"/>
                </a:solidFill>
              </a:rPr>
              <a:t>Based on Physical Optics Propagation in </a:t>
            </a:r>
            <a:r>
              <a:rPr lang="en-US" dirty="0" err="1">
                <a:solidFill>
                  <a:schemeClr val="bg1"/>
                </a:solidFill>
              </a:rPr>
              <a:t>PYthon</a:t>
            </a:r>
            <a:r>
              <a:rPr lang="en-US" dirty="0">
                <a:solidFill>
                  <a:schemeClr val="bg1"/>
                </a:solidFill>
              </a:rPr>
              <a:t> (POPPY)  -- assumes Fraunhofer diffraction but can include Fresnel</a:t>
            </a:r>
          </a:p>
          <a:p>
            <a:pPr marL="482600" indent="-342900">
              <a:buAutoNum type="arabicPeriod"/>
            </a:pPr>
            <a:r>
              <a:rPr lang="en-US" dirty="0">
                <a:solidFill>
                  <a:schemeClr val="bg1"/>
                </a:solidFill>
              </a:rPr>
              <a:t>Uses optical path difference (OPD) maps</a:t>
            </a:r>
          </a:p>
          <a:p>
            <a:pPr marL="482600" indent="-342900">
              <a:buFont typeface="Inter Tight"/>
              <a:buAutoNum type="arabicPeriod"/>
            </a:pPr>
            <a:r>
              <a:rPr lang="en-US" dirty="0">
                <a:solidFill>
                  <a:schemeClr val="bg1"/>
                </a:solidFill>
                <a:effectLst/>
              </a:rPr>
              <a:t>Uses FFTs and Matrix Fourier Transforms to finel</a:t>
            </a:r>
            <a:r>
              <a:rPr lang="en-US" dirty="0">
                <a:solidFill>
                  <a:schemeClr val="bg1"/>
                </a:solidFill>
              </a:rPr>
              <a:t>y sample image plane</a:t>
            </a:r>
          </a:p>
          <a:p>
            <a:pPr marL="482600" indent="-342900">
              <a:buAutoNum type="arabicPeriod"/>
            </a:pPr>
            <a:endParaRPr lang="en-US" dirty="0">
              <a:solidFill>
                <a:schemeClr val="bg1"/>
              </a:solidFill>
            </a:endParaRPr>
          </a:p>
        </p:txBody>
      </p:sp>
      <p:sp>
        <p:nvSpPr>
          <p:cNvPr id="4" name="Subtitle 3">
            <a:extLst>
              <a:ext uri="{FF2B5EF4-FFF2-40B4-BE49-F238E27FC236}">
                <a16:creationId xmlns:a16="http://schemas.microsoft.com/office/drawing/2014/main" id="{AC6CD8E9-3319-8014-B27D-7C24E2DF4A42}"/>
              </a:ext>
            </a:extLst>
          </p:cNvPr>
          <p:cNvSpPr>
            <a:spLocks noGrp="1"/>
          </p:cNvSpPr>
          <p:nvPr>
            <p:ph type="subTitle" idx="2"/>
          </p:nvPr>
        </p:nvSpPr>
        <p:spPr>
          <a:xfrm>
            <a:off x="366575" y="1876575"/>
            <a:ext cx="3858750" cy="1915200"/>
          </a:xfrm>
        </p:spPr>
        <p:txBody>
          <a:bodyPr/>
          <a:lstStyle/>
          <a:p>
            <a:r>
              <a:rPr lang="en-US" dirty="0"/>
              <a:t>Tiny Tim (1992!)</a:t>
            </a:r>
          </a:p>
          <a:p>
            <a:endParaRPr lang="en-US" dirty="0"/>
          </a:p>
          <a:p>
            <a:pPr>
              <a:buFont typeface="+mj-lt"/>
              <a:buAutoNum type="arabicPeriod"/>
            </a:pPr>
            <a:r>
              <a:rPr lang="en-US" dirty="0">
                <a:solidFill>
                  <a:schemeClr val="bg1"/>
                </a:solidFill>
                <a:effectLst/>
              </a:rPr>
              <a:t>uses FFTs to translate from entrance pupil to focus plane </a:t>
            </a:r>
            <a:endParaRPr lang="en-US" dirty="0">
              <a:solidFill>
                <a:schemeClr val="bg1"/>
              </a:solidFill>
            </a:endParaRPr>
          </a:p>
          <a:p>
            <a:pPr>
              <a:buFont typeface="+mj-lt"/>
              <a:buAutoNum type="arabicPeriod"/>
            </a:pPr>
            <a:r>
              <a:rPr lang="en-US" dirty="0">
                <a:solidFill>
                  <a:schemeClr val="bg1"/>
                </a:solidFill>
                <a:effectLst/>
              </a:rPr>
              <a:t>incorporates low-order aberrations using Zernike polynomials</a:t>
            </a:r>
            <a:endParaRPr lang="en-US" dirty="0">
              <a:solidFill>
                <a:schemeClr val="bg1"/>
              </a:solidFill>
            </a:endParaRPr>
          </a:p>
          <a:p>
            <a:pPr>
              <a:buFont typeface="+mj-lt"/>
              <a:buAutoNum type="arabicPeriod"/>
            </a:pPr>
            <a:r>
              <a:rPr lang="en-US" dirty="0">
                <a:solidFill>
                  <a:schemeClr val="bg1"/>
                </a:solidFill>
                <a:effectLst/>
              </a:rPr>
              <a:t>still used in extragalactic science today...!</a:t>
            </a:r>
            <a:endParaRPr lang="en-US" dirty="0">
              <a:solidFill>
                <a:schemeClr val="bg1"/>
              </a:solidFill>
            </a:endParaRPr>
          </a:p>
          <a:p>
            <a:endParaRPr lang="en-US" dirty="0"/>
          </a:p>
        </p:txBody>
      </p:sp>
      <p:sp>
        <p:nvSpPr>
          <p:cNvPr id="6" name="TextBox 5">
            <a:extLst>
              <a:ext uri="{FF2B5EF4-FFF2-40B4-BE49-F238E27FC236}">
                <a16:creationId xmlns:a16="http://schemas.microsoft.com/office/drawing/2014/main" id="{2B2732AE-01F8-68B6-1750-72D6C845D990}"/>
              </a:ext>
            </a:extLst>
          </p:cNvPr>
          <p:cNvSpPr txBox="1"/>
          <p:nvPr/>
        </p:nvSpPr>
        <p:spPr>
          <a:xfrm>
            <a:off x="2118167" y="1014002"/>
            <a:ext cx="6852212" cy="523220"/>
          </a:xfrm>
          <a:prstGeom prst="rect">
            <a:avLst/>
          </a:prstGeom>
          <a:noFill/>
        </p:spPr>
        <p:txBody>
          <a:bodyPr wrap="square">
            <a:spAutoFit/>
          </a:bodyPr>
          <a:lstStyle/>
          <a:p>
            <a:pPr marL="457200" lvl="1"/>
            <a:r>
              <a:rPr lang="en-US" dirty="0">
                <a:solidFill>
                  <a:schemeClr val="bg1"/>
                </a:solidFill>
              </a:rPr>
              <a:t>Use Fraunhofer approximation for the far-field, propagate optical paths using transforms, filter/mask properties, etc., to simulate PSF at detector focal plane</a:t>
            </a:r>
          </a:p>
        </p:txBody>
      </p:sp>
      <p:sp>
        <p:nvSpPr>
          <p:cNvPr id="8" name="Title 1">
            <a:extLst>
              <a:ext uri="{FF2B5EF4-FFF2-40B4-BE49-F238E27FC236}">
                <a16:creationId xmlns:a16="http://schemas.microsoft.com/office/drawing/2014/main" id="{636B82DE-2C1A-A2A8-0401-A761D348B1C3}"/>
              </a:ext>
            </a:extLst>
          </p:cNvPr>
          <p:cNvSpPr txBox="1">
            <a:spLocks/>
          </p:cNvSpPr>
          <p:nvPr/>
        </p:nvSpPr>
        <p:spPr>
          <a:xfrm>
            <a:off x="865650" y="1023948"/>
            <a:ext cx="1946998" cy="639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85000"/>
              </a:lnSpc>
              <a:spcBef>
                <a:spcPts val="0"/>
              </a:spcBef>
              <a:spcAft>
                <a:spcPts val="0"/>
              </a:spcAft>
              <a:buClr>
                <a:srgbClr val="191919"/>
              </a:buClr>
              <a:buSzPts val="5200"/>
              <a:buFont typeface="Manrope"/>
              <a:buNone/>
              <a:defRPr sz="3000" b="1" i="0" u="none" strike="noStrike" cap="none">
                <a:solidFill>
                  <a:schemeClr val="lt1"/>
                </a:solidFill>
                <a:latin typeface="Manrope"/>
                <a:ea typeface="Manrope"/>
                <a:cs typeface="Manrope"/>
                <a:sym typeface="Manrope"/>
              </a:defRPr>
            </a:lvl1pPr>
            <a:lvl2pPr marR="0" lvl="1"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2pPr>
            <a:lvl3pPr marR="0" lvl="2"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3pPr>
            <a:lvl4pPr marR="0" lvl="3"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4pPr>
            <a:lvl5pPr marR="0" lvl="4"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5pPr>
            <a:lvl6pPr marR="0" lvl="5"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6pPr>
            <a:lvl7pPr marR="0" lvl="6"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7pPr>
            <a:lvl8pPr marR="0" lvl="7"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8pPr>
            <a:lvl9pPr marR="0" lvl="8"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9pPr>
          </a:lstStyle>
          <a:p>
            <a:r>
              <a:rPr lang="en-US" sz="2400" b="0" i="1" dirty="0"/>
              <a:t>Approach:</a:t>
            </a:r>
          </a:p>
        </p:txBody>
      </p:sp>
    </p:spTree>
    <p:extLst>
      <p:ext uri="{BB962C8B-B14F-4D97-AF65-F5344CB8AC3E}">
        <p14:creationId xmlns:p14="http://schemas.microsoft.com/office/powerpoint/2010/main" val="27774977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F81AD-CC3C-0E25-013E-BC6650BCC5D7}"/>
              </a:ext>
            </a:extLst>
          </p:cNvPr>
          <p:cNvSpPr>
            <a:spLocks noGrp="1"/>
          </p:cNvSpPr>
          <p:nvPr>
            <p:ph type="ctrTitle"/>
          </p:nvPr>
        </p:nvSpPr>
        <p:spPr>
          <a:xfrm>
            <a:off x="366575" y="364945"/>
            <a:ext cx="7717500" cy="639300"/>
          </a:xfrm>
        </p:spPr>
        <p:txBody>
          <a:bodyPr/>
          <a:lstStyle/>
          <a:p>
            <a:r>
              <a:rPr lang="en-US" dirty="0"/>
              <a:t>MIRI Glowsticks</a:t>
            </a:r>
          </a:p>
        </p:txBody>
      </p:sp>
      <p:sp>
        <p:nvSpPr>
          <p:cNvPr id="7" name="Subtitle 6">
            <a:extLst>
              <a:ext uri="{FF2B5EF4-FFF2-40B4-BE49-F238E27FC236}">
                <a16:creationId xmlns:a16="http://schemas.microsoft.com/office/drawing/2014/main" id="{6D7AD601-DE86-6B83-024D-7D91CD4ED286}"/>
              </a:ext>
            </a:extLst>
          </p:cNvPr>
          <p:cNvSpPr>
            <a:spLocks noGrp="1"/>
          </p:cNvSpPr>
          <p:nvPr>
            <p:ph type="subTitle" idx="1"/>
          </p:nvPr>
        </p:nvSpPr>
        <p:spPr/>
        <p:txBody>
          <a:bodyPr/>
          <a:lstStyle/>
          <a:p>
            <a:endParaRPr lang="en-US"/>
          </a:p>
        </p:txBody>
      </p:sp>
      <p:sp>
        <p:nvSpPr>
          <p:cNvPr id="10" name="Subtitle 9">
            <a:extLst>
              <a:ext uri="{FF2B5EF4-FFF2-40B4-BE49-F238E27FC236}">
                <a16:creationId xmlns:a16="http://schemas.microsoft.com/office/drawing/2014/main" id="{07163869-7364-5EEE-0D19-7D2773262248}"/>
              </a:ext>
            </a:extLst>
          </p:cNvPr>
          <p:cNvSpPr>
            <a:spLocks noGrp="1"/>
          </p:cNvSpPr>
          <p:nvPr>
            <p:ph type="subTitle" idx="2"/>
          </p:nvPr>
        </p:nvSpPr>
        <p:spPr/>
        <p:txBody>
          <a:bodyPr/>
          <a:lstStyle/>
          <a:p>
            <a:endParaRPr lang="en-US"/>
          </a:p>
        </p:txBody>
      </p:sp>
      <p:pic>
        <p:nvPicPr>
          <p:cNvPr id="11" name="Picture 10" descr="A comparison of images of a plane&#10;&#10;Description automatically generated">
            <a:extLst>
              <a:ext uri="{FF2B5EF4-FFF2-40B4-BE49-F238E27FC236}">
                <a16:creationId xmlns:a16="http://schemas.microsoft.com/office/drawing/2014/main" id="{9C95E968-C6E2-A825-A79F-ABED353B2947}"/>
              </a:ext>
            </a:extLst>
          </p:cNvPr>
          <p:cNvPicPr>
            <a:picLocks noChangeAspect="1"/>
          </p:cNvPicPr>
          <p:nvPr/>
        </p:nvPicPr>
        <p:blipFill>
          <a:blip r:embed="rId2"/>
          <a:stretch>
            <a:fillRect/>
          </a:stretch>
        </p:blipFill>
        <p:spPr>
          <a:xfrm>
            <a:off x="713225" y="1004244"/>
            <a:ext cx="7717500" cy="3584431"/>
          </a:xfrm>
          <a:prstGeom prst="rect">
            <a:avLst/>
          </a:prstGeom>
        </p:spPr>
      </p:pic>
    </p:spTree>
    <p:extLst>
      <p:ext uri="{BB962C8B-B14F-4D97-AF65-F5344CB8AC3E}">
        <p14:creationId xmlns:p14="http://schemas.microsoft.com/office/powerpoint/2010/main" val="16681777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7" name="Google Shape;347;p39"/>
          <p:cNvSpPr txBox="1">
            <a:spLocks noGrp="1"/>
          </p:cNvSpPr>
          <p:nvPr>
            <p:ph type="ctrTitle"/>
          </p:nvPr>
        </p:nvSpPr>
        <p:spPr>
          <a:xfrm>
            <a:off x="294481" y="300218"/>
            <a:ext cx="7717500" cy="63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ERS: VHS 1256 b</a:t>
            </a:r>
            <a:endParaRPr dirty="0"/>
          </a:p>
        </p:txBody>
      </p:sp>
      <p:pic>
        <p:nvPicPr>
          <p:cNvPr id="2" name="Picture 2">
            <a:extLst>
              <a:ext uri="{FF2B5EF4-FFF2-40B4-BE49-F238E27FC236}">
                <a16:creationId xmlns:a16="http://schemas.microsoft.com/office/drawing/2014/main" id="{9FA27A7D-009E-C49E-9819-796AFFC2A7D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651" b="10678"/>
          <a:stretch/>
        </p:blipFill>
        <p:spPr bwMode="auto">
          <a:xfrm>
            <a:off x="385425" y="1043690"/>
            <a:ext cx="8373149" cy="3424138"/>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346;p39">
            <a:extLst>
              <a:ext uri="{FF2B5EF4-FFF2-40B4-BE49-F238E27FC236}">
                <a16:creationId xmlns:a16="http://schemas.microsoft.com/office/drawing/2014/main" id="{155E039C-6DB0-6FE4-3D6E-36F25BC218CE}"/>
              </a:ext>
            </a:extLst>
          </p:cNvPr>
          <p:cNvSpPr txBox="1">
            <a:spLocks/>
          </p:cNvSpPr>
          <p:nvPr/>
        </p:nvSpPr>
        <p:spPr>
          <a:xfrm>
            <a:off x="7088925" y="4808557"/>
            <a:ext cx="3683238" cy="4136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1pPr>
            <a:lvl2pPr marL="914400" marR="0" lvl="1"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2pPr>
            <a:lvl3pPr marL="1371600" marR="0" lvl="2"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3pPr>
            <a:lvl4pPr marL="1828800" marR="0" lvl="3"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4pPr>
            <a:lvl5pPr marL="2286000" marR="0" lvl="4"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5pPr>
            <a:lvl6pPr marL="2743200" marR="0" lvl="5"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6pPr>
            <a:lvl7pPr marL="3200400" marR="0" lvl="6"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7pPr>
            <a:lvl8pPr marL="3657600" marR="0" lvl="7"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8pPr>
            <a:lvl9pPr marL="4114800" marR="0" lvl="8"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9pPr>
          </a:lstStyle>
          <a:p>
            <a:pPr marL="0" indent="0"/>
            <a:r>
              <a:rPr lang="en-US" sz="1200" dirty="0"/>
              <a:t>Miles et al. (incl. KWD), 2023</a:t>
            </a:r>
          </a:p>
        </p:txBody>
      </p:sp>
      <p:sp>
        <p:nvSpPr>
          <p:cNvPr id="5" name="Google Shape;347;p39">
            <a:extLst>
              <a:ext uri="{FF2B5EF4-FFF2-40B4-BE49-F238E27FC236}">
                <a16:creationId xmlns:a16="http://schemas.microsoft.com/office/drawing/2014/main" id="{A9B89B99-CC8A-3F10-8C24-DAB3FB0CD919}"/>
              </a:ext>
            </a:extLst>
          </p:cNvPr>
          <p:cNvSpPr txBox="1">
            <a:spLocks/>
          </p:cNvSpPr>
          <p:nvPr/>
        </p:nvSpPr>
        <p:spPr>
          <a:xfrm>
            <a:off x="2828627" y="300218"/>
            <a:ext cx="8520595" cy="639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85000"/>
              </a:lnSpc>
              <a:spcBef>
                <a:spcPts val="0"/>
              </a:spcBef>
              <a:spcAft>
                <a:spcPts val="0"/>
              </a:spcAft>
              <a:buClr>
                <a:srgbClr val="191919"/>
              </a:buClr>
              <a:buSzPts val="5200"/>
              <a:buFont typeface="Manrope"/>
              <a:buNone/>
              <a:defRPr sz="3000" b="1" i="0" u="none" strike="noStrike" cap="none">
                <a:solidFill>
                  <a:schemeClr val="lt1"/>
                </a:solidFill>
                <a:latin typeface="Manrope"/>
                <a:ea typeface="Manrope"/>
                <a:cs typeface="Manrope"/>
                <a:sym typeface="Manrope"/>
              </a:defRPr>
            </a:lvl1pPr>
            <a:lvl2pPr marR="0" lvl="1"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2pPr>
            <a:lvl3pPr marR="0" lvl="2"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3pPr>
            <a:lvl4pPr marR="0" lvl="3"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4pPr>
            <a:lvl5pPr marR="0" lvl="4"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5pPr>
            <a:lvl6pPr marR="0" lvl="5"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6pPr>
            <a:lvl7pPr marR="0" lvl="6"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7pPr>
            <a:lvl8pPr marR="0" lvl="7"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8pPr>
            <a:lvl9pPr marR="0" lvl="8"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9pPr>
          </a:lstStyle>
          <a:p>
            <a:pPr algn="ctr"/>
            <a:r>
              <a:rPr lang="en-US" sz="1600" dirty="0" err="1"/>
              <a:t>NIRSpec</a:t>
            </a:r>
            <a:r>
              <a:rPr lang="en-US" sz="1600" dirty="0"/>
              <a:t> + MIRI IFU Spectroscopy</a:t>
            </a:r>
            <a:endParaRPr lang="en-US" sz="2400" b="0" dirty="0"/>
          </a:p>
        </p:txBody>
      </p:sp>
    </p:spTree>
    <p:extLst>
      <p:ext uri="{BB962C8B-B14F-4D97-AF65-F5344CB8AC3E}">
        <p14:creationId xmlns:p14="http://schemas.microsoft.com/office/powerpoint/2010/main" val="3783690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7" name="Google Shape;347;p39"/>
          <p:cNvSpPr txBox="1">
            <a:spLocks noGrp="1"/>
          </p:cNvSpPr>
          <p:nvPr>
            <p:ph type="ctrTitle"/>
          </p:nvPr>
        </p:nvSpPr>
        <p:spPr>
          <a:xfrm>
            <a:off x="294481" y="300218"/>
            <a:ext cx="7717500" cy="63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IFU High-Contrast Spectroscopy - MIR</a:t>
            </a:r>
            <a:endParaRPr dirty="0"/>
          </a:p>
        </p:txBody>
      </p:sp>
      <p:sp>
        <p:nvSpPr>
          <p:cNvPr id="7" name="Google Shape;345;p39">
            <a:extLst>
              <a:ext uri="{FF2B5EF4-FFF2-40B4-BE49-F238E27FC236}">
                <a16:creationId xmlns:a16="http://schemas.microsoft.com/office/drawing/2014/main" id="{3F76E34B-3F63-081B-6EE3-62D277D5464B}"/>
              </a:ext>
            </a:extLst>
          </p:cNvPr>
          <p:cNvSpPr txBox="1">
            <a:spLocks/>
          </p:cNvSpPr>
          <p:nvPr/>
        </p:nvSpPr>
        <p:spPr>
          <a:xfrm>
            <a:off x="6434834" y="1998131"/>
            <a:ext cx="1646204" cy="3524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1pPr>
            <a:lvl2pPr marL="914400" marR="0" lvl="1"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2pPr>
            <a:lvl3pPr marL="1371600" marR="0" lvl="2"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3pPr>
            <a:lvl4pPr marL="1828800" marR="0" lvl="3"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4pPr>
            <a:lvl5pPr marL="2286000" marR="0" lvl="4"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5pPr>
            <a:lvl6pPr marL="2743200" marR="0" lvl="5"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6pPr>
            <a:lvl7pPr marL="3200400" marR="0" lvl="6"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7pPr>
            <a:lvl8pPr marL="3657600" marR="0" lvl="7"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8pPr>
            <a:lvl9pPr marL="4114800" marR="0" lvl="8"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9pPr>
          </a:lstStyle>
          <a:p>
            <a:pPr marL="0" indent="0" algn="r"/>
            <a:r>
              <a:rPr lang="en-US" sz="1200" dirty="0"/>
              <a:t>(</a:t>
            </a:r>
            <a:r>
              <a:rPr lang="en-US" sz="1200" dirty="0" err="1"/>
              <a:t>Tabone</a:t>
            </a:r>
            <a:r>
              <a:rPr lang="en-US" sz="1200" dirty="0"/>
              <a:t> et al. 2023)</a:t>
            </a:r>
          </a:p>
        </p:txBody>
      </p:sp>
      <p:sp>
        <p:nvSpPr>
          <p:cNvPr id="2" name="Google Shape;347;p39">
            <a:extLst>
              <a:ext uri="{FF2B5EF4-FFF2-40B4-BE49-F238E27FC236}">
                <a16:creationId xmlns:a16="http://schemas.microsoft.com/office/drawing/2014/main" id="{E69A4EFF-FAB8-25AD-1CA1-33D94806D711}"/>
              </a:ext>
            </a:extLst>
          </p:cNvPr>
          <p:cNvSpPr txBox="1">
            <a:spLocks/>
          </p:cNvSpPr>
          <p:nvPr/>
        </p:nvSpPr>
        <p:spPr>
          <a:xfrm>
            <a:off x="763929" y="3343761"/>
            <a:ext cx="4485562" cy="8829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85000"/>
              </a:lnSpc>
              <a:spcBef>
                <a:spcPts val="0"/>
              </a:spcBef>
              <a:spcAft>
                <a:spcPts val="0"/>
              </a:spcAft>
              <a:buClr>
                <a:srgbClr val="191919"/>
              </a:buClr>
              <a:buSzPts val="5200"/>
              <a:buFont typeface="Manrope"/>
              <a:buNone/>
              <a:defRPr sz="3000" b="1" i="0" u="none" strike="noStrike" cap="none">
                <a:solidFill>
                  <a:schemeClr val="lt1"/>
                </a:solidFill>
                <a:latin typeface="Manrope"/>
                <a:ea typeface="Manrope"/>
                <a:cs typeface="Manrope"/>
                <a:sym typeface="Manrope"/>
              </a:defRPr>
            </a:lvl1pPr>
            <a:lvl2pPr marR="0" lvl="1"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2pPr>
            <a:lvl3pPr marR="0" lvl="2"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3pPr>
            <a:lvl4pPr marR="0" lvl="3"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4pPr>
            <a:lvl5pPr marR="0" lvl="4"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5pPr>
            <a:lvl6pPr marR="0" lvl="5"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6pPr>
            <a:lvl7pPr marR="0" lvl="6"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7pPr>
            <a:lvl8pPr marR="0" lvl="7"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8pPr>
            <a:lvl9pPr marR="0" lvl="8"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9pPr>
          </a:lstStyle>
          <a:p>
            <a:pPr algn="ctr"/>
            <a:r>
              <a:rPr lang="en-US" sz="1600" b="0" dirty="0">
                <a:sym typeface="Wingdings" pitchFamily="2" charset="2"/>
              </a:rPr>
              <a:t>Unique to JWST: Extend studies of d</a:t>
            </a:r>
            <a:r>
              <a:rPr lang="en-US" sz="1600" b="0" dirty="0"/>
              <a:t>isk chemistry (composition, winds, outflows) and accretion to </a:t>
            </a:r>
            <a:r>
              <a:rPr lang="en-US" sz="1600" b="0" i="1" u="sng" dirty="0"/>
              <a:t>circumplanetary</a:t>
            </a:r>
            <a:r>
              <a:rPr lang="en-US" sz="1600" b="0" i="1" dirty="0"/>
              <a:t>  </a:t>
            </a:r>
            <a:r>
              <a:rPr lang="en-US" sz="1600" b="0" dirty="0"/>
              <a:t>disks</a:t>
            </a:r>
            <a:endParaRPr lang="en-US" sz="2400" b="0" dirty="0"/>
          </a:p>
        </p:txBody>
      </p:sp>
      <p:sp>
        <p:nvSpPr>
          <p:cNvPr id="3" name="Google Shape;347;p39">
            <a:extLst>
              <a:ext uri="{FF2B5EF4-FFF2-40B4-BE49-F238E27FC236}">
                <a16:creationId xmlns:a16="http://schemas.microsoft.com/office/drawing/2014/main" id="{0A7BB4C9-3191-3DDE-B831-387A0EAEFB91}"/>
              </a:ext>
            </a:extLst>
          </p:cNvPr>
          <p:cNvSpPr txBox="1">
            <a:spLocks/>
          </p:cNvSpPr>
          <p:nvPr/>
        </p:nvSpPr>
        <p:spPr>
          <a:xfrm>
            <a:off x="294481" y="4351078"/>
            <a:ext cx="8618024" cy="639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85000"/>
              </a:lnSpc>
              <a:spcBef>
                <a:spcPts val="0"/>
              </a:spcBef>
              <a:spcAft>
                <a:spcPts val="0"/>
              </a:spcAft>
              <a:buClr>
                <a:srgbClr val="191919"/>
              </a:buClr>
              <a:buSzPts val="5200"/>
              <a:buFont typeface="Manrope"/>
              <a:buNone/>
              <a:defRPr sz="3000" b="1" i="0" u="none" strike="noStrike" cap="none">
                <a:solidFill>
                  <a:schemeClr val="lt1"/>
                </a:solidFill>
                <a:latin typeface="Manrope"/>
                <a:ea typeface="Manrope"/>
                <a:cs typeface="Manrope"/>
                <a:sym typeface="Manrope"/>
              </a:defRPr>
            </a:lvl1pPr>
            <a:lvl2pPr marR="0" lvl="1"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2pPr>
            <a:lvl3pPr marR="0" lvl="2"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3pPr>
            <a:lvl4pPr marR="0" lvl="3"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4pPr>
            <a:lvl5pPr marR="0" lvl="4"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5pPr>
            <a:lvl6pPr marR="0" lvl="5"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6pPr>
            <a:lvl7pPr marR="0" lvl="6"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7pPr>
            <a:lvl8pPr marR="0" lvl="7"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8pPr>
            <a:lvl9pPr marR="0" lvl="8"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9pPr>
          </a:lstStyle>
          <a:p>
            <a:pPr algn="ctr"/>
            <a:r>
              <a:rPr lang="en-US" sz="1600" b="0" dirty="0"/>
              <a:t>Note: Various molecular species inaccessible from ground from 6-16 µm, compare w/4.6µm CO feature where Earth’s atmospheric transmission &lt; 0.3 </a:t>
            </a:r>
            <a:endParaRPr lang="en-US" sz="2400" b="0" dirty="0"/>
          </a:p>
        </p:txBody>
      </p:sp>
      <p:pic>
        <p:nvPicPr>
          <p:cNvPr id="6" name="Picture 5" descr="A graph of a gas reaction&#10;&#10;Description automatically generated with medium confidence">
            <a:extLst>
              <a:ext uri="{FF2B5EF4-FFF2-40B4-BE49-F238E27FC236}">
                <a16:creationId xmlns:a16="http://schemas.microsoft.com/office/drawing/2014/main" id="{FDF3C659-4D41-97BA-7E13-733318D5B9EF}"/>
              </a:ext>
            </a:extLst>
          </p:cNvPr>
          <p:cNvPicPr>
            <a:picLocks noChangeAspect="1"/>
          </p:cNvPicPr>
          <p:nvPr/>
        </p:nvPicPr>
        <p:blipFill>
          <a:blip r:embed="rId3"/>
          <a:stretch>
            <a:fillRect/>
          </a:stretch>
        </p:blipFill>
        <p:spPr>
          <a:xfrm>
            <a:off x="306056" y="868829"/>
            <a:ext cx="5434314" cy="2263797"/>
          </a:xfrm>
          <a:prstGeom prst="rect">
            <a:avLst/>
          </a:prstGeom>
        </p:spPr>
      </p:pic>
      <p:pic>
        <p:nvPicPr>
          <p:cNvPr id="8" name="Picture 2" descr="This illustration of the newly forming exoplanet PDS 70b shows how material may be falling onto the giant world as it builds up mass. ">
            <a:hlinkClick r:id="rId4"/>
            <a:extLst>
              <a:ext uri="{FF2B5EF4-FFF2-40B4-BE49-F238E27FC236}">
                <a16:creationId xmlns:a16="http://schemas.microsoft.com/office/drawing/2014/main" id="{62E53A5B-4B9A-2A4C-A06B-22BCA72BCB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0370" y="2567409"/>
            <a:ext cx="3035132" cy="1707262"/>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347;p39">
            <a:extLst>
              <a:ext uri="{FF2B5EF4-FFF2-40B4-BE49-F238E27FC236}">
                <a16:creationId xmlns:a16="http://schemas.microsoft.com/office/drawing/2014/main" id="{8F324010-27AA-A194-8F63-E379CBE75835}"/>
              </a:ext>
            </a:extLst>
          </p:cNvPr>
          <p:cNvSpPr txBox="1">
            <a:spLocks/>
          </p:cNvSpPr>
          <p:nvPr/>
        </p:nvSpPr>
        <p:spPr>
          <a:xfrm>
            <a:off x="5874734" y="1200530"/>
            <a:ext cx="2900767" cy="58704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85000"/>
              </a:lnSpc>
              <a:spcBef>
                <a:spcPts val="0"/>
              </a:spcBef>
              <a:spcAft>
                <a:spcPts val="0"/>
              </a:spcAft>
              <a:buClr>
                <a:srgbClr val="191919"/>
              </a:buClr>
              <a:buSzPts val="5200"/>
              <a:buFont typeface="Manrope"/>
              <a:buNone/>
              <a:defRPr sz="3000" b="1" i="0" u="none" strike="noStrike" cap="none">
                <a:solidFill>
                  <a:schemeClr val="lt1"/>
                </a:solidFill>
                <a:latin typeface="Manrope"/>
                <a:ea typeface="Manrope"/>
                <a:cs typeface="Manrope"/>
                <a:sym typeface="Manrope"/>
              </a:defRPr>
            </a:lvl1pPr>
            <a:lvl2pPr marR="0" lvl="1"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2pPr>
            <a:lvl3pPr marR="0" lvl="2"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3pPr>
            <a:lvl4pPr marR="0" lvl="3"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4pPr>
            <a:lvl5pPr marR="0" lvl="4"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5pPr>
            <a:lvl6pPr marR="0" lvl="5"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6pPr>
            <a:lvl7pPr marR="0" lvl="6"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7pPr>
            <a:lvl8pPr marR="0" lvl="7"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8pPr>
            <a:lvl9pPr marR="0" lvl="8"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9pPr>
          </a:lstStyle>
          <a:p>
            <a:pPr algn="ctr"/>
            <a:r>
              <a:rPr lang="en-US" sz="1600" b="0" dirty="0"/>
              <a:t>Hydrocarbon species, accretion diagnostics, in protoplanetary disks around very low-mass stars</a:t>
            </a:r>
            <a:endParaRPr lang="en-US" sz="2400" b="0" dirty="0"/>
          </a:p>
        </p:txBody>
      </p:sp>
    </p:spTree>
    <p:extLst>
      <p:ext uri="{BB962C8B-B14F-4D97-AF65-F5344CB8AC3E}">
        <p14:creationId xmlns:p14="http://schemas.microsoft.com/office/powerpoint/2010/main" val="2107081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39"/>
          <p:cNvSpPr txBox="1">
            <a:spLocks noGrp="1"/>
          </p:cNvSpPr>
          <p:nvPr>
            <p:ph type="title" idx="4294967295"/>
          </p:nvPr>
        </p:nvSpPr>
        <p:spPr>
          <a:xfrm>
            <a:off x="436600" y="-2795050"/>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Do you need longer text?</a:t>
            </a:r>
            <a:endParaRPr/>
          </a:p>
        </p:txBody>
      </p:sp>
      <p:sp>
        <p:nvSpPr>
          <p:cNvPr id="347" name="Google Shape;347;p39"/>
          <p:cNvSpPr txBox="1">
            <a:spLocks noGrp="1"/>
          </p:cNvSpPr>
          <p:nvPr>
            <p:ph type="ctrTitle"/>
          </p:nvPr>
        </p:nvSpPr>
        <p:spPr>
          <a:xfrm>
            <a:off x="294480" y="300218"/>
            <a:ext cx="8412919" cy="63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Simulating MIRI </a:t>
            </a:r>
            <a:r>
              <a:rPr lang="en" dirty="0" err="1"/>
              <a:t>Coronagraphy</a:t>
            </a:r>
            <a:r>
              <a:rPr lang="en" dirty="0"/>
              <a:t> with </a:t>
            </a:r>
            <a:r>
              <a:rPr lang="en" dirty="0" err="1"/>
              <a:t>MIRISim</a:t>
            </a:r>
            <a:r>
              <a:rPr lang="en" dirty="0"/>
              <a:t> </a:t>
            </a:r>
            <a:endParaRPr dirty="0"/>
          </a:p>
        </p:txBody>
      </p:sp>
      <p:pic>
        <p:nvPicPr>
          <p:cNvPr id="6" name="Picture 2" descr="This image shows the exoplanet HIP 65426 b in different bands of infrared light">
            <a:hlinkClick r:id="rId3"/>
            <a:extLst>
              <a:ext uri="{FF2B5EF4-FFF2-40B4-BE49-F238E27FC236}">
                <a16:creationId xmlns:a16="http://schemas.microsoft.com/office/drawing/2014/main" id="{BB0CB917-D656-92C7-95BE-63F68798902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729" t="64145"/>
          <a:stretch/>
        </p:blipFill>
        <p:spPr bwMode="auto">
          <a:xfrm>
            <a:off x="1322479" y="857470"/>
            <a:ext cx="2729039" cy="1468086"/>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a:extLst>
              <a:ext uri="{FF2B5EF4-FFF2-40B4-BE49-F238E27FC236}">
                <a16:creationId xmlns:a16="http://schemas.microsoft.com/office/drawing/2014/main" id="{C0785329-BFA5-9936-2632-52922B3C494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29" t="6779" r="2113" b="9651"/>
          <a:stretch/>
        </p:blipFill>
        <p:spPr bwMode="auto">
          <a:xfrm>
            <a:off x="4500939" y="1018740"/>
            <a:ext cx="4234128" cy="21193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blue and white background with a blue line&#10;&#10;Description automatically generated">
            <a:extLst>
              <a:ext uri="{FF2B5EF4-FFF2-40B4-BE49-F238E27FC236}">
                <a16:creationId xmlns:a16="http://schemas.microsoft.com/office/drawing/2014/main" id="{1C9960F3-166E-F456-9A72-EC8F49F18089}"/>
              </a:ext>
            </a:extLst>
          </p:cNvPr>
          <p:cNvPicPr>
            <a:picLocks noChangeAspect="1"/>
          </p:cNvPicPr>
          <p:nvPr/>
        </p:nvPicPr>
        <p:blipFill rotWithShape="1">
          <a:blip r:embed="rId6"/>
          <a:srcRect r="60748"/>
          <a:stretch/>
        </p:blipFill>
        <p:spPr>
          <a:xfrm>
            <a:off x="436600" y="2740752"/>
            <a:ext cx="2471657" cy="2011275"/>
          </a:xfrm>
          <a:prstGeom prst="rect">
            <a:avLst/>
          </a:prstGeom>
        </p:spPr>
      </p:pic>
      <p:pic>
        <p:nvPicPr>
          <p:cNvPr id="2" name="Picture 1" descr="A blue and white background with a blue line&#10;&#10;Description automatically generated">
            <a:extLst>
              <a:ext uri="{FF2B5EF4-FFF2-40B4-BE49-F238E27FC236}">
                <a16:creationId xmlns:a16="http://schemas.microsoft.com/office/drawing/2014/main" id="{E3444865-C485-CB03-CA81-F6CE31080631}"/>
              </a:ext>
            </a:extLst>
          </p:cNvPr>
          <p:cNvPicPr>
            <a:picLocks noChangeAspect="1"/>
          </p:cNvPicPr>
          <p:nvPr/>
        </p:nvPicPr>
        <p:blipFill rotWithShape="1">
          <a:blip r:embed="rId6"/>
          <a:srcRect l="58292"/>
          <a:stretch/>
        </p:blipFill>
        <p:spPr>
          <a:xfrm>
            <a:off x="3019018" y="2740752"/>
            <a:ext cx="2626280" cy="2011275"/>
          </a:xfrm>
          <a:prstGeom prst="rect">
            <a:avLst/>
          </a:prstGeom>
        </p:spPr>
      </p:pic>
      <p:sp>
        <p:nvSpPr>
          <p:cNvPr id="3" name="Google Shape;345;p39">
            <a:extLst>
              <a:ext uri="{FF2B5EF4-FFF2-40B4-BE49-F238E27FC236}">
                <a16:creationId xmlns:a16="http://schemas.microsoft.com/office/drawing/2014/main" id="{0ED26D43-2CCB-B4F3-E9F2-3E030B834658}"/>
              </a:ext>
            </a:extLst>
          </p:cNvPr>
          <p:cNvSpPr txBox="1">
            <a:spLocks/>
          </p:cNvSpPr>
          <p:nvPr/>
        </p:nvSpPr>
        <p:spPr>
          <a:xfrm>
            <a:off x="5756059" y="3462086"/>
            <a:ext cx="1922803" cy="3524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1pPr>
            <a:lvl2pPr marL="914400" marR="0" lvl="1"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2pPr>
            <a:lvl3pPr marL="1371600" marR="0" lvl="2"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3pPr>
            <a:lvl4pPr marL="1828800" marR="0" lvl="3"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4pPr>
            <a:lvl5pPr marL="2286000" marR="0" lvl="4"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5pPr>
            <a:lvl6pPr marL="2743200" marR="0" lvl="5"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6pPr>
            <a:lvl7pPr marL="3200400" marR="0" lvl="6"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7pPr>
            <a:lvl8pPr marL="3657600" marR="0" lvl="7"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8pPr>
            <a:lvl9pPr marL="4114800" marR="0" lvl="8"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9pPr>
          </a:lstStyle>
          <a:p>
            <a:pPr marL="0" indent="0" algn="ctr"/>
            <a:r>
              <a:rPr lang="en-US" sz="1050" dirty="0"/>
              <a:t>Updating &amp; documenting </a:t>
            </a:r>
            <a:r>
              <a:rPr lang="en-US" sz="1050" dirty="0" err="1"/>
              <a:t>MIRISim</a:t>
            </a:r>
            <a:r>
              <a:rPr lang="en-US" sz="1050" dirty="0"/>
              <a:t> for public release, simulating upcoming observations/proposal preparation</a:t>
            </a:r>
          </a:p>
        </p:txBody>
      </p:sp>
      <p:sp>
        <p:nvSpPr>
          <p:cNvPr id="4" name="Google Shape;345;p39">
            <a:extLst>
              <a:ext uri="{FF2B5EF4-FFF2-40B4-BE49-F238E27FC236}">
                <a16:creationId xmlns:a16="http://schemas.microsoft.com/office/drawing/2014/main" id="{2A9CCAD8-55B8-6C89-1E0B-8F230F58EB2E}"/>
              </a:ext>
            </a:extLst>
          </p:cNvPr>
          <p:cNvSpPr txBox="1">
            <a:spLocks/>
          </p:cNvSpPr>
          <p:nvPr/>
        </p:nvSpPr>
        <p:spPr>
          <a:xfrm>
            <a:off x="203884" y="1271863"/>
            <a:ext cx="1118595" cy="63929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1pPr>
            <a:lvl2pPr marL="914400" marR="0" lvl="1"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2pPr>
            <a:lvl3pPr marL="1371600" marR="0" lvl="2"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3pPr>
            <a:lvl4pPr marL="1828800" marR="0" lvl="3"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4pPr>
            <a:lvl5pPr marL="2286000" marR="0" lvl="4"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5pPr>
            <a:lvl6pPr marL="2743200" marR="0" lvl="5"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6pPr>
            <a:lvl7pPr marL="3200400" marR="0" lvl="6"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7pPr>
            <a:lvl8pPr marL="3657600" marR="0" lvl="7"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8pPr>
            <a:lvl9pPr marL="4114800" marR="0" lvl="8"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9pPr>
          </a:lstStyle>
          <a:p>
            <a:pPr marL="0" indent="0" algn="ctr"/>
            <a:r>
              <a:rPr lang="en-US" sz="1050" b="1" dirty="0">
                <a:solidFill>
                  <a:srgbClr val="FFFF00"/>
                </a:solidFill>
              </a:rPr>
              <a:t>Real data taken </a:t>
            </a:r>
          </a:p>
          <a:p>
            <a:pPr marL="0" indent="0" algn="ctr"/>
            <a:r>
              <a:rPr lang="en-US" sz="1050" b="1" dirty="0">
                <a:solidFill>
                  <a:srgbClr val="FFFF00"/>
                </a:solidFill>
              </a:rPr>
              <a:t>July 18, 2022</a:t>
            </a:r>
          </a:p>
        </p:txBody>
      </p:sp>
      <p:sp>
        <p:nvSpPr>
          <p:cNvPr id="5" name="Google Shape;345;p39">
            <a:extLst>
              <a:ext uri="{FF2B5EF4-FFF2-40B4-BE49-F238E27FC236}">
                <a16:creationId xmlns:a16="http://schemas.microsoft.com/office/drawing/2014/main" id="{4623DA95-DC12-EA24-5565-A7E917B12763}"/>
              </a:ext>
            </a:extLst>
          </p:cNvPr>
          <p:cNvSpPr txBox="1">
            <a:spLocks/>
          </p:cNvSpPr>
          <p:nvPr/>
        </p:nvSpPr>
        <p:spPr>
          <a:xfrm>
            <a:off x="113500" y="2414396"/>
            <a:ext cx="4175100" cy="63929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1pPr>
            <a:lvl2pPr marL="914400" marR="0" lvl="1"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2pPr>
            <a:lvl3pPr marL="1371600" marR="0" lvl="2"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3pPr>
            <a:lvl4pPr marL="1828800" marR="0" lvl="3"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4pPr>
            <a:lvl5pPr marL="2286000" marR="0" lvl="4"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5pPr>
            <a:lvl6pPr marL="2743200" marR="0" lvl="5"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6pPr>
            <a:lvl7pPr marL="3200400" marR="0" lvl="6"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7pPr>
            <a:lvl8pPr marL="3657600" marR="0" lvl="7"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8pPr>
            <a:lvl9pPr marL="4114800" marR="0" lvl="8"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9pPr>
          </a:lstStyle>
          <a:p>
            <a:pPr marL="0" indent="0" algn="ctr"/>
            <a:r>
              <a:rPr lang="en-US" sz="1050" b="1" dirty="0">
                <a:solidFill>
                  <a:srgbClr val="FF0000"/>
                </a:solidFill>
              </a:rPr>
              <a:t>Simulated (!) Data Generated  with </a:t>
            </a:r>
            <a:r>
              <a:rPr lang="en-US" sz="1050" b="1" dirty="0" err="1">
                <a:solidFill>
                  <a:srgbClr val="FF0000"/>
                </a:solidFill>
              </a:rPr>
              <a:t>MIRISim</a:t>
            </a:r>
            <a:r>
              <a:rPr lang="en-US" sz="1050" b="1" dirty="0">
                <a:solidFill>
                  <a:srgbClr val="FF0000"/>
                </a:solidFill>
              </a:rPr>
              <a:t>, July 14, 2022</a:t>
            </a:r>
          </a:p>
        </p:txBody>
      </p:sp>
      <p:pic>
        <p:nvPicPr>
          <p:cNvPr id="10" name="Picture 9">
            <a:extLst>
              <a:ext uri="{FF2B5EF4-FFF2-40B4-BE49-F238E27FC236}">
                <a16:creationId xmlns:a16="http://schemas.microsoft.com/office/drawing/2014/main" id="{9967BE88-8FF9-E524-6377-14074F7871DE}"/>
              </a:ext>
            </a:extLst>
          </p:cNvPr>
          <p:cNvPicPr>
            <a:picLocks noChangeAspect="1"/>
          </p:cNvPicPr>
          <p:nvPr/>
        </p:nvPicPr>
        <p:blipFill>
          <a:blip r:embed="rId7"/>
          <a:srcRect/>
          <a:stretch/>
        </p:blipFill>
        <p:spPr>
          <a:xfrm>
            <a:off x="7643762" y="3400361"/>
            <a:ext cx="993675" cy="1089403"/>
          </a:xfrm>
          <a:prstGeom prst="rect">
            <a:avLst/>
          </a:prstGeom>
        </p:spPr>
      </p:pic>
      <p:sp>
        <p:nvSpPr>
          <p:cNvPr id="8" name="TextBox 7">
            <a:extLst>
              <a:ext uri="{FF2B5EF4-FFF2-40B4-BE49-F238E27FC236}">
                <a16:creationId xmlns:a16="http://schemas.microsoft.com/office/drawing/2014/main" id="{062E288C-0F44-888F-69F7-2395B48E1F46}"/>
              </a:ext>
            </a:extLst>
          </p:cNvPr>
          <p:cNvSpPr txBox="1"/>
          <p:nvPr/>
        </p:nvSpPr>
        <p:spPr>
          <a:xfrm>
            <a:off x="5829199" y="4302097"/>
            <a:ext cx="4572000" cy="57708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br>
              <a:rPr kumimoji="0" lang="en-US" sz="1050" b="0" i="0" u="none" strike="noStrike" kern="0" cap="none" spc="0" normalizeH="0" baseline="0" noProof="0" dirty="0">
                <a:ln>
                  <a:noFill/>
                </a:ln>
                <a:solidFill>
                  <a:schemeClr val="bg1"/>
                </a:solidFill>
                <a:effectLst/>
                <a:uLnTx/>
                <a:uFillTx/>
                <a:latin typeface="Arial"/>
                <a:cs typeface="Arial"/>
                <a:sym typeface="Arial"/>
              </a:rPr>
            </a:br>
            <a:r>
              <a:rPr kumimoji="0" lang="en-US" sz="1050" b="0" i="0" u="none" strike="noStrike" kern="0" cap="none" spc="0" normalizeH="0" baseline="0" noProof="0" dirty="0">
                <a:ln>
                  <a:noFill/>
                </a:ln>
                <a:solidFill>
                  <a:schemeClr val="bg1"/>
                </a:solidFill>
                <a:effectLst/>
                <a:uLnTx/>
                <a:uFillTx/>
                <a:latin typeface="Arial"/>
                <a:cs typeface="Arial"/>
                <a:sym typeface="Arial"/>
              </a:rPr>
              <a:t>Becca Michelson</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chemeClr val="bg1"/>
                </a:solidFill>
                <a:effectLst/>
                <a:uLnTx/>
                <a:uFillTx/>
                <a:latin typeface="Arial"/>
                <a:cs typeface="Arial"/>
                <a:sym typeface="Arial"/>
              </a:rPr>
              <a:t> (Smith ‘25J)</a:t>
            </a:r>
          </a:p>
        </p:txBody>
      </p:sp>
    </p:spTree>
    <p:extLst>
      <p:ext uri="{BB962C8B-B14F-4D97-AF65-F5344CB8AC3E}">
        <p14:creationId xmlns:p14="http://schemas.microsoft.com/office/powerpoint/2010/main" val="2736050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7" name="Google Shape;347;p39"/>
          <p:cNvSpPr txBox="1">
            <a:spLocks noGrp="1"/>
          </p:cNvSpPr>
          <p:nvPr>
            <p:ph type="ctrTitle"/>
          </p:nvPr>
        </p:nvSpPr>
        <p:spPr>
          <a:xfrm>
            <a:off x="294481" y="300218"/>
            <a:ext cx="7717500" cy="63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Imaging in the MIR – GJ 758 B</a:t>
            </a:r>
            <a:endParaRPr dirty="0"/>
          </a:p>
        </p:txBody>
      </p:sp>
      <p:sp>
        <p:nvSpPr>
          <p:cNvPr id="5" name="Google Shape;345;p39">
            <a:extLst>
              <a:ext uri="{FF2B5EF4-FFF2-40B4-BE49-F238E27FC236}">
                <a16:creationId xmlns:a16="http://schemas.microsoft.com/office/drawing/2014/main" id="{6C1AF6E8-2FAA-9BDD-1DC6-F050781FFF99}"/>
              </a:ext>
            </a:extLst>
          </p:cNvPr>
          <p:cNvSpPr txBox="1">
            <a:spLocks/>
          </p:cNvSpPr>
          <p:nvPr/>
        </p:nvSpPr>
        <p:spPr>
          <a:xfrm>
            <a:off x="0" y="4840005"/>
            <a:ext cx="3910877" cy="3524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1pPr>
            <a:lvl2pPr marL="914400" marR="0" lvl="1"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2pPr>
            <a:lvl3pPr marL="1371600" marR="0" lvl="2"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3pPr>
            <a:lvl4pPr marL="1828800" marR="0" lvl="3"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4pPr>
            <a:lvl5pPr marL="2286000" marR="0" lvl="4"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5pPr>
            <a:lvl6pPr marL="2743200" marR="0" lvl="5"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6pPr>
            <a:lvl7pPr marL="3200400" marR="0" lvl="6"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7pPr>
            <a:lvl8pPr marL="3657600" marR="0" lvl="7"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8pPr>
            <a:lvl9pPr marL="4114800" marR="0" lvl="8"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9pPr>
          </a:lstStyle>
          <a:p>
            <a:pPr marL="0" indent="0"/>
            <a:r>
              <a:rPr lang="en-US" sz="1050" dirty="0"/>
              <a:t>Ward-Duong et al. (in prep)</a:t>
            </a:r>
          </a:p>
        </p:txBody>
      </p:sp>
      <p:sp>
        <p:nvSpPr>
          <p:cNvPr id="13" name="Google Shape;406;p42">
            <a:extLst>
              <a:ext uri="{FF2B5EF4-FFF2-40B4-BE49-F238E27FC236}">
                <a16:creationId xmlns:a16="http://schemas.microsoft.com/office/drawing/2014/main" id="{21EDC22E-2C48-5ABA-9632-D386B68CE46C}"/>
              </a:ext>
            </a:extLst>
          </p:cNvPr>
          <p:cNvSpPr txBox="1">
            <a:spLocks/>
          </p:cNvSpPr>
          <p:nvPr/>
        </p:nvSpPr>
        <p:spPr>
          <a:xfrm>
            <a:off x="354715" y="3930616"/>
            <a:ext cx="7772400" cy="6032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1pPr>
            <a:lvl2pPr marL="914400" marR="0" lvl="1"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2pPr>
            <a:lvl3pPr marL="1371600" marR="0" lvl="2"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3pPr>
            <a:lvl4pPr marL="1828800" marR="0" lvl="3"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4pPr>
            <a:lvl5pPr marL="2286000" marR="0" lvl="4"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5pPr>
            <a:lvl6pPr marL="2743200" marR="0" lvl="5"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6pPr>
            <a:lvl7pPr marL="3200400" marR="0" lvl="6"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7pPr>
            <a:lvl8pPr marL="3657600" marR="0" lvl="7"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8pPr>
            <a:lvl9pPr marL="4114800" marR="0" lvl="8"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9pPr>
          </a:lstStyle>
          <a:p>
            <a:pPr marL="285750" indent="-285750">
              <a:buFont typeface="Arial" panose="020B0604020202020204" pitchFamily="34" charset="0"/>
              <a:buChar char="•"/>
            </a:pPr>
            <a:r>
              <a:rPr lang="en-US" b="1" dirty="0"/>
              <a:t>Benchmark substellar companion: </a:t>
            </a:r>
            <a:r>
              <a:rPr lang="en-US" dirty="0"/>
              <a:t>well-constrained orbit, dynamical mass</a:t>
            </a:r>
          </a:p>
          <a:p>
            <a:pPr marL="285750" indent="-285750">
              <a:buFont typeface="Arial" panose="020B0604020202020204" pitchFamily="34" charset="0"/>
              <a:buChar char="•"/>
            </a:pPr>
            <a:r>
              <a:rPr lang="en-US" b="1" dirty="0"/>
              <a:t>Cool (600-800 K) T-dwarf, ammonia chemistry study</a:t>
            </a:r>
          </a:p>
          <a:p>
            <a:pPr marL="285750" indent="-285750">
              <a:buFont typeface="Arial" panose="020B0604020202020204" pitchFamily="34" charset="0"/>
              <a:buChar char="•"/>
            </a:pPr>
            <a:r>
              <a:rPr lang="en-US" dirty="0"/>
              <a:t>Potential offsets from evolutionary models vs. atmospheric fits</a:t>
            </a:r>
          </a:p>
        </p:txBody>
      </p:sp>
      <p:pic>
        <p:nvPicPr>
          <p:cNvPr id="4" name="Picture 3">
            <a:extLst>
              <a:ext uri="{FF2B5EF4-FFF2-40B4-BE49-F238E27FC236}">
                <a16:creationId xmlns:a16="http://schemas.microsoft.com/office/drawing/2014/main" id="{1537B86E-32E4-7056-E62D-BB63C278E18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571" t="30343" r="24134" b="9658"/>
          <a:stretch/>
        </p:blipFill>
        <p:spPr bwMode="auto">
          <a:xfrm>
            <a:off x="358035" y="939518"/>
            <a:ext cx="2792297" cy="297180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ABB662F2-416B-BC62-A1B6-068A14AA02D9}"/>
              </a:ext>
            </a:extLst>
          </p:cNvPr>
          <p:cNvCxnSpPr>
            <a:cxnSpLocks/>
          </p:cNvCxnSpPr>
          <p:nvPr/>
        </p:nvCxnSpPr>
        <p:spPr>
          <a:xfrm flipH="1" flipV="1">
            <a:off x="1965952" y="2471278"/>
            <a:ext cx="435766" cy="453321"/>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B53023A6-D204-3A05-9116-5D97FF7BBBC7}"/>
              </a:ext>
            </a:extLst>
          </p:cNvPr>
          <p:cNvCxnSpPr>
            <a:cxnSpLocks/>
          </p:cNvCxnSpPr>
          <p:nvPr/>
        </p:nvCxnSpPr>
        <p:spPr>
          <a:xfrm>
            <a:off x="1754183" y="1427192"/>
            <a:ext cx="150400" cy="28741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2694DEB-E110-62B2-A828-A75B640E6C7A}"/>
              </a:ext>
            </a:extLst>
          </p:cNvPr>
          <p:cNvCxnSpPr>
            <a:cxnSpLocks/>
          </p:cNvCxnSpPr>
          <p:nvPr/>
        </p:nvCxnSpPr>
        <p:spPr>
          <a:xfrm>
            <a:off x="663905" y="1658749"/>
            <a:ext cx="171833" cy="20445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E2F8D325-34F9-3E13-0B80-A7D1FC6FD793}"/>
              </a:ext>
            </a:extLst>
          </p:cNvPr>
          <p:cNvCxnSpPr>
            <a:cxnSpLocks/>
          </p:cNvCxnSpPr>
          <p:nvPr/>
        </p:nvCxnSpPr>
        <p:spPr>
          <a:xfrm>
            <a:off x="517686" y="2195091"/>
            <a:ext cx="146219" cy="28801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FCA006C-6A87-ED0F-BA11-2BF020728371}"/>
              </a:ext>
            </a:extLst>
          </p:cNvPr>
          <p:cNvCxnSpPr>
            <a:cxnSpLocks/>
          </p:cNvCxnSpPr>
          <p:nvPr/>
        </p:nvCxnSpPr>
        <p:spPr>
          <a:xfrm>
            <a:off x="2219099" y="3296418"/>
            <a:ext cx="237782" cy="20120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2290" name="Picture 2">
            <a:extLst>
              <a:ext uri="{FF2B5EF4-FFF2-40B4-BE49-F238E27FC236}">
                <a16:creationId xmlns:a16="http://schemas.microsoft.com/office/drawing/2014/main" id="{4D77F212-8859-C9D1-87C2-6237DBF490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6629" y="939517"/>
            <a:ext cx="3459761" cy="297179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63D9D2BA-71F9-58B9-19B4-9C9F1A12C403}"/>
              </a:ext>
            </a:extLst>
          </p:cNvPr>
          <p:cNvSpPr txBox="1"/>
          <p:nvPr/>
        </p:nvSpPr>
        <p:spPr>
          <a:xfrm>
            <a:off x="590795" y="975720"/>
            <a:ext cx="934871" cy="307777"/>
          </a:xfrm>
          <a:prstGeom prst="rect">
            <a:avLst/>
          </a:prstGeom>
          <a:noFill/>
        </p:spPr>
        <p:txBody>
          <a:bodyPr wrap="none" rtlCol="0">
            <a:spAutoFit/>
          </a:bodyPr>
          <a:lstStyle/>
          <a:p>
            <a:r>
              <a:rPr lang="en-US" dirty="0">
                <a:solidFill>
                  <a:srgbClr val="00FA00"/>
                </a:solidFill>
              </a:rPr>
              <a:t>10.65 µm</a:t>
            </a:r>
          </a:p>
        </p:txBody>
      </p:sp>
      <p:pic>
        <p:nvPicPr>
          <p:cNvPr id="18" name="Picture 17">
            <a:extLst>
              <a:ext uri="{FF2B5EF4-FFF2-40B4-BE49-F238E27FC236}">
                <a16:creationId xmlns:a16="http://schemas.microsoft.com/office/drawing/2014/main" id="{C7D56B22-B8C1-3AA9-344E-02603A5F4254}"/>
              </a:ext>
            </a:extLst>
          </p:cNvPr>
          <p:cNvPicPr>
            <a:picLocks noChangeAspect="1"/>
          </p:cNvPicPr>
          <p:nvPr/>
        </p:nvPicPr>
        <p:blipFill>
          <a:blip r:embed="rId5"/>
          <a:stretch>
            <a:fillRect/>
          </a:stretch>
        </p:blipFill>
        <p:spPr>
          <a:xfrm>
            <a:off x="6753471" y="77365"/>
            <a:ext cx="2317487" cy="1724304"/>
          </a:xfrm>
          <a:prstGeom prst="rect">
            <a:avLst/>
          </a:prstGeom>
        </p:spPr>
      </p:pic>
      <p:sp>
        <p:nvSpPr>
          <p:cNvPr id="19" name="Google Shape;345;p39">
            <a:extLst>
              <a:ext uri="{FF2B5EF4-FFF2-40B4-BE49-F238E27FC236}">
                <a16:creationId xmlns:a16="http://schemas.microsoft.com/office/drawing/2014/main" id="{BB59C7A2-A988-BC18-A4DC-5C72C2DA6542}"/>
              </a:ext>
            </a:extLst>
          </p:cNvPr>
          <p:cNvSpPr txBox="1">
            <a:spLocks/>
          </p:cNvSpPr>
          <p:nvPr/>
        </p:nvSpPr>
        <p:spPr>
          <a:xfrm>
            <a:off x="7479992" y="2555879"/>
            <a:ext cx="1627952" cy="2566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1pPr>
            <a:lvl2pPr marL="914400" marR="0" lvl="1"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2pPr>
            <a:lvl3pPr marL="1371600" marR="0" lvl="2"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3pPr>
            <a:lvl4pPr marL="1828800" marR="0" lvl="3"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4pPr>
            <a:lvl5pPr marL="2286000" marR="0" lvl="4"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5pPr>
            <a:lvl6pPr marL="2743200" marR="0" lvl="5"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6pPr>
            <a:lvl7pPr marL="3200400" marR="0" lvl="6"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7pPr>
            <a:lvl8pPr marL="3657600" marR="0" lvl="7"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8pPr>
            <a:lvl9pPr marL="4114800" marR="0" lvl="8"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9pPr>
          </a:lstStyle>
          <a:p>
            <a:pPr marL="0" indent="0" algn="ctr"/>
            <a:endParaRPr lang="en-US" sz="1050" dirty="0"/>
          </a:p>
          <a:p>
            <a:pPr marL="0" indent="0" algn="ctr"/>
            <a:r>
              <a:rPr lang="en-US" sz="1050" b="1" dirty="0"/>
              <a:t>Hannah Sun</a:t>
            </a:r>
            <a:r>
              <a:rPr lang="en-US" sz="1050" dirty="0"/>
              <a:t> </a:t>
            </a:r>
          </a:p>
          <a:p>
            <a:pPr marL="0" indent="0" algn="ctr"/>
            <a:r>
              <a:rPr lang="en-US" sz="1050" dirty="0"/>
              <a:t>(Smith ‘25)</a:t>
            </a:r>
          </a:p>
        </p:txBody>
      </p:sp>
      <p:pic>
        <p:nvPicPr>
          <p:cNvPr id="20" name="Picture 19">
            <a:extLst>
              <a:ext uri="{FF2B5EF4-FFF2-40B4-BE49-F238E27FC236}">
                <a16:creationId xmlns:a16="http://schemas.microsoft.com/office/drawing/2014/main" id="{103A559F-3EEE-5BF8-1EAC-90788DD199AC}"/>
              </a:ext>
            </a:extLst>
          </p:cNvPr>
          <p:cNvPicPr>
            <a:picLocks noChangeAspect="1"/>
          </p:cNvPicPr>
          <p:nvPr/>
        </p:nvPicPr>
        <p:blipFill rotWithShape="1">
          <a:blip r:embed="rId6"/>
          <a:srcRect l="6848" t="10500" b="7174"/>
          <a:stretch/>
        </p:blipFill>
        <p:spPr>
          <a:xfrm>
            <a:off x="7923562" y="1876404"/>
            <a:ext cx="726679" cy="925388"/>
          </a:xfrm>
          <a:prstGeom prst="rect">
            <a:avLst/>
          </a:prstGeom>
        </p:spPr>
      </p:pic>
      <p:sp>
        <p:nvSpPr>
          <p:cNvPr id="21" name="Google Shape;345;p39">
            <a:extLst>
              <a:ext uri="{FF2B5EF4-FFF2-40B4-BE49-F238E27FC236}">
                <a16:creationId xmlns:a16="http://schemas.microsoft.com/office/drawing/2014/main" id="{C550EC32-225A-A2F2-97B7-81D6AA5380C0}"/>
              </a:ext>
            </a:extLst>
          </p:cNvPr>
          <p:cNvSpPr txBox="1">
            <a:spLocks/>
          </p:cNvSpPr>
          <p:nvPr/>
        </p:nvSpPr>
        <p:spPr>
          <a:xfrm>
            <a:off x="6494641" y="2548752"/>
            <a:ext cx="1715065" cy="3524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1pPr>
            <a:lvl2pPr marL="914400" marR="0" lvl="1"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2pPr>
            <a:lvl3pPr marL="1371600" marR="0" lvl="2"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3pPr>
            <a:lvl4pPr marL="1828800" marR="0" lvl="3"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4pPr>
            <a:lvl5pPr marL="2286000" marR="0" lvl="4"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5pPr>
            <a:lvl6pPr marL="2743200" marR="0" lvl="5"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6pPr>
            <a:lvl7pPr marL="3200400" marR="0" lvl="6"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7pPr>
            <a:lvl8pPr marL="3657600" marR="0" lvl="7"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8pPr>
            <a:lvl9pPr marL="4114800" marR="0" lvl="8"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9pPr>
          </a:lstStyle>
          <a:p>
            <a:pPr marL="0" indent="0" algn="ctr"/>
            <a:endParaRPr lang="en-US" sz="1050" dirty="0"/>
          </a:p>
          <a:p>
            <a:pPr marL="0" indent="0" algn="ctr"/>
            <a:r>
              <a:rPr lang="en-US" sz="1050" b="1" dirty="0"/>
              <a:t>Ash Messier</a:t>
            </a:r>
            <a:r>
              <a:rPr lang="en-US" sz="1050" dirty="0"/>
              <a:t> </a:t>
            </a:r>
          </a:p>
          <a:p>
            <a:pPr marL="0" indent="0" algn="ctr"/>
            <a:r>
              <a:rPr lang="en-US" sz="1050" dirty="0"/>
              <a:t>(Smith ‘25)</a:t>
            </a:r>
          </a:p>
        </p:txBody>
      </p:sp>
      <p:pic>
        <p:nvPicPr>
          <p:cNvPr id="22" name="Picture 21">
            <a:extLst>
              <a:ext uri="{FF2B5EF4-FFF2-40B4-BE49-F238E27FC236}">
                <a16:creationId xmlns:a16="http://schemas.microsoft.com/office/drawing/2014/main" id="{3250EE53-EBE2-E60E-8374-249C111B6204}"/>
              </a:ext>
            </a:extLst>
          </p:cNvPr>
          <p:cNvPicPr>
            <a:picLocks noChangeAspect="1"/>
          </p:cNvPicPr>
          <p:nvPr/>
        </p:nvPicPr>
        <p:blipFill rotWithShape="1">
          <a:blip r:embed="rId7"/>
          <a:srcRect l="24488" t="27707" r="27210" b="25668"/>
          <a:stretch/>
        </p:blipFill>
        <p:spPr>
          <a:xfrm>
            <a:off x="6932316" y="1880949"/>
            <a:ext cx="822721" cy="929182"/>
          </a:xfrm>
          <a:prstGeom prst="rect">
            <a:avLst/>
          </a:prstGeom>
        </p:spPr>
      </p:pic>
      <p:sp>
        <p:nvSpPr>
          <p:cNvPr id="23" name="Google Shape;345;p39">
            <a:extLst>
              <a:ext uri="{FF2B5EF4-FFF2-40B4-BE49-F238E27FC236}">
                <a16:creationId xmlns:a16="http://schemas.microsoft.com/office/drawing/2014/main" id="{D2DFAB32-B26B-350D-447A-2334554D33E6}"/>
              </a:ext>
            </a:extLst>
          </p:cNvPr>
          <p:cNvSpPr txBox="1">
            <a:spLocks/>
          </p:cNvSpPr>
          <p:nvPr/>
        </p:nvSpPr>
        <p:spPr>
          <a:xfrm>
            <a:off x="6568561" y="3918443"/>
            <a:ext cx="1452721" cy="3524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1pPr>
            <a:lvl2pPr marL="914400" marR="0" lvl="1"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2pPr>
            <a:lvl3pPr marL="1371600" marR="0" lvl="2"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3pPr>
            <a:lvl4pPr marL="1828800" marR="0" lvl="3"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4pPr>
            <a:lvl5pPr marL="2286000" marR="0" lvl="4"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5pPr>
            <a:lvl6pPr marL="2743200" marR="0" lvl="5"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6pPr>
            <a:lvl7pPr marL="3200400" marR="0" lvl="6"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7pPr>
            <a:lvl8pPr marL="3657600" marR="0" lvl="7"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8pPr>
            <a:lvl9pPr marL="4114800" marR="0" lvl="8"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9pPr>
          </a:lstStyle>
          <a:p>
            <a:pPr marL="0" indent="0" algn="ctr"/>
            <a:endParaRPr lang="en-US" sz="1050" dirty="0"/>
          </a:p>
          <a:p>
            <a:pPr marL="0" indent="0" algn="ctr"/>
            <a:r>
              <a:rPr lang="en-US" sz="1050" b="1" dirty="0" err="1"/>
              <a:t>Moiz</a:t>
            </a:r>
            <a:r>
              <a:rPr lang="en-US" sz="1050" b="1" dirty="0"/>
              <a:t> Khalil</a:t>
            </a:r>
          </a:p>
          <a:p>
            <a:pPr marL="0" indent="0" algn="ctr"/>
            <a:r>
              <a:rPr lang="en-US" sz="1050" dirty="0"/>
              <a:t> (UMass Amherst ‘24)</a:t>
            </a:r>
          </a:p>
        </p:txBody>
      </p:sp>
      <p:pic>
        <p:nvPicPr>
          <p:cNvPr id="24" name="Picture 23" descr="A person wearing glasses and a grey shirt&#10;&#10;Description automatically generated">
            <a:extLst>
              <a:ext uri="{FF2B5EF4-FFF2-40B4-BE49-F238E27FC236}">
                <a16:creationId xmlns:a16="http://schemas.microsoft.com/office/drawing/2014/main" id="{68295638-15A2-2FCD-2787-5AB76D3CB893}"/>
              </a:ext>
            </a:extLst>
          </p:cNvPr>
          <p:cNvPicPr>
            <a:picLocks noChangeAspect="1"/>
          </p:cNvPicPr>
          <p:nvPr/>
        </p:nvPicPr>
        <p:blipFill rotWithShape="1">
          <a:blip r:embed="rId8"/>
          <a:srcRect l="8130" t="27709" r="22753" b="11609"/>
          <a:stretch/>
        </p:blipFill>
        <p:spPr>
          <a:xfrm>
            <a:off x="6927408" y="3218756"/>
            <a:ext cx="827629" cy="968837"/>
          </a:xfrm>
          <a:prstGeom prst="rect">
            <a:avLst/>
          </a:prstGeom>
        </p:spPr>
      </p:pic>
      <p:sp>
        <p:nvSpPr>
          <p:cNvPr id="25" name="Google Shape;345;p39">
            <a:extLst>
              <a:ext uri="{FF2B5EF4-FFF2-40B4-BE49-F238E27FC236}">
                <a16:creationId xmlns:a16="http://schemas.microsoft.com/office/drawing/2014/main" id="{6FC99829-4637-37BE-4B11-5B3D3B9C7ECC}"/>
              </a:ext>
            </a:extLst>
          </p:cNvPr>
          <p:cNvSpPr txBox="1">
            <a:spLocks/>
          </p:cNvSpPr>
          <p:nvPr/>
        </p:nvSpPr>
        <p:spPr>
          <a:xfrm>
            <a:off x="7471067" y="3925410"/>
            <a:ext cx="1715065" cy="3524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1pPr>
            <a:lvl2pPr marL="914400" marR="0" lvl="1"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2pPr>
            <a:lvl3pPr marL="1371600" marR="0" lvl="2"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3pPr>
            <a:lvl4pPr marL="1828800" marR="0" lvl="3"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4pPr>
            <a:lvl5pPr marL="2286000" marR="0" lvl="4"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5pPr>
            <a:lvl6pPr marL="2743200" marR="0" lvl="5"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6pPr>
            <a:lvl7pPr marL="3200400" marR="0" lvl="6"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7pPr>
            <a:lvl8pPr marL="3657600" marR="0" lvl="7"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8pPr>
            <a:lvl9pPr marL="4114800" marR="0" lvl="8"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9pPr>
          </a:lstStyle>
          <a:p>
            <a:pPr marL="0" indent="0" algn="ctr"/>
            <a:endParaRPr lang="en-US" sz="1050" dirty="0"/>
          </a:p>
          <a:p>
            <a:pPr marL="0" indent="0" algn="ctr"/>
            <a:r>
              <a:rPr lang="en-US" sz="1050" b="1" dirty="0"/>
              <a:t>Becca Michelson</a:t>
            </a:r>
          </a:p>
          <a:p>
            <a:pPr marL="0" indent="0" algn="ctr"/>
            <a:r>
              <a:rPr lang="en-US" sz="1050" dirty="0"/>
              <a:t> (Smith ’25J)</a:t>
            </a:r>
          </a:p>
        </p:txBody>
      </p:sp>
      <p:pic>
        <p:nvPicPr>
          <p:cNvPr id="26" name="Picture 25">
            <a:extLst>
              <a:ext uri="{FF2B5EF4-FFF2-40B4-BE49-F238E27FC236}">
                <a16:creationId xmlns:a16="http://schemas.microsoft.com/office/drawing/2014/main" id="{8727EA7E-7385-D4F5-B62A-9CA5CE43656A}"/>
              </a:ext>
            </a:extLst>
          </p:cNvPr>
          <p:cNvPicPr>
            <a:picLocks noChangeAspect="1"/>
          </p:cNvPicPr>
          <p:nvPr/>
        </p:nvPicPr>
        <p:blipFill rotWithShape="1">
          <a:blip r:embed="rId9"/>
          <a:srcRect r="18131"/>
          <a:stretch/>
        </p:blipFill>
        <p:spPr>
          <a:xfrm>
            <a:off x="7923562" y="3213701"/>
            <a:ext cx="722649" cy="967723"/>
          </a:xfrm>
          <a:prstGeom prst="rect">
            <a:avLst/>
          </a:prstGeom>
        </p:spPr>
      </p:pic>
    </p:spTree>
    <p:extLst>
      <p:ext uri="{BB962C8B-B14F-4D97-AF65-F5344CB8AC3E}">
        <p14:creationId xmlns:p14="http://schemas.microsoft.com/office/powerpoint/2010/main" val="3424972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1542-99E3-191A-AE93-1CF6F9C85353}"/>
              </a:ext>
            </a:extLst>
          </p:cNvPr>
          <p:cNvSpPr>
            <a:spLocks noGrp="1"/>
          </p:cNvSpPr>
          <p:nvPr>
            <p:ph type="ctrTitle"/>
          </p:nvPr>
        </p:nvSpPr>
        <p:spPr>
          <a:xfrm>
            <a:off x="342900" y="2571750"/>
            <a:ext cx="8801100" cy="1006200"/>
          </a:xfrm>
        </p:spPr>
        <p:txBody>
          <a:bodyPr/>
          <a:lstStyle/>
          <a:p>
            <a:r>
              <a:rPr lang="en-US" sz="4400" dirty="0"/>
              <a:t>HCI from the ground vs. space: </a:t>
            </a:r>
            <a:br>
              <a:rPr lang="en-US" sz="4400" dirty="0"/>
            </a:br>
            <a:br>
              <a:rPr lang="en-US" sz="4400" dirty="0"/>
            </a:br>
            <a:r>
              <a:rPr lang="en-US" sz="4400" dirty="0">
                <a:solidFill>
                  <a:srgbClr val="00B0F0"/>
                </a:solidFill>
              </a:rPr>
              <a:t>Similarities</a:t>
            </a:r>
            <a:r>
              <a:rPr lang="en-US" sz="4400" dirty="0"/>
              <a:t> &amp; </a:t>
            </a:r>
            <a:r>
              <a:rPr lang="en-US" sz="4400" dirty="0">
                <a:solidFill>
                  <a:srgbClr val="FFC000"/>
                </a:solidFill>
              </a:rPr>
              <a:t>Differences</a:t>
            </a:r>
          </a:p>
        </p:txBody>
      </p:sp>
    </p:spTree>
    <p:extLst>
      <p:ext uri="{BB962C8B-B14F-4D97-AF65-F5344CB8AC3E}">
        <p14:creationId xmlns:p14="http://schemas.microsoft.com/office/powerpoint/2010/main" val="13570551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5" name="Google Shape;405;p42"/>
          <p:cNvSpPr txBox="1">
            <a:spLocks noGrp="1"/>
          </p:cNvSpPr>
          <p:nvPr>
            <p:ph type="ctrTitle"/>
          </p:nvPr>
        </p:nvSpPr>
        <p:spPr>
          <a:xfrm>
            <a:off x="300944" y="349717"/>
            <a:ext cx="8453442" cy="63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Impact of Technical Advances</a:t>
            </a:r>
            <a:endParaRPr dirty="0"/>
          </a:p>
        </p:txBody>
      </p:sp>
      <p:sp>
        <p:nvSpPr>
          <p:cNvPr id="406" name="Google Shape;406;p42"/>
          <p:cNvSpPr txBox="1">
            <a:spLocks noGrp="1"/>
          </p:cNvSpPr>
          <p:nvPr>
            <p:ph type="subTitle" idx="1"/>
          </p:nvPr>
        </p:nvSpPr>
        <p:spPr>
          <a:xfrm>
            <a:off x="1729244" y="1472080"/>
            <a:ext cx="6174354" cy="63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Unprecedented detector sensitivity (esp. at new wavelengths) – new populations of cool companions and novel circumstellar features</a:t>
            </a:r>
            <a:endParaRPr dirty="0"/>
          </a:p>
        </p:txBody>
      </p:sp>
      <p:sp>
        <p:nvSpPr>
          <p:cNvPr id="407" name="Google Shape;407;p42"/>
          <p:cNvSpPr txBox="1">
            <a:spLocks noGrp="1"/>
          </p:cNvSpPr>
          <p:nvPr>
            <p:ph type="subTitle" idx="2"/>
          </p:nvPr>
        </p:nvSpPr>
        <p:spPr>
          <a:xfrm>
            <a:off x="1729252" y="1110706"/>
            <a:ext cx="4860900" cy="484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Sensitivity</a:t>
            </a:r>
            <a:endParaRPr dirty="0"/>
          </a:p>
        </p:txBody>
      </p:sp>
      <p:sp>
        <p:nvSpPr>
          <p:cNvPr id="408" name="Google Shape;408;p42"/>
          <p:cNvSpPr txBox="1">
            <a:spLocks noGrp="1"/>
          </p:cNvSpPr>
          <p:nvPr>
            <p:ph type="subTitle" idx="3"/>
          </p:nvPr>
        </p:nvSpPr>
        <p:spPr>
          <a:xfrm>
            <a:off x="3506525" y="2685600"/>
            <a:ext cx="5247861" cy="63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Pushing to smaller angular separations – moving ever inwards toward innermost architectures of planetary systems</a:t>
            </a:r>
            <a:endParaRPr dirty="0"/>
          </a:p>
        </p:txBody>
      </p:sp>
      <p:sp>
        <p:nvSpPr>
          <p:cNvPr id="409" name="Google Shape;409;p42"/>
          <p:cNvSpPr txBox="1">
            <a:spLocks noGrp="1"/>
          </p:cNvSpPr>
          <p:nvPr>
            <p:ph type="subTitle" idx="4"/>
          </p:nvPr>
        </p:nvSpPr>
        <p:spPr>
          <a:xfrm>
            <a:off x="3506525" y="2324212"/>
            <a:ext cx="5637475" cy="484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Contrast at Close Separation</a:t>
            </a:r>
            <a:endParaRPr dirty="0"/>
          </a:p>
        </p:txBody>
      </p:sp>
      <p:sp>
        <p:nvSpPr>
          <p:cNvPr id="3" name="Google Shape;408;p42">
            <a:extLst>
              <a:ext uri="{FF2B5EF4-FFF2-40B4-BE49-F238E27FC236}">
                <a16:creationId xmlns:a16="http://schemas.microsoft.com/office/drawing/2014/main" id="{72ED7D4D-2B6A-722F-32CA-D91495330D68}"/>
              </a:ext>
            </a:extLst>
          </p:cNvPr>
          <p:cNvSpPr txBox="1">
            <a:spLocks/>
          </p:cNvSpPr>
          <p:nvPr/>
        </p:nvSpPr>
        <p:spPr>
          <a:xfrm>
            <a:off x="400063" y="4069415"/>
            <a:ext cx="4860900" cy="639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1pPr>
            <a:lvl2pPr marL="914400" marR="0" lvl="1"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2pPr>
            <a:lvl3pPr marL="1371600" marR="0" lvl="2"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3pPr>
            <a:lvl4pPr marL="1828800" marR="0" lvl="3"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4pPr>
            <a:lvl5pPr marL="2286000" marR="0" lvl="4"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5pPr>
            <a:lvl6pPr marL="2743200" marR="0" lvl="5"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6pPr>
            <a:lvl7pPr marL="3200400" marR="0" lvl="6"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7pPr>
            <a:lvl8pPr marL="3657600" marR="0" lvl="7"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8pPr>
            <a:lvl9pPr marL="4114800" marR="0" lvl="8"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9pPr>
          </a:lstStyle>
          <a:p>
            <a:pPr marL="0" indent="0"/>
            <a:r>
              <a:rPr lang="en-US" dirty="0"/>
              <a:t>Broader wavelength coverage and/or higher spectral resolution – new chemistry, kinematics, evolutionary tracers</a:t>
            </a:r>
          </a:p>
        </p:txBody>
      </p:sp>
      <p:sp>
        <p:nvSpPr>
          <p:cNvPr id="4" name="Google Shape;409;p42">
            <a:extLst>
              <a:ext uri="{FF2B5EF4-FFF2-40B4-BE49-F238E27FC236}">
                <a16:creationId xmlns:a16="http://schemas.microsoft.com/office/drawing/2014/main" id="{A572B57C-0670-B916-DA99-4CB6BA4D0639}"/>
              </a:ext>
            </a:extLst>
          </p:cNvPr>
          <p:cNvSpPr txBox="1">
            <a:spLocks/>
          </p:cNvSpPr>
          <p:nvPr/>
        </p:nvSpPr>
        <p:spPr>
          <a:xfrm>
            <a:off x="400063" y="3719258"/>
            <a:ext cx="4860900" cy="484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2400"/>
              <a:buFont typeface="Bebas Neue"/>
              <a:buNone/>
              <a:defRPr sz="2200" b="1" i="0" u="none" strike="noStrike" cap="none">
                <a:solidFill>
                  <a:schemeClr val="lt1"/>
                </a:solidFill>
                <a:latin typeface="Manrope"/>
                <a:ea typeface="Manrope"/>
                <a:cs typeface="Manrope"/>
                <a:sym typeface="Manrope"/>
              </a:defRPr>
            </a:lvl1pPr>
            <a:lvl2pPr marL="914400" marR="0" lvl="1" indent="-317500" algn="l" rtl="0">
              <a:lnSpc>
                <a:spcPct val="100000"/>
              </a:lnSpc>
              <a:spcBef>
                <a:spcPts val="0"/>
              </a:spcBef>
              <a:spcAft>
                <a:spcPts val="0"/>
              </a:spcAft>
              <a:buClr>
                <a:schemeClr val="lt1"/>
              </a:buClr>
              <a:buSzPts val="2400"/>
              <a:buFont typeface="Bebas Neue"/>
              <a:buNone/>
              <a:defRPr sz="2400" b="0" i="0" u="none" strike="noStrike" cap="none">
                <a:solidFill>
                  <a:schemeClr val="lt1"/>
                </a:solidFill>
                <a:latin typeface="Bebas Neue"/>
                <a:ea typeface="Bebas Neue"/>
                <a:cs typeface="Bebas Neue"/>
                <a:sym typeface="Bebas Neue"/>
              </a:defRPr>
            </a:lvl2pPr>
            <a:lvl3pPr marL="1371600" marR="0" lvl="2" indent="-317500" algn="l" rtl="0">
              <a:lnSpc>
                <a:spcPct val="100000"/>
              </a:lnSpc>
              <a:spcBef>
                <a:spcPts val="0"/>
              </a:spcBef>
              <a:spcAft>
                <a:spcPts val="0"/>
              </a:spcAft>
              <a:buClr>
                <a:schemeClr val="lt1"/>
              </a:buClr>
              <a:buSzPts val="2400"/>
              <a:buFont typeface="Bebas Neue"/>
              <a:buNone/>
              <a:defRPr sz="2400" b="0" i="0" u="none" strike="noStrike" cap="none">
                <a:solidFill>
                  <a:schemeClr val="lt1"/>
                </a:solidFill>
                <a:latin typeface="Bebas Neue"/>
                <a:ea typeface="Bebas Neue"/>
                <a:cs typeface="Bebas Neue"/>
                <a:sym typeface="Bebas Neue"/>
              </a:defRPr>
            </a:lvl3pPr>
            <a:lvl4pPr marL="1828800" marR="0" lvl="3" indent="-317500" algn="l" rtl="0">
              <a:lnSpc>
                <a:spcPct val="100000"/>
              </a:lnSpc>
              <a:spcBef>
                <a:spcPts val="0"/>
              </a:spcBef>
              <a:spcAft>
                <a:spcPts val="0"/>
              </a:spcAft>
              <a:buClr>
                <a:schemeClr val="lt1"/>
              </a:buClr>
              <a:buSzPts val="2400"/>
              <a:buFont typeface="Bebas Neue"/>
              <a:buNone/>
              <a:defRPr sz="2400" b="0" i="0" u="none" strike="noStrike" cap="none">
                <a:solidFill>
                  <a:schemeClr val="lt1"/>
                </a:solidFill>
                <a:latin typeface="Bebas Neue"/>
                <a:ea typeface="Bebas Neue"/>
                <a:cs typeface="Bebas Neue"/>
                <a:sym typeface="Bebas Neue"/>
              </a:defRPr>
            </a:lvl4pPr>
            <a:lvl5pPr marL="2286000" marR="0" lvl="4" indent="-317500" algn="l" rtl="0">
              <a:lnSpc>
                <a:spcPct val="100000"/>
              </a:lnSpc>
              <a:spcBef>
                <a:spcPts val="0"/>
              </a:spcBef>
              <a:spcAft>
                <a:spcPts val="0"/>
              </a:spcAft>
              <a:buClr>
                <a:schemeClr val="lt1"/>
              </a:buClr>
              <a:buSzPts val="2400"/>
              <a:buFont typeface="Bebas Neue"/>
              <a:buNone/>
              <a:defRPr sz="2400" b="0" i="0" u="none" strike="noStrike" cap="none">
                <a:solidFill>
                  <a:schemeClr val="lt1"/>
                </a:solidFill>
                <a:latin typeface="Bebas Neue"/>
                <a:ea typeface="Bebas Neue"/>
                <a:cs typeface="Bebas Neue"/>
                <a:sym typeface="Bebas Neue"/>
              </a:defRPr>
            </a:lvl5pPr>
            <a:lvl6pPr marL="2743200" marR="0" lvl="5" indent="-317500" algn="l" rtl="0">
              <a:lnSpc>
                <a:spcPct val="100000"/>
              </a:lnSpc>
              <a:spcBef>
                <a:spcPts val="0"/>
              </a:spcBef>
              <a:spcAft>
                <a:spcPts val="0"/>
              </a:spcAft>
              <a:buClr>
                <a:schemeClr val="lt1"/>
              </a:buClr>
              <a:buSzPts val="2400"/>
              <a:buFont typeface="Bebas Neue"/>
              <a:buNone/>
              <a:defRPr sz="2400" b="0" i="0" u="none" strike="noStrike" cap="none">
                <a:solidFill>
                  <a:schemeClr val="lt1"/>
                </a:solidFill>
                <a:latin typeface="Bebas Neue"/>
                <a:ea typeface="Bebas Neue"/>
                <a:cs typeface="Bebas Neue"/>
                <a:sym typeface="Bebas Neue"/>
              </a:defRPr>
            </a:lvl6pPr>
            <a:lvl7pPr marL="3200400" marR="0" lvl="6" indent="-317500" algn="l" rtl="0">
              <a:lnSpc>
                <a:spcPct val="100000"/>
              </a:lnSpc>
              <a:spcBef>
                <a:spcPts val="0"/>
              </a:spcBef>
              <a:spcAft>
                <a:spcPts val="0"/>
              </a:spcAft>
              <a:buClr>
                <a:schemeClr val="lt1"/>
              </a:buClr>
              <a:buSzPts val="2400"/>
              <a:buFont typeface="Bebas Neue"/>
              <a:buNone/>
              <a:defRPr sz="2400" b="0" i="0" u="none" strike="noStrike" cap="none">
                <a:solidFill>
                  <a:schemeClr val="lt1"/>
                </a:solidFill>
                <a:latin typeface="Bebas Neue"/>
                <a:ea typeface="Bebas Neue"/>
                <a:cs typeface="Bebas Neue"/>
                <a:sym typeface="Bebas Neue"/>
              </a:defRPr>
            </a:lvl7pPr>
            <a:lvl8pPr marL="3657600" marR="0" lvl="7" indent="-317500" algn="l" rtl="0">
              <a:lnSpc>
                <a:spcPct val="100000"/>
              </a:lnSpc>
              <a:spcBef>
                <a:spcPts val="0"/>
              </a:spcBef>
              <a:spcAft>
                <a:spcPts val="0"/>
              </a:spcAft>
              <a:buClr>
                <a:schemeClr val="lt1"/>
              </a:buClr>
              <a:buSzPts val="2400"/>
              <a:buFont typeface="Bebas Neue"/>
              <a:buNone/>
              <a:defRPr sz="2400" b="0" i="0" u="none" strike="noStrike" cap="none">
                <a:solidFill>
                  <a:schemeClr val="lt1"/>
                </a:solidFill>
                <a:latin typeface="Bebas Neue"/>
                <a:ea typeface="Bebas Neue"/>
                <a:cs typeface="Bebas Neue"/>
                <a:sym typeface="Bebas Neue"/>
              </a:defRPr>
            </a:lvl8pPr>
            <a:lvl9pPr marL="4114800" marR="0" lvl="8" indent="-317500" algn="l" rtl="0">
              <a:lnSpc>
                <a:spcPct val="100000"/>
              </a:lnSpc>
              <a:spcBef>
                <a:spcPts val="0"/>
              </a:spcBef>
              <a:spcAft>
                <a:spcPts val="0"/>
              </a:spcAft>
              <a:buClr>
                <a:schemeClr val="lt1"/>
              </a:buClr>
              <a:buSzPts val="2400"/>
              <a:buFont typeface="Bebas Neue"/>
              <a:buNone/>
              <a:defRPr sz="2400" b="0" i="0" u="none" strike="noStrike" cap="none">
                <a:solidFill>
                  <a:schemeClr val="lt1"/>
                </a:solidFill>
                <a:latin typeface="Bebas Neue"/>
                <a:ea typeface="Bebas Neue"/>
                <a:cs typeface="Bebas Neue"/>
                <a:sym typeface="Bebas Neue"/>
              </a:defRPr>
            </a:lvl9pPr>
          </a:lstStyle>
          <a:p>
            <a:pPr marL="0" indent="0"/>
            <a:r>
              <a:rPr lang="en-US" dirty="0"/>
              <a:t>Spectral Resolution/Grasp </a:t>
            </a:r>
          </a:p>
        </p:txBody>
      </p:sp>
      <p:pic>
        <p:nvPicPr>
          <p:cNvPr id="5" name="Picture 4" descr="A picture containing graphical user interface&#10;&#10;Description automatically generated">
            <a:extLst>
              <a:ext uri="{FF2B5EF4-FFF2-40B4-BE49-F238E27FC236}">
                <a16:creationId xmlns:a16="http://schemas.microsoft.com/office/drawing/2014/main" id="{E7CB9A8C-6945-CF26-6D98-127EF5339BEC}"/>
              </a:ext>
            </a:extLst>
          </p:cNvPr>
          <p:cNvPicPr>
            <a:picLocks noChangeAspect="1"/>
          </p:cNvPicPr>
          <p:nvPr/>
        </p:nvPicPr>
        <p:blipFill>
          <a:blip r:embed="rId3"/>
          <a:stretch>
            <a:fillRect/>
          </a:stretch>
        </p:blipFill>
        <p:spPr>
          <a:xfrm>
            <a:off x="480508" y="980332"/>
            <a:ext cx="1219128" cy="1230348"/>
          </a:xfrm>
          <a:prstGeom prst="rect">
            <a:avLst/>
          </a:prstGeom>
        </p:spPr>
      </p:pic>
      <p:pic>
        <p:nvPicPr>
          <p:cNvPr id="6" name="Picture 5">
            <a:extLst>
              <a:ext uri="{FF2B5EF4-FFF2-40B4-BE49-F238E27FC236}">
                <a16:creationId xmlns:a16="http://schemas.microsoft.com/office/drawing/2014/main" id="{C31D588A-1C77-6F8B-02FF-0F3DA9E8D2D0}"/>
              </a:ext>
            </a:extLst>
          </p:cNvPr>
          <p:cNvPicPr>
            <a:picLocks noChangeAspect="1"/>
          </p:cNvPicPr>
          <p:nvPr/>
        </p:nvPicPr>
        <p:blipFill>
          <a:blip r:embed="rId4"/>
          <a:stretch>
            <a:fillRect/>
          </a:stretch>
        </p:blipFill>
        <p:spPr>
          <a:xfrm>
            <a:off x="2044135" y="2199993"/>
            <a:ext cx="1398780" cy="1398780"/>
          </a:xfrm>
          <a:prstGeom prst="rect">
            <a:avLst/>
          </a:prstGeom>
        </p:spPr>
      </p:pic>
      <p:pic>
        <p:nvPicPr>
          <p:cNvPr id="7" name="Picture 2">
            <a:extLst>
              <a:ext uri="{FF2B5EF4-FFF2-40B4-BE49-F238E27FC236}">
                <a16:creationId xmlns:a16="http://schemas.microsoft.com/office/drawing/2014/main" id="{0A0B97AD-215D-F82D-6B31-F283F599794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1193" b="11064"/>
          <a:stretch/>
        </p:blipFill>
        <p:spPr bwMode="auto">
          <a:xfrm>
            <a:off x="5073331" y="3324901"/>
            <a:ext cx="3670606" cy="1525184"/>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345;p39">
            <a:extLst>
              <a:ext uri="{FF2B5EF4-FFF2-40B4-BE49-F238E27FC236}">
                <a16:creationId xmlns:a16="http://schemas.microsoft.com/office/drawing/2014/main" id="{B46AAB8A-65E6-3718-1655-43B9C69FCF13}"/>
              </a:ext>
            </a:extLst>
          </p:cNvPr>
          <p:cNvSpPr txBox="1">
            <a:spLocks/>
          </p:cNvSpPr>
          <p:nvPr/>
        </p:nvSpPr>
        <p:spPr>
          <a:xfrm>
            <a:off x="300944" y="2094705"/>
            <a:ext cx="2851187" cy="3524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1pPr>
            <a:lvl2pPr marL="914400" marR="0" lvl="1"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2pPr>
            <a:lvl3pPr marL="1371600" marR="0" lvl="2"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3pPr>
            <a:lvl4pPr marL="1828800" marR="0" lvl="3"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4pPr>
            <a:lvl5pPr marL="2286000" marR="0" lvl="4"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5pPr>
            <a:lvl6pPr marL="2743200" marR="0" lvl="5"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6pPr>
            <a:lvl7pPr marL="3200400" marR="0" lvl="6"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7pPr>
            <a:lvl8pPr marL="3657600" marR="0" lvl="7"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8pPr>
            <a:lvl9pPr marL="4114800" marR="0" lvl="8"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9pPr>
          </a:lstStyle>
          <a:p>
            <a:pPr marL="0" indent="0"/>
            <a:r>
              <a:rPr lang="en-US" sz="900" dirty="0"/>
              <a:t>Chauvin et al. (2004)</a:t>
            </a:r>
          </a:p>
        </p:txBody>
      </p:sp>
      <p:sp>
        <p:nvSpPr>
          <p:cNvPr id="9" name="Google Shape;345;p39">
            <a:extLst>
              <a:ext uri="{FF2B5EF4-FFF2-40B4-BE49-F238E27FC236}">
                <a16:creationId xmlns:a16="http://schemas.microsoft.com/office/drawing/2014/main" id="{06E1242D-D333-CABF-961B-B79BE4CF5347}"/>
              </a:ext>
            </a:extLst>
          </p:cNvPr>
          <p:cNvSpPr txBox="1">
            <a:spLocks/>
          </p:cNvSpPr>
          <p:nvPr/>
        </p:nvSpPr>
        <p:spPr>
          <a:xfrm>
            <a:off x="3390827" y="3306580"/>
            <a:ext cx="2851187" cy="3524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1pPr>
            <a:lvl2pPr marL="914400" marR="0" lvl="1"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2pPr>
            <a:lvl3pPr marL="1371600" marR="0" lvl="2"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3pPr>
            <a:lvl4pPr marL="1828800" marR="0" lvl="3"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4pPr>
            <a:lvl5pPr marL="2286000" marR="0" lvl="4"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5pPr>
            <a:lvl6pPr marL="2743200" marR="0" lvl="5"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6pPr>
            <a:lvl7pPr marL="3200400" marR="0" lvl="6"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7pPr>
            <a:lvl8pPr marL="3657600" marR="0" lvl="7"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8pPr>
            <a:lvl9pPr marL="4114800" marR="0" lvl="8"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9pPr>
          </a:lstStyle>
          <a:p>
            <a:pPr marL="0" indent="0"/>
            <a:r>
              <a:rPr lang="en-US" sz="900" dirty="0" err="1"/>
              <a:t>Marois</a:t>
            </a:r>
            <a:r>
              <a:rPr lang="en-US" sz="900" dirty="0"/>
              <a:t> et al. (2008)</a:t>
            </a:r>
          </a:p>
        </p:txBody>
      </p:sp>
      <p:sp>
        <p:nvSpPr>
          <p:cNvPr id="10" name="Google Shape;345;p39">
            <a:extLst>
              <a:ext uri="{FF2B5EF4-FFF2-40B4-BE49-F238E27FC236}">
                <a16:creationId xmlns:a16="http://schemas.microsoft.com/office/drawing/2014/main" id="{54C1E38D-C17D-4199-7DC7-EEFC2201C2E1}"/>
              </a:ext>
            </a:extLst>
          </p:cNvPr>
          <p:cNvSpPr txBox="1">
            <a:spLocks/>
          </p:cNvSpPr>
          <p:nvPr/>
        </p:nvSpPr>
        <p:spPr>
          <a:xfrm>
            <a:off x="7816048" y="4597701"/>
            <a:ext cx="2851187" cy="3524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1pPr>
            <a:lvl2pPr marL="914400" marR="0" lvl="1"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2pPr>
            <a:lvl3pPr marL="1371600" marR="0" lvl="2"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3pPr>
            <a:lvl4pPr marL="1828800" marR="0" lvl="3"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4pPr>
            <a:lvl5pPr marL="2286000" marR="0" lvl="4"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5pPr>
            <a:lvl6pPr marL="2743200" marR="0" lvl="5"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6pPr>
            <a:lvl7pPr marL="3200400" marR="0" lvl="6"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7pPr>
            <a:lvl8pPr marL="3657600" marR="0" lvl="7"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8pPr>
            <a:lvl9pPr marL="4114800" marR="0" lvl="8"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9pPr>
          </a:lstStyle>
          <a:p>
            <a:pPr marL="0" indent="0"/>
            <a:r>
              <a:rPr lang="en-US" sz="900" dirty="0"/>
              <a:t>Miles et al. (2023)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07">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6">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09">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08">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 grpId="0" build="p"/>
      <p:bldP spid="407" grpId="0" build="p"/>
      <p:bldP spid="408" grpId="0" build="p"/>
      <p:bldP spid="409" grpId="0" build="p"/>
      <p:bldP spid="3" grpId="0"/>
      <p:bldP spid="4" grpId="0"/>
      <p:bldP spid="8" grpId="0"/>
      <p:bldP spid="9" grpId="0"/>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7" name="Google Shape;347;p39"/>
          <p:cNvSpPr txBox="1">
            <a:spLocks noGrp="1"/>
          </p:cNvSpPr>
          <p:nvPr>
            <p:ph type="ctrTitle"/>
          </p:nvPr>
        </p:nvSpPr>
        <p:spPr>
          <a:xfrm>
            <a:off x="303027" y="301776"/>
            <a:ext cx="7717500" cy="63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Current Landscape: Imaged Exoplanets</a:t>
            </a:r>
            <a:endParaRPr dirty="0"/>
          </a:p>
        </p:txBody>
      </p:sp>
      <p:sp>
        <p:nvSpPr>
          <p:cNvPr id="11" name="Google Shape;345;p39">
            <a:extLst>
              <a:ext uri="{FF2B5EF4-FFF2-40B4-BE49-F238E27FC236}">
                <a16:creationId xmlns:a16="http://schemas.microsoft.com/office/drawing/2014/main" id="{AFD6ABB8-59D1-75E8-841E-9167B2007460}"/>
              </a:ext>
            </a:extLst>
          </p:cNvPr>
          <p:cNvSpPr txBox="1">
            <a:spLocks/>
          </p:cNvSpPr>
          <p:nvPr/>
        </p:nvSpPr>
        <p:spPr>
          <a:xfrm>
            <a:off x="692196" y="2634583"/>
            <a:ext cx="1646204" cy="3524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1pPr>
            <a:lvl2pPr marL="914400" marR="0" lvl="1"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2pPr>
            <a:lvl3pPr marL="1371600" marR="0" lvl="2"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3pPr>
            <a:lvl4pPr marL="1828800" marR="0" lvl="3"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4pPr>
            <a:lvl5pPr marL="2286000" marR="0" lvl="4"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5pPr>
            <a:lvl6pPr marL="2743200" marR="0" lvl="5"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6pPr>
            <a:lvl7pPr marL="3200400" marR="0" lvl="6"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7pPr>
            <a:lvl8pPr marL="3657600" marR="0" lvl="7"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8pPr>
            <a:lvl9pPr marL="4114800" marR="0" lvl="8"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9pPr>
          </a:lstStyle>
          <a:p>
            <a:pPr marL="0" indent="0" algn="r"/>
            <a:r>
              <a:rPr lang="en-US" sz="1050" dirty="0" err="1"/>
              <a:t>Marois</a:t>
            </a:r>
            <a:r>
              <a:rPr lang="en-US" sz="1050" dirty="0"/>
              <a:t> et al. (2010b)</a:t>
            </a:r>
          </a:p>
        </p:txBody>
      </p:sp>
      <p:pic>
        <p:nvPicPr>
          <p:cNvPr id="6" name="Picture 5" descr="A blue background with white text and a circle with red and yellow spots&#10;&#10;Description automatically generated">
            <a:extLst>
              <a:ext uri="{FF2B5EF4-FFF2-40B4-BE49-F238E27FC236}">
                <a16:creationId xmlns:a16="http://schemas.microsoft.com/office/drawing/2014/main" id="{FF5064C1-A16B-E13C-7B52-D6668E7AD3E5}"/>
              </a:ext>
            </a:extLst>
          </p:cNvPr>
          <p:cNvPicPr>
            <a:picLocks noChangeAspect="1"/>
          </p:cNvPicPr>
          <p:nvPr/>
        </p:nvPicPr>
        <p:blipFill>
          <a:blip r:embed="rId3"/>
          <a:stretch>
            <a:fillRect/>
          </a:stretch>
        </p:blipFill>
        <p:spPr>
          <a:xfrm>
            <a:off x="316171" y="893470"/>
            <a:ext cx="2857733" cy="1826060"/>
          </a:xfrm>
          <a:prstGeom prst="rect">
            <a:avLst/>
          </a:prstGeom>
        </p:spPr>
      </p:pic>
      <p:pic>
        <p:nvPicPr>
          <p:cNvPr id="10" name="Picture 9" descr="A red background with white text and a red circle&#10;&#10;Description automatically generated">
            <a:extLst>
              <a:ext uri="{FF2B5EF4-FFF2-40B4-BE49-F238E27FC236}">
                <a16:creationId xmlns:a16="http://schemas.microsoft.com/office/drawing/2014/main" id="{01E8E557-2545-A34F-36F4-ECB14D8B904C}"/>
              </a:ext>
            </a:extLst>
          </p:cNvPr>
          <p:cNvPicPr>
            <a:picLocks noChangeAspect="1"/>
          </p:cNvPicPr>
          <p:nvPr/>
        </p:nvPicPr>
        <p:blipFill>
          <a:blip r:embed="rId4"/>
          <a:stretch>
            <a:fillRect/>
          </a:stretch>
        </p:blipFill>
        <p:spPr>
          <a:xfrm>
            <a:off x="3233325" y="893470"/>
            <a:ext cx="1846693" cy="1826060"/>
          </a:xfrm>
          <a:prstGeom prst="rect">
            <a:avLst/>
          </a:prstGeom>
        </p:spPr>
      </p:pic>
      <p:pic>
        <p:nvPicPr>
          <p:cNvPr id="15" name="Picture 14" descr="A blue circle with white text&#10;&#10;Description automatically generated">
            <a:extLst>
              <a:ext uri="{FF2B5EF4-FFF2-40B4-BE49-F238E27FC236}">
                <a16:creationId xmlns:a16="http://schemas.microsoft.com/office/drawing/2014/main" id="{23D77C05-B7A5-2A1D-2146-3EEDB6B4D672}"/>
              </a:ext>
            </a:extLst>
          </p:cNvPr>
          <p:cNvPicPr>
            <a:picLocks noChangeAspect="1"/>
          </p:cNvPicPr>
          <p:nvPr/>
        </p:nvPicPr>
        <p:blipFill>
          <a:blip r:embed="rId5"/>
          <a:stretch>
            <a:fillRect/>
          </a:stretch>
        </p:blipFill>
        <p:spPr>
          <a:xfrm>
            <a:off x="5141818" y="893470"/>
            <a:ext cx="1789850" cy="1826061"/>
          </a:xfrm>
          <a:prstGeom prst="rect">
            <a:avLst/>
          </a:prstGeom>
        </p:spPr>
      </p:pic>
      <p:sp>
        <p:nvSpPr>
          <p:cNvPr id="16" name="Google Shape;345;p39">
            <a:extLst>
              <a:ext uri="{FF2B5EF4-FFF2-40B4-BE49-F238E27FC236}">
                <a16:creationId xmlns:a16="http://schemas.microsoft.com/office/drawing/2014/main" id="{1ACA9CEA-3D7F-C2B9-9688-990B3B6449C1}"/>
              </a:ext>
            </a:extLst>
          </p:cNvPr>
          <p:cNvSpPr txBox="1">
            <a:spLocks/>
          </p:cNvSpPr>
          <p:nvPr/>
        </p:nvSpPr>
        <p:spPr>
          <a:xfrm>
            <a:off x="6931668" y="2634583"/>
            <a:ext cx="1646204" cy="3524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1pPr>
            <a:lvl2pPr marL="914400" marR="0" lvl="1"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2pPr>
            <a:lvl3pPr marL="1371600" marR="0" lvl="2"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3pPr>
            <a:lvl4pPr marL="1828800" marR="0" lvl="3"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4pPr>
            <a:lvl5pPr marL="2286000" marR="0" lvl="4"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5pPr>
            <a:lvl6pPr marL="2743200" marR="0" lvl="5"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6pPr>
            <a:lvl7pPr marL="3200400" marR="0" lvl="6"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7pPr>
            <a:lvl8pPr marL="3657600" marR="0" lvl="7"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8pPr>
            <a:lvl9pPr marL="4114800" marR="0" lvl="8"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9pPr>
          </a:lstStyle>
          <a:p>
            <a:pPr marL="0" indent="0" algn="r"/>
            <a:r>
              <a:rPr lang="en-US" sz="1050" dirty="0"/>
              <a:t>Bohn et al. (2020)</a:t>
            </a:r>
          </a:p>
        </p:txBody>
      </p:sp>
      <p:pic>
        <p:nvPicPr>
          <p:cNvPr id="18" name="Picture 17" descr="A purple background with white text and black circles&#10;&#10;Description automatically generated">
            <a:extLst>
              <a:ext uri="{FF2B5EF4-FFF2-40B4-BE49-F238E27FC236}">
                <a16:creationId xmlns:a16="http://schemas.microsoft.com/office/drawing/2014/main" id="{B33129EB-D785-ED32-60D0-DE5112D63142}"/>
              </a:ext>
            </a:extLst>
          </p:cNvPr>
          <p:cNvPicPr>
            <a:picLocks noChangeAspect="1"/>
          </p:cNvPicPr>
          <p:nvPr/>
        </p:nvPicPr>
        <p:blipFill>
          <a:blip r:embed="rId6"/>
          <a:stretch>
            <a:fillRect/>
          </a:stretch>
        </p:blipFill>
        <p:spPr>
          <a:xfrm>
            <a:off x="6993468" y="893471"/>
            <a:ext cx="1826061" cy="1826061"/>
          </a:xfrm>
          <a:prstGeom prst="rect">
            <a:avLst/>
          </a:prstGeom>
        </p:spPr>
      </p:pic>
      <p:sp>
        <p:nvSpPr>
          <p:cNvPr id="19" name="Google Shape;345;p39">
            <a:extLst>
              <a:ext uri="{FF2B5EF4-FFF2-40B4-BE49-F238E27FC236}">
                <a16:creationId xmlns:a16="http://schemas.microsoft.com/office/drawing/2014/main" id="{B1388A0B-87DD-C316-D0E6-CE2249E08A58}"/>
              </a:ext>
            </a:extLst>
          </p:cNvPr>
          <p:cNvSpPr txBox="1">
            <a:spLocks/>
          </p:cNvSpPr>
          <p:nvPr/>
        </p:nvSpPr>
        <p:spPr>
          <a:xfrm>
            <a:off x="3229857" y="2634583"/>
            <a:ext cx="1646204" cy="3524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1pPr>
            <a:lvl2pPr marL="914400" marR="0" lvl="1"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2pPr>
            <a:lvl3pPr marL="1371600" marR="0" lvl="2"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3pPr>
            <a:lvl4pPr marL="1828800" marR="0" lvl="3"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4pPr>
            <a:lvl5pPr marL="2286000" marR="0" lvl="4"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5pPr>
            <a:lvl6pPr marL="2743200" marR="0" lvl="5"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6pPr>
            <a:lvl7pPr marL="3200400" marR="0" lvl="6"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7pPr>
            <a:lvl8pPr marL="3657600" marR="0" lvl="7"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8pPr>
            <a:lvl9pPr marL="4114800" marR="0" lvl="8"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9pPr>
          </a:lstStyle>
          <a:p>
            <a:pPr marL="0" indent="0" algn="r"/>
            <a:r>
              <a:rPr lang="en-US" sz="1050" dirty="0"/>
              <a:t>Lagrange et al. (2019)</a:t>
            </a:r>
          </a:p>
        </p:txBody>
      </p:sp>
      <p:sp>
        <p:nvSpPr>
          <p:cNvPr id="20" name="Google Shape;345;p39">
            <a:extLst>
              <a:ext uri="{FF2B5EF4-FFF2-40B4-BE49-F238E27FC236}">
                <a16:creationId xmlns:a16="http://schemas.microsoft.com/office/drawing/2014/main" id="{EB2F082D-06B9-7C4C-F41E-38454A5F0048}"/>
              </a:ext>
            </a:extLst>
          </p:cNvPr>
          <p:cNvSpPr txBox="1">
            <a:spLocks/>
          </p:cNvSpPr>
          <p:nvPr/>
        </p:nvSpPr>
        <p:spPr>
          <a:xfrm>
            <a:off x="5185327" y="2634583"/>
            <a:ext cx="1646204" cy="3524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1pPr>
            <a:lvl2pPr marL="914400" marR="0" lvl="1"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2pPr>
            <a:lvl3pPr marL="1371600" marR="0" lvl="2"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3pPr>
            <a:lvl4pPr marL="1828800" marR="0" lvl="3"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4pPr>
            <a:lvl5pPr marL="2286000" marR="0" lvl="4"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5pPr>
            <a:lvl6pPr marL="2743200" marR="0" lvl="5"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6pPr>
            <a:lvl7pPr marL="3200400" marR="0" lvl="6"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7pPr>
            <a:lvl8pPr marL="3657600" marR="0" lvl="7"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8pPr>
            <a:lvl9pPr marL="4114800" marR="0" lvl="8"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9pPr>
          </a:lstStyle>
          <a:p>
            <a:pPr marL="0" indent="0" algn="r"/>
            <a:r>
              <a:rPr lang="en-US" sz="1050" dirty="0"/>
              <a:t>Macintosh et al. (2015)</a:t>
            </a:r>
          </a:p>
        </p:txBody>
      </p:sp>
      <p:sp>
        <p:nvSpPr>
          <p:cNvPr id="21" name="Google Shape;345;p39">
            <a:extLst>
              <a:ext uri="{FF2B5EF4-FFF2-40B4-BE49-F238E27FC236}">
                <a16:creationId xmlns:a16="http://schemas.microsoft.com/office/drawing/2014/main" id="{4A2AC82C-B5D6-FF25-6C15-93706B9BD7F5}"/>
              </a:ext>
            </a:extLst>
          </p:cNvPr>
          <p:cNvSpPr txBox="1">
            <a:spLocks/>
          </p:cNvSpPr>
          <p:nvPr/>
        </p:nvSpPr>
        <p:spPr>
          <a:xfrm>
            <a:off x="7466275" y="1000819"/>
            <a:ext cx="1316645" cy="35242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1pPr>
            <a:lvl2pPr marL="914400" marR="0" lvl="1"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2pPr>
            <a:lvl3pPr marL="1371600" marR="0" lvl="2"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3pPr>
            <a:lvl4pPr marL="1828800" marR="0" lvl="3"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4pPr>
            <a:lvl5pPr marL="2286000" marR="0" lvl="4"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5pPr>
            <a:lvl6pPr marL="2743200" marR="0" lvl="5"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6pPr>
            <a:lvl7pPr marL="3200400" marR="0" lvl="6"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7pPr>
            <a:lvl8pPr marL="3657600" marR="0" lvl="7"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8pPr>
            <a:lvl9pPr marL="4114800" marR="0" lvl="8"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9pPr>
          </a:lstStyle>
          <a:p>
            <a:pPr marL="0" indent="0" algn="r"/>
            <a:r>
              <a:rPr lang="en-US" sz="1100" dirty="0">
                <a:solidFill>
                  <a:srgbClr val="00FA00"/>
                </a:solidFill>
                <a:latin typeface="Calibri" panose="020F0502020204030204" pitchFamily="34" charset="0"/>
                <a:ea typeface="Tahoma" panose="020B0604030504040204" pitchFamily="34" charset="0"/>
                <a:cs typeface="Calibri" panose="020F0502020204030204" pitchFamily="34" charset="0"/>
              </a:rPr>
              <a:t>TYC 8998-760-1 bc</a:t>
            </a:r>
          </a:p>
        </p:txBody>
      </p:sp>
      <p:cxnSp>
        <p:nvCxnSpPr>
          <p:cNvPr id="23" name="Straight Connector 22">
            <a:extLst>
              <a:ext uri="{FF2B5EF4-FFF2-40B4-BE49-F238E27FC236}">
                <a16:creationId xmlns:a16="http://schemas.microsoft.com/office/drawing/2014/main" id="{83E695F9-C052-8469-F17E-BB3D46CBB906}"/>
              </a:ext>
            </a:extLst>
          </p:cNvPr>
          <p:cNvCxnSpPr/>
          <p:nvPr/>
        </p:nvCxnSpPr>
        <p:spPr>
          <a:xfrm>
            <a:off x="7092563" y="2305878"/>
            <a:ext cx="373712"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4" name="Google Shape;345;p39">
            <a:extLst>
              <a:ext uri="{FF2B5EF4-FFF2-40B4-BE49-F238E27FC236}">
                <a16:creationId xmlns:a16="http://schemas.microsoft.com/office/drawing/2014/main" id="{259A2E65-D5D9-E7D7-11DE-5265C28B0309}"/>
              </a:ext>
            </a:extLst>
          </p:cNvPr>
          <p:cNvSpPr txBox="1">
            <a:spLocks/>
          </p:cNvSpPr>
          <p:nvPr/>
        </p:nvSpPr>
        <p:spPr>
          <a:xfrm>
            <a:off x="6118502" y="2038522"/>
            <a:ext cx="1316645" cy="35242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1pPr>
            <a:lvl2pPr marL="914400" marR="0" lvl="1"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2pPr>
            <a:lvl3pPr marL="1371600" marR="0" lvl="2"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3pPr>
            <a:lvl4pPr marL="1828800" marR="0" lvl="3"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4pPr>
            <a:lvl5pPr marL="2286000" marR="0" lvl="4"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5pPr>
            <a:lvl6pPr marL="2743200" marR="0" lvl="5"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6pPr>
            <a:lvl7pPr marL="3200400" marR="0" lvl="6"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7pPr>
            <a:lvl8pPr marL="3657600" marR="0" lvl="7"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8pPr>
            <a:lvl9pPr marL="4114800" marR="0" lvl="8"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9pPr>
          </a:lstStyle>
          <a:p>
            <a:pPr marL="0" indent="0" algn="r"/>
            <a:r>
              <a:rPr lang="en-US" sz="900" dirty="0">
                <a:solidFill>
                  <a:schemeClr val="accent6"/>
                </a:solidFill>
                <a:latin typeface="Arial" panose="020B0604020202020204" pitchFamily="34" charset="0"/>
                <a:ea typeface="Tahoma" panose="020B0604030504040204" pitchFamily="34" charset="0"/>
                <a:cs typeface="Arial" panose="020B0604020202020204" pitchFamily="34" charset="0"/>
              </a:rPr>
              <a:t>1”</a:t>
            </a:r>
          </a:p>
        </p:txBody>
      </p:sp>
      <p:sp>
        <p:nvSpPr>
          <p:cNvPr id="25" name="Google Shape;345;p39">
            <a:extLst>
              <a:ext uri="{FF2B5EF4-FFF2-40B4-BE49-F238E27FC236}">
                <a16:creationId xmlns:a16="http://schemas.microsoft.com/office/drawing/2014/main" id="{669158A1-1255-593C-8DCC-EE63303960C7}"/>
              </a:ext>
            </a:extLst>
          </p:cNvPr>
          <p:cNvSpPr txBox="1">
            <a:spLocks/>
          </p:cNvSpPr>
          <p:nvPr/>
        </p:nvSpPr>
        <p:spPr>
          <a:xfrm>
            <a:off x="6212106" y="2202814"/>
            <a:ext cx="1316645" cy="35242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1pPr>
            <a:lvl2pPr marL="914400" marR="0" lvl="1"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2pPr>
            <a:lvl3pPr marL="1371600" marR="0" lvl="2"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3pPr>
            <a:lvl4pPr marL="1828800" marR="0" lvl="3"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4pPr>
            <a:lvl5pPr marL="2286000" marR="0" lvl="4"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5pPr>
            <a:lvl6pPr marL="2743200" marR="0" lvl="5"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6pPr>
            <a:lvl7pPr marL="3200400" marR="0" lvl="6"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7pPr>
            <a:lvl8pPr marL="3657600" marR="0" lvl="7"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8pPr>
            <a:lvl9pPr marL="4114800" marR="0" lvl="8"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9pPr>
          </a:lstStyle>
          <a:p>
            <a:pPr marL="0" indent="0" algn="r"/>
            <a:r>
              <a:rPr lang="en-US" sz="900" dirty="0">
                <a:solidFill>
                  <a:schemeClr val="accent6"/>
                </a:solidFill>
                <a:latin typeface="Arial" panose="020B0604020202020204" pitchFamily="34" charset="0"/>
                <a:ea typeface="Tahoma" panose="020B0604030504040204" pitchFamily="34" charset="0"/>
                <a:cs typeface="Arial" panose="020B0604020202020204" pitchFamily="34" charset="0"/>
              </a:rPr>
              <a:t>95 au</a:t>
            </a:r>
          </a:p>
        </p:txBody>
      </p:sp>
      <p:grpSp>
        <p:nvGrpSpPr>
          <p:cNvPr id="58" name="Group 57">
            <a:extLst>
              <a:ext uri="{FF2B5EF4-FFF2-40B4-BE49-F238E27FC236}">
                <a16:creationId xmlns:a16="http://schemas.microsoft.com/office/drawing/2014/main" id="{B0246EBC-554F-ACC5-A9DD-8890E9E027C4}"/>
              </a:ext>
            </a:extLst>
          </p:cNvPr>
          <p:cNvGrpSpPr/>
          <p:nvPr/>
        </p:nvGrpSpPr>
        <p:grpSpPr>
          <a:xfrm>
            <a:off x="684721" y="3176693"/>
            <a:ext cx="7701261" cy="1503536"/>
            <a:chOff x="684721" y="3176693"/>
            <a:chExt cx="7701261" cy="1503536"/>
          </a:xfrm>
        </p:grpSpPr>
        <p:pic>
          <p:nvPicPr>
            <p:cNvPr id="39" name="Picture 38" descr="A collage of images of a red and black object&#10;&#10;Description automatically generated">
              <a:extLst>
                <a:ext uri="{FF2B5EF4-FFF2-40B4-BE49-F238E27FC236}">
                  <a16:creationId xmlns:a16="http://schemas.microsoft.com/office/drawing/2014/main" id="{0B37EE78-E5D4-073F-E76E-348353284D8C}"/>
                </a:ext>
              </a:extLst>
            </p:cNvPr>
            <p:cNvPicPr>
              <a:picLocks noChangeAspect="1"/>
            </p:cNvPicPr>
            <p:nvPr/>
          </p:nvPicPr>
          <p:blipFill>
            <a:blip r:embed="rId7"/>
            <a:stretch>
              <a:fillRect/>
            </a:stretch>
          </p:blipFill>
          <p:spPr>
            <a:xfrm>
              <a:off x="6387135" y="3176693"/>
              <a:ext cx="1112850" cy="1475020"/>
            </a:xfrm>
            <a:prstGeom prst="rect">
              <a:avLst/>
            </a:prstGeom>
          </p:spPr>
        </p:pic>
        <p:pic>
          <p:nvPicPr>
            <p:cNvPr id="41" name="Picture 40" descr="A screen shot of a blue screen&#10;&#10;Description automatically generated">
              <a:extLst>
                <a:ext uri="{FF2B5EF4-FFF2-40B4-BE49-F238E27FC236}">
                  <a16:creationId xmlns:a16="http://schemas.microsoft.com/office/drawing/2014/main" id="{A208A7E8-AAEE-7F2B-B006-4410AB9498E8}"/>
                </a:ext>
              </a:extLst>
            </p:cNvPr>
            <p:cNvPicPr>
              <a:picLocks noChangeAspect="1"/>
            </p:cNvPicPr>
            <p:nvPr/>
          </p:nvPicPr>
          <p:blipFill>
            <a:blip r:embed="rId8"/>
            <a:stretch>
              <a:fillRect/>
            </a:stretch>
          </p:blipFill>
          <p:spPr>
            <a:xfrm>
              <a:off x="7552964" y="3901998"/>
              <a:ext cx="833017" cy="749715"/>
            </a:xfrm>
            <a:prstGeom prst="rect">
              <a:avLst/>
            </a:prstGeom>
          </p:spPr>
        </p:pic>
        <p:pic>
          <p:nvPicPr>
            <p:cNvPr id="43" name="Picture 42" descr="A screenshot of a cell phone&#10;&#10;Description automatically generated">
              <a:extLst>
                <a:ext uri="{FF2B5EF4-FFF2-40B4-BE49-F238E27FC236}">
                  <a16:creationId xmlns:a16="http://schemas.microsoft.com/office/drawing/2014/main" id="{D7C89703-B1BF-E918-BFC6-C3C648263CAC}"/>
                </a:ext>
              </a:extLst>
            </p:cNvPr>
            <p:cNvPicPr>
              <a:picLocks noChangeAspect="1"/>
            </p:cNvPicPr>
            <p:nvPr/>
          </p:nvPicPr>
          <p:blipFill rotWithShape="1">
            <a:blip r:embed="rId9"/>
            <a:srcRect b="40509"/>
            <a:stretch/>
          </p:blipFill>
          <p:spPr>
            <a:xfrm>
              <a:off x="5439111" y="3176693"/>
              <a:ext cx="877066" cy="1488138"/>
            </a:xfrm>
            <a:prstGeom prst="rect">
              <a:avLst/>
            </a:prstGeom>
          </p:spPr>
        </p:pic>
        <p:pic>
          <p:nvPicPr>
            <p:cNvPr id="45" name="Picture 44" descr="A screen shot of a cell phone&#10;&#10;Description automatically generated">
              <a:extLst>
                <a:ext uri="{FF2B5EF4-FFF2-40B4-BE49-F238E27FC236}">
                  <a16:creationId xmlns:a16="http://schemas.microsoft.com/office/drawing/2014/main" id="{18908093-4F55-1468-7109-EA4AE491CC43}"/>
                </a:ext>
              </a:extLst>
            </p:cNvPr>
            <p:cNvPicPr>
              <a:picLocks noChangeAspect="1"/>
            </p:cNvPicPr>
            <p:nvPr/>
          </p:nvPicPr>
          <p:blipFill rotWithShape="1">
            <a:blip r:embed="rId10"/>
            <a:srcRect b="32049"/>
            <a:stretch/>
          </p:blipFill>
          <p:spPr>
            <a:xfrm>
              <a:off x="3457884" y="3176693"/>
              <a:ext cx="876007" cy="1488139"/>
            </a:xfrm>
            <a:prstGeom prst="rect">
              <a:avLst/>
            </a:prstGeom>
          </p:spPr>
        </p:pic>
        <p:pic>
          <p:nvPicPr>
            <p:cNvPr id="47" name="Picture 46" descr="A black background with a white circle in the middle&#10;&#10;Description automatically generated">
              <a:extLst>
                <a:ext uri="{FF2B5EF4-FFF2-40B4-BE49-F238E27FC236}">
                  <a16:creationId xmlns:a16="http://schemas.microsoft.com/office/drawing/2014/main" id="{FAF3F9D3-4FE6-D978-CDE9-9551F9EBFA7A}"/>
                </a:ext>
              </a:extLst>
            </p:cNvPr>
            <p:cNvPicPr>
              <a:picLocks noChangeAspect="1"/>
            </p:cNvPicPr>
            <p:nvPr/>
          </p:nvPicPr>
          <p:blipFill>
            <a:blip r:embed="rId11"/>
            <a:stretch>
              <a:fillRect/>
            </a:stretch>
          </p:blipFill>
          <p:spPr>
            <a:xfrm>
              <a:off x="7554039" y="3176694"/>
              <a:ext cx="831943" cy="749716"/>
            </a:xfrm>
            <a:prstGeom prst="rect">
              <a:avLst/>
            </a:prstGeom>
          </p:spPr>
        </p:pic>
        <p:pic>
          <p:nvPicPr>
            <p:cNvPr id="49" name="Picture 48" descr="A black circle with white circle in center&#10;&#10;Description automatically generated">
              <a:extLst>
                <a:ext uri="{FF2B5EF4-FFF2-40B4-BE49-F238E27FC236}">
                  <a16:creationId xmlns:a16="http://schemas.microsoft.com/office/drawing/2014/main" id="{8F843B0F-E553-6C47-B31C-9FEF16D86EBA}"/>
                </a:ext>
              </a:extLst>
            </p:cNvPr>
            <p:cNvPicPr>
              <a:picLocks noChangeAspect="1"/>
            </p:cNvPicPr>
            <p:nvPr/>
          </p:nvPicPr>
          <p:blipFill>
            <a:blip r:embed="rId12"/>
            <a:stretch>
              <a:fillRect/>
            </a:stretch>
          </p:blipFill>
          <p:spPr>
            <a:xfrm>
              <a:off x="1572404" y="3986815"/>
              <a:ext cx="943043" cy="693414"/>
            </a:xfrm>
            <a:prstGeom prst="rect">
              <a:avLst/>
            </a:prstGeom>
          </p:spPr>
        </p:pic>
        <p:pic>
          <p:nvPicPr>
            <p:cNvPr id="51" name="Picture 50" descr="A bright light in the sky&#10;&#10;Description automatically generated">
              <a:extLst>
                <a:ext uri="{FF2B5EF4-FFF2-40B4-BE49-F238E27FC236}">
                  <a16:creationId xmlns:a16="http://schemas.microsoft.com/office/drawing/2014/main" id="{C8D23D8B-BA3F-80C0-3DC3-CD99518F7ACB}"/>
                </a:ext>
              </a:extLst>
            </p:cNvPr>
            <p:cNvPicPr>
              <a:picLocks noChangeAspect="1"/>
            </p:cNvPicPr>
            <p:nvPr/>
          </p:nvPicPr>
          <p:blipFill rotWithShape="1">
            <a:blip r:embed="rId13"/>
            <a:srcRect b="29051"/>
            <a:stretch/>
          </p:blipFill>
          <p:spPr>
            <a:xfrm>
              <a:off x="2587530" y="3176694"/>
              <a:ext cx="817011" cy="1488139"/>
            </a:xfrm>
            <a:prstGeom prst="rect">
              <a:avLst/>
            </a:prstGeom>
          </p:spPr>
        </p:pic>
        <p:pic>
          <p:nvPicPr>
            <p:cNvPr id="53" name="Picture 52" descr="A collage of images of a bright star&#10;&#10;Description automatically generated">
              <a:extLst>
                <a:ext uri="{FF2B5EF4-FFF2-40B4-BE49-F238E27FC236}">
                  <a16:creationId xmlns:a16="http://schemas.microsoft.com/office/drawing/2014/main" id="{2C995CBD-C42D-4DCF-FA67-AA94C4FAFDF0}"/>
                </a:ext>
              </a:extLst>
            </p:cNvPr>
            <p:cNvPicPr>
              <a:picLocks noChangeAspect="1"/>
            </p:cNvPicPr>
            <p:nvPr/>
          </p:nvPicPr>
          <p:blipFill>
            <a:blip r:embed="rId14"/>
            <a:stretch>
              <a:fillRect/>
            </a:stretch>
          </p:blipFill>
          <p:spPr>
            <a:xfrm>
              <a:off x="684721" y="3176694"/>
              <a:ext cx="832876" cy="1490409"/>
            </a:xfrm>
            <a:prstGeom prst="rect">
              <a:avLst/>
            </a:prstGeom>
          </p:spPr>
        </p:pic>
        <p:pic>
          <p:nvPicPr>
            <p:cNvPr id="55" name="Picture 54" descr="A light in the dark sky&#10;&#10;Description automatically generated">
              <a:extLst>
                <a:ext uri="{FF2B5EF4-FFF2-40B4-BE49-F238E27FC236}">
                  <a16:creationId xmlns:a16="http://schemas.microsoft.com/office/drawing/2014/main" id="{B8B0C19F-9FF6-8ADC-C4CF-B78D0D1D3D7F}"/>
                </a:ext>
              </a:extLst>
            </p:cNvPr>
            <p:cNvPicPr>
              <a:picLocks noChangeAspect="1"/>
            </p:cNvPicPr>
            <p:nvPr/>
          </p:nvPicPr>
          <p:blipFill>
            <a:blip r:embed="rId15"/>
            <a:stretch>
              <a:fillRect/>
            </a:stretch>
          </p:blipFill>
          <p:spPr>
            <a:xfrm>
              <a:off x="1572404" y="3176694"/>
              <a:ext cx="943043" cy="770059"/>
            </a:xfrm>
            <a:prstGeom prst="rect">
              <a:avLst/>
            </a:prstGeom>
          </p:spPr>
        </p:pic>
        <p:pic>
          <p:nvPicPr>
            <p:cNvPr id="56" name="Picture 55" descr="A bright light in the sky&#10;&#10;Description automatically generated">
              <a:extLst>
                <a:ext uri="{FF2B5EF4-FFF2-40B4-BE49-F238E27FC236}">
                  <a16:creationId xmlns:a16="http://schemas.microsoft.com/office/drawing/2014/main" id="{E6A079B5-47E2-CC42-21E9-9A8EDBBC6D2A}"/>
                </a:ext>
              </a:extLst>
            </p:cNvPr>
            <p:cNvPicPr>
              <a:picLocks noChangeAspect="1"/>
            </p:cNvPicPr>
            <p:nvPr/>
          </p:nvPicPr>
          <p:blipFill rotWithShape="1">
            <a:blip r:embed="rId13"/>
            <a:srcRect t="70074"/>
            <a:stretch/>
          </p:blipFill>
          <p:spPr>
            <a:xfrm>
              <a:off x="4386971" y="3926409"/>
              <a:ext cx="981182" cy="753820"/>
            </a:xfrm>
            <a:prstGeom prst="rect">
              <a:avLst/>
            </a:prstGeom>
          </p:spPr>
        </p:pic>
        <p:pic>
          <p:nvPicPr>
            <p:cNvPr id="57" name="Picture 56" descr="A screen shot of a cell phone&#10;&#10;Description automatically generated">
              <a:extLst>
                <a:ext uri="{FF2B5EF4-FFF2-40B4-BE49-F238E27FC236}">
                  <a16:creationId xmlns:a16="http://schemas.microsoft.com/office/drawing/2014/main" id="{2722A685-C1EA-E066-8AE6-AB569C3D6F1F}"/>
                </a:ext>
              </a:extLst>
            </p:cNvPr>
            <p:cNvPicPr>
              <a:picLocks noChangeAspect="1"/>
            </p:cNvPicPr>
            <p:nvPr/>
          </p:nvPicPr>
          <p:blipFill rotWithShape="1">
            <a:blip r:embed="rId10"/>
            <a:srcRect l="352" t="67141" r="-352" b="-714"/>
            <a:stretch/>
          </p:blipFill>
          <p:spPr>
            <a:xfrm>
              <a:off x="4386971" y="3176693"/>
              <a:ext cx="978179" cy="821048"/>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7" name="Google Shape;347;p39"/>
          <p:cNvSpPr txBox="1">
            <a:spLocks noGrp="1"/>
          </p:cNvSpPr>
          <p:nvPr>
            <p:ph type="ctrTitle"/>
          </p:nvPr>
        </p:nvSpPr>
        <p:spPr>
          <a:xfrm>
            <a:off x="303026" y="301776"/>
            <a:ext cx="8546775" cy="63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700" dirty="0"/>
              <a:t>Current Landscape: Protoplanetary &amp; Debris Disks</a:t>
            </a:r>
            <a:endParaRPr sz="2700" dirty="0"/>
          </a:p>
        </p:txBody>
      </p:sp>
      <p:sp>
        <p:nvSpPr>
          <p:cNvPr id="11" name="Google Shape;345;p39">
            <a:extLst>
              <a:ext uri="{FF2B5EF4-FFF2-40B4-BE49-F238E27FC236}">
                <a16:creationId xmlns:a16="http://schemas.microsoft.com/office/drawing/2014/main" id="{AFD6ABB8-59D1-75E8-841E-9167B2007460}"/>
              </a:ext>
            </a:extLst>
          </p:cNvPr>
          <p:cNvSpPr txBox="1">
            <a:spLocks/>
          </p:cNvSpPr>
          <p:nvPr/>
        </p:nvSpPr>
        <p:spPr>
          <a:xfrm>
            <a:off x="3376390" y="4489288"/>
            <a:ext cx="1646204" cy="3524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1pPr>
            <a:lvl2pPr marL="914400" marR="0" lvl="1"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2pPr>
            <a:lvl3pPr marL="1371600" marR="0" lvl="2"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3pPr>
            <a:lvl4pPr marL="1828800" marR="0" lvl="3"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4pPr>
            <a:lvl5pPr marL="2286000" marR="0" lvl="4"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5pPr>
            <a:lvl6pPr marL="2743200" marR="0" lvl="5"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6pPr>
            <a:lvl7pPr marL="3200400" marR="0" lvl="6"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7pPr>
            <a:lvl8pPr marL="3657600" marR="0" lvl="7"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8pPr>
            <a:lvl9pPr marL="4114800" marR="0" lvl="8"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9pPr>
          </a:lstStyle>
          <a:p>
            <a:pPr marL="0" indent="0" algn="r"/>
            <a:r>
              <a:rPr lang="en-US" sz="1050" dirty="0" err="1"/>
              <a:t>Benisty</a:t>
            </a:r>
            <a:r>
              <a:rPr lang="en-US" sz="1050" dirty="0"/>
              <a:t> et al. (2023)</a:t>
            </a:r>
          </a:p>
        </p:txBody>
      </p:sp>
      <p:pic>
        <p:nvPicPr>
          <p:cNvPr id="3" name="Picture 2" descr="A collage of images of a galaxy&#10;&#10;Description automatically generated">
            <a:extLst>
              <a:ext uri="{FF2B5EF4-FFF2-40B4-BE49-F238E27FC236}">
                <a16:creationId xmlns:a16="http://schemas.microsoft.com/office/drawing/2014/main" id="{B4401DAA-8D2F-A2F9-4220-A31DC0136B62}"/>
              </a:ext>
            </a:extLst>
          </p:cNvPr>
          <p:cNvPicPr>
            <a:picLocks noChangeAspect="1"/>
          </p:cNvPicPr>
          <p:nvPr/>
        </p:nvPicPr>
        <p:blipFill>
          <a:blip r:embed="rId3"/>
          <a:stretch>
            <a:fillRect/>
          </a:stretch>
        </p:blipFill>
        <p:spPr>
          <a:xfrm>
            <a:off x="413826" y="795952"/>
            <a:ext cx="3260757" cy="3955975"/>
          </a:xfrm>
          <a:prstGeom prst="rect">
            <a:avLst/>
          </a:prstGeom>
        </p:spPr>
      </p:pic>
      <p:pic>
        <p:nvPicPr>
          <p:cNvPr id="6148" name="Picture 4" descr="This figure shows the dust rings around young stars captured by the Gemini Planet Imager Exoplanet Survey, or GPIES. The rings show a diversity of shapes and sizes, made more extreme by the different projections of the rings on the sky.">
            <a:hlinkClick r:id="rId4"/>
            <a:extLst>
              <a:ext uri="{FF2B5EF4-FFF2-40B4-BE49-F238E27FC236}">
                <a16:creationId xmlns:a16="http://schemas.microsoft.com/office/drawing/2014/main" id="{731294D3-520E-F41A-3187-95AD406DDC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8868" y="951314"/>
            <a:ext cx="4861306" cy="3240871"/>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This figure shows the dust rings around young stars captured by the Gemini Planet Imager Exoplanet Survey, or GPIES. The rings show a diversity of shapes and sizes, made more extreme by the different projections of the rings on the sky.">
            <a:extLst>
              <a:ext uri="{FF2B5EF4-FFF2-40B4-BE49-F238E27FC236}">
                <a16:creationId xmlns:a16="http://schemas.microsoft.com/office/drawing/2014/main" id="{62E68035-CC0D-EF89-11B0-A3AA5D694D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63681" y="951314"/>
            <a:ext cx="4861306" cy="3240871"/>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345;p39">
            <a:extLst>
              <a:ext uri="{FF2B5EF4-FFF2-40B4-BE49-F238E27FC236}">
                <a16:creationId xmlns:a16="http://schemas.microsoft.com/office/drawing/2014/main" id="{45043892-A931-35EC-44C3-A9699A184C1F}"/>
              </a:ext>
            </a:extLst>
          </p:cNvPr>
          <p:cNvSpPr txBox="1">
            <a:spLocks/>
          </p:cNvSpPr>
          <p:nvPr/>
        </p:nvSpPr>
        <p:spPr>
          <a:xfrm>
            <a:off x="6079980" y="4177061"/>
            <a:ext cx="2844479" cy="3524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1pPr>
            <a:lvl2pPr marL="914400" marR="0" lvl="1"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2pPr>
            <a:lvl3pPr marL="1371600" marR="0" lvl="2"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3pPr>
            <a:lvl4pPr marL="1828800" marR="0" lvl="3"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4pPr>
            <a:lvl5pPr marL="2286000" marR="0" lvl="4"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5pPr>
            <a:lvl6pPr marL="2743200" marR="0" lvl="5"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6pPr>
            <a:lvl7pPr marL="3200400" marR="0" lvl="6"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7pPr>
            <a:lvl8pPr marL="3657600" marR="0" lvl="7"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8pPr>
            <a:lvl9pPr marL="4114800" marR="0" lvl="8"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9pPr>
          </a:lstStyle>
          <a:p>
            <a:pPr marL="0" indent="0" algn="r"/>
            <a:r>
              <a:rPr lang="en-US" sz="1050" dirty="0"/>
              <a:t>GPIES Debris Disks (Image: Tom Esposito)</a:t>
            </a:r>
          </a:p>
        </p:txBody>
      </p:sp>
    </p:spTree>
    <p:extLst>
      <p:ext uri="{BB962C8B-B14F-4D97-AF65-F5344CB8AC3E}">
        <p14:creationId xmlns:p14="http://schemas.microsoft.com/office/powerpoint/2010/main" val="339995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5" name="Google Shape;345;p39"/>
          <p:cNvSpPr txBox="1">
            <a:spLocks noGrp="1"/>
          </p:cNvSpPr>
          <p:nvPr>
            <p:ph type="subTitle" idx="1"/>
          </p:nvPr>
        </p:nvSpPr>
        <p:spPr>
          <a:xfrm>
            <a:off x="198782" y="4841724"/>
            <a:ext cx="2851187" cy="352436"/>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sz="1050" dirty="0"/>
              <a:t>Nielsen et al. (2019), Vigan et al. (2021)</a:t>
            </a:r>
            <a:endParaRPr sz="1050" dirty="0"/>
          </a:p>
        </p:txBody>
      </p:sp>
      <p:sp>
        <p:nvSpPr>
          <p:cNvPr id="347" name="Google Shape;347;p39"/>
          <p:cNvSpPr txBox="1">
            <a:spLocks noGrp="1"/>
          </p:cNvSpPr>
          <p:nvPr>
            <p:ph type="ctrTitle"/>
          </p:nvPr>
        </p:nvSpPr>
        <p:spPr>
          <a:xfrm>
            <a:off x="303026" y="301776"/>
            <a:ext cx="8427147" cy="63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900" dirty="0"/>
              <a:t>Imaging Demographics &amp; Survey Strategy</a:t>
            </a:r>
            <a:endParaRPr sz="2900" dirty="0"/>
          </a:p>
        </p:txBody>
      </p:sp>
      <p:pic>
        <p:nvPicPr>
          <p:cNvPr id="3" name="Picture 2" descr="A close-up of a diagram&#10;&#10;Description automatically generated">
            <a:extLst>
              <a:ext uri="{FF2B5EF4-FFF2-40B4-BE49-F238E27FC236}">
                <a16:creationId xmlns:a16="http://schemas.microsoft.com/office/drawing/2014/main" id="{DC10D572-67B7-692D-BABC-9335F119D580}"/>
              </a:ext>
            </a:extLst>
          </p:cNvPr>
          <p:cNvPicPr>
            <a:picLocks noChangeAspect="1"/>
          </p:cNvPicPr>
          <p:nvPr/>
        </p:nvPicPr>
        <p:blipFill>
          <a:blip r:embed="rId3"/>
          <a:stretch>
            <a:fillRect/>
          </a:stretch>
        </p:blipFill>
        <p:spPr>
          <a:xfrm>
            <a:off x="413827" y="820169"/>
            <a:ext cx="2130590" cy="3955796"/>
          </a:xfrm>
          <a:prstGeom prst="rect">
            <a:avLst/>
          </a:prstGeom>
        </p:spPr>
      </p:pic>
      <p:sp>
        <p:nvSpPr>
          <p:cNvPr id="6" name="Right Arrow 5">
            <a:extLst>
              <a:ext uri="{FF2B5EF4-FFF2-40B4-BE49-F238E27FC236}">
                <a16:creationId xmlns:a16="http://schemas.microsoft.com/office/drawing/2014/main" id="{31FAF71E-5BD0-AB40-901D-6939948F223A}"/>
              </a:ext>
            </a:extLst>
          </p:cNvPr>
          <p:cNvSpPr/>
          <p:nvPr/>
        </p:nvSpPr>
        <p:spPr>
          <a:xfrm>
            <a:off x="4811974" y="1849587"/>
            <a:ext cx="769960" cy="456885"/>
          </a:xfrm>
          <a:prstGeom prst="rightArrow">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Google Shape;406;p42">
            <a:extLst>
              <a:ext uri="{FF2B5EF4-FFF2-40B4-BE49-F238E27FC236}">
                <a16:creationId xmlns:a16="http://schemas.microsoft.com/office/drawing/2014/main" id="{F7D7A3C7-2364-7A0B-343B-382C6062A47D}"/>
              </a:ext>
            </a:extLst>
          </p:cNvPr>
          <p:cNvSpPr txBox="1">
            <a:spLocks/>
          </p:cNvSpPr>
          <p:nvPr/>
        </p:nvSpPr>
        <p:spPr>
          <a:xfrm>
            <a:off x="2549202" y="862015"/>
            <a:ext cx="2262772" cy="3524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1pPr>
            <a:lvl2pPr marL="914400" marR="0" lvl="1"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2pPr>
            <a:lvl3pPr marL="1371600" marR="0" lvl="2"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3pPr>
            <a:lvl4pPr marL="1828800" marR="0" lvl="3"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4pPr>
            <a:lvl5pPr marL="2286000" marR="0" lvl="4"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5pPr>
            <a:lvl6pPr marL="2743200" marR="0" lvl="5"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6pPr>
            <a:lvl7pPr marL="3200400" marR="0" lvl="6"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7pPr>
            <a:lvl8pPr marL="3657600" marR="0" lvl="7"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8pPr>
            <a:lvl9pPr marL="4114800" marR="0" lvl="8"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9pPr>
          </a:lstStyle>
          <a:p>
            <a:pPr marL="0" indent="0"/>
            <a:r>
              <a:rPr lang="en-US" b="1" u="sng" dirty="0"/>
              <a:t>Large statistical surveys</a:t>
            </a:r>
          </a:p>
        </p:txBody>
      </p:sp>
      <p:sp>
        <p:nvSpPr>
          <p:cNvPr id="10" name="Google Shape;406;p42">
            <a:extLst>
              <a:ext uri="{FF2B5EF4-FFF2-40B4-BE49-F238E27FC236}">
                <a16:creationId xmlns:a16="http://schemas.microsoft.com/office/drawing/2014/main" id="{CB9FB710-269C-4C26-575F-57334D57115C}"/>
              </a:ext>
            </a:extLst>
          </p:cNvPr>
          <p:cNvSpPr txBox="1">
            <a:spLocks/>
          </p:cNvSpPr>
          <p:nvPr/>
        </p:nvSpPr>
        <p:spPr>
          <a:xfrm>
            <a:off x="2524131" y="1223724"/>
            <a:ext cx="2287843" cy="118342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1pPr>
            <a:lvl2pPr marL="914400" marR="0" lvl="1"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2pPr>
            <a:lvl3pPr marL="1371600" marR="0" lvl="2"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3pPr>
            <a:lvl4pPr marL="1828800" marR="0" lvl="3"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4pPr>
            <a:lvl5pPr marL="2286000" marR="0" lvl="4"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5pPr>
            <a:lvl6pPr marL="2743200" marR="0" lvl="5"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6pPr>
            <a:lvl7pPr marL="3200400" marR="0" lvl="6"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7pPr>
            <a:lvl8pPr marL="3657600" marR="0" lvl="7"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8pPr>
            <a:lvl9pPr marL="4114800" marR="0" lvl="8"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9pPr>
          </a:lstStyle>
          <a:p>
            <a:pPr marL="285750" indent="-285750">
              <a:buFont typeface="Arial" panose="020B0604020202020204" pitchFamily="34" charset="0"/>
              <a:buChar char="•"/>
            </a:pPr>
            <a:r>
              <a:rPr lang="en-US" b="1" dirty="0"/>
              <a:t>Hundreds</a:t>
            </a:r>
            <a:r>
              <a:rPr lang="en-US" dirty="0"/>
              <a:t> of stars</a:t>
            </a:r>
          </a:p>
          <a:p>
            <a:pPr marL="285750" indent="-285750">
              <a:buFont typeface="Arial" panose="020B0604020202020204" pitchFamily="34" charset="0"/>
              <a:buChar char="•"/>
            </a:pPr>
            <a:r>
              <a:rPr lang="en-US" dirty="0"/>
              <a:t>‘Uninformed’ approach to avoid bias/ensure completeness</a:t>
            </a:r>
          </a:p>
          <a:p>
            <a:pPr marL="285750" indent="-285750">
              <a:buFont typeface="Arial" panose="020B0604020202020204" pitchFamily="34" charset="0"/>
              <a:buChar char="•"/>
            </a:pPr>
            <a:r>
              <a:rPr lang="en-US" dirty="0"/>
              <a:t>Statistically significant sample selection</a:t>
            </a:r>
          </a:p>
        </p:txBody>
      </p:sp>
      <p:sp>
        <p:nvSpPr>
          <p:cNvPr id="14" name="Google Shape;406;p42">
            <a:extLst>
              <a:ext uri="{FF2B5EF4-FFF2-40B4-BE49-F238E27FC236}">
                <a16:creationId xmlns:a16="http://schemas.microsoft.com/office/drawing/2014/main" id="{11E63371-FD00-3A4D-AA28-C140A3563BA1}"/>
              </a:ext>
            </a:extLst>
          </p:cNvPr>
          <p:cNvSpPr txBox="1">
            <a:spLocks/>
          </p:cNvSpPr>
          <p:nvPr/>
        </p:nvSpPr>
        <p:spPr>
          <a:xfrm>
            <a:off x="5581934" y="1258222"/>
            <a:ext cx="3278775" cy="118342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1pPr>
            <a:lvl2pPr marL="914400" marR="0" lvl="1"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2pPr>
            <a:lvl3pPr marL="1371600" marR="0" lvl="2"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3pPr>
            <a:lvl4pPr marL="1828800" marR="0" lvl="3"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4pPr>
            <a:lvl5pPr marL="2286000" marR="0" lvl="4"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5pPr>
            <a:lvl6pPr marL="2743200" marR="0" lvl="5"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6pPr>
            <a:lvl7pPr marL="3200400" marR="0" lvl="6"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7pPr>
            <a:lvl8pPr marL="3657600" marR="0" lvl="7"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8pPr>
            <a:lvl9pPr marL="4114800" marR="0" lvl="8"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9pPr>
          </a:lstStyle>
          <a:p>
            <a:pPr marL="285750" indent="-285750">
              <a:buFont typeface="Arial" panose="020B0604020202020204" pitchFamily="34" charset="0"/>
              <a:buChar char="•"/>
            </a:pPr>
            <a:r>
              <a:rPr lang="en-US" b="1" dirty="0"/>
              <a:t>Tens</a:t>
            </a:r>
            <a:r>
              <a:rPr lang="en-US" dirty="0"/>
              <a:t> of stars</a:t>
            </a:r>
          </a:p>
          <a:p>
            <a:pPr marL="285750" indent="-285750">
              <a:buFont typeface="Arial" panose="020B0604020202020204" pitchFamily="34" charset="0"/>
              <a:buChar char="•"/>
            </a:pPr>
            <a:r>
              <a:rPr lang="en-US" dirty="0"/>
              <a:t>Pre-selected to likely harbor image-able planets:</a:t>
            </a:r>
            <a:br>
              <a:rPr lang="en-US" dirty="0"/>
            </a:br>
            <a:r>
              <a:rPr lang="en-US" dirty="0">
                <a:solidFill>
                  <a:srgbClr val="00FDFF"/>
                </a:solidFill>
              </a:rPr>
              <a:t>RV trends</a:t>
            </a:r>
            <a:r>
              <a:rPr lang="en-US" dirty="0"/>
              <a:t>, </a:t>
            </a:r>
            <a:r>
              <a:rPr lang="en-US" i="1" dirty="0" err="1">
                <a:solidFill>
                  <a:srgbClr val="FF40FF"/>
                </a:solidFill>
              </a:rPr>
              <a:t>Hipparcos</a:t>
            </a:r>
            <a:r>
              <a:rPr lang="en-US" i="1" dirty="0">
                <a:solidFill>
                  <a:srgbClr val="FF40FF"/>
                </a:solidFill>
              </a:rPr>
              <a:t>-Gaia</a:t>
            </a:r>
            <a:r>
              <a:rPr lang="en-US" dirty="0">
                <a:solidFill>
                  <a:srgbClr val="FF40FF"/>
                </a:solidFill>
              </a:rPr>
              <a:t> accelerations</a:t>
            </a:r>
            <a:r>
              <a:rPr lang="en-US" dirty="0"/>
              <a:t>, </a:t>
            </a:r>
            <a:r>
              <a:rPr lang="en-US" dirty="0">
                <a:solidFill>
                  <a:srgbClr val="00FA00"/>
                </a:solidFill>
              </a:rPr>
              <a:t>youth/disks/proximity</a:t>
            </a:r>
          </a:p>
          <a:p>
            <a:pPr marL="285750" indent="-285750">
              <a:buFont typeface="Arial" panose="020B0604020202020204" pitchFamily="34" charset="0"/>
              <a:buChar char="•"/>
            </a:pPr>
            <a:r>
              <a:rPr lang="en-US" dirty="0"/>
              <a:t>Design: maximize detection yield</a:t>
            </a:r>
          </a:p>
        </p:txBody>
      </p:sp>
      <p:sp>
        <p:nvSpPr>
          <p:cNvPr id="15" name="Google Shape;406;p42">
            <a:extLst>
              <a:ext uri="{FF2B5EF4-FFF2-40B4-BE49-F238E27FC236}">
                <a16:creationId xmlns:a16="http://schemas.microsoft.com/office/drawing/2014/main" id="{A7A24BCC-1208-D4D5-0A96-98A03EE3E936}"/>
              </a:ext>
            </a:extLst>
          </p:cNvPr>
          <p:cNvSpPr txBox="1">
            <a:spLocks/>
          </p:cNvSpPr>
          <p:nvPr/>
        </p:nvSpPr>
        <p:spPr>
          <a:xfrm>
            <a:off x="6009522" y="875663"/>
            <a:ext cx="2851187" cy="3524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1pPr>
            <a:lvl2pPr marL="914400" marR="0" lvl="1"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2pPr>
            <a:lvl3pPr marL="1371600" marR="0" lvl="2"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3pPr>
            <a:lvl4pPr marL="1828800" marR="0" lvl="3"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4pPr>
            <a:lvl5pPr marL="2286000" marR="0" lvl="4"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5pPr>
            <a:lvl6pPr marL="2743200" marR="0" lvl="5"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6pPr>
            <a:lvl7pPr marL="3200400" marR="0" lvl="6"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7pPr>
            <a:lvl8pPr marL="3657600" marR="0" lvl="7"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8pPr>
            <a:lvl9pPr marL="4114800" marR="0" lvl="8"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9pPr>
          </a:lstStyle>
          <a:p>
            <a:pPr marL="0" indent="0"/>
            <a:r>
              <a:rPr lang="en-US" b="1" u="sng" dirty="0"/>
              <a:t>Targeted, highly-biased surveys</a:t>
            </a:r>
          </a:p>
        </p:txBody>
      </p:sp>
      <p:grpSp>
        <p:nvGrpSpPr>
          <p:cNvPr id="20" name="Group 19">
            <a:extLst>
              <a:ext uri="{FF2B5EF4-FFF2-40B4-BE49-F238E27FC236}">
                <a16:creationId xmlns:a16="http://schemas.microsoft.com/office/drawing/2014/main" id="{95C40F1B-855F-8011-2E5E-AB8E42708FEE}"/>
              </a:ext>
            </a:extLst>
          </p:cNvPr>
          <p:cNvGrpSpPr/>
          <p:nvPr/>
        </p:nvGrpSpPr>
        <p:grpSpPr>
          <a:xfrm>
            <a:off x="2586652" y="2907792"/>
            <a:ext cx="2183087" cy="1991863"/>
            <a:chOff x="2586652" y="2907792"/>
            <a:chExt cx="2183087" cy="1991863"/>
          </a:xfrm>
        </p:grpSpPr>
        <p:pic>
          <p:nvPicPr>
            <p:cNvPr id="17" name="Picture 16" descr="A graph of different stars&#10;&#10;Description automatically generated with medium confidence">
              <a:extLst>
                <a:ext uri="{FF2B5EF4-FFF2-40B4-BE49-F238E27FC236}">
                  <a16:creationId xmlns:a16="http://schemas.microsoft.com/office/drawing/2014/main" id="{3A4925F2-946A-1C46-774A-7E6210214F98}"/>
                </a:ext>
              </a:extLst>
            </p:cNvPr>
            <p:cNvPicPr>
              <a:picLocks noChangeAspect="1"/>
            </p:cNvPicPr>
            <p:nvPr/>
          </p:nvPicPr>
          <p:blipFill rotWithShape="1">
            <a:blip r:embed="rId4"/>
            <a:srcRect l="54771" t="45170" b="-1431"/>
            <a:stretch/>
          </p:blipFill>
          <p:spPr>
            <a:xfrm>
              <a:off x="3082050" y="2908161"/>
              <a:ext cx="1687676" cy="1991494"/>
            </a:xfrm>
            <a:prstGeom prst="rect">
              <a:avLst/>
            </a:prstGeom>
          </p:spPr>
        </p:pic>
        <p:pic>
          <p:nvPicPr>
            <p:cNvPr id="18" name="Picture 17" descr="A graph of different stars&#10;&#10;Description automatically generated with medium confidence">
              <a:extLst>
                <a:ext uri="{FF2B5EF4-FFF2-40B4-BE49-F238E27FC236}">
                  <a16:creationId xmlns:a16="http://schemas.microsoft.com/office/drawing/2014/main" id="{4A267A39-428D-6F4D-1654-7C556EC2A3E9}"/>
                </a:ext>
              </a:extLst>
            </p:cNvPr>
            <p:cNvPicPr>
              <a:picLocks noChangeAspect="1"/>
            </p:cNvPicPr>
            <p:nvPr/>
          </p:nvPicPr>
          <p:blipFill rotWithShape="1">
            <a:blip r:embed="rId4"/>
            <a:srcRect l="55764" b="52572"/>
            <a:stretch/>
          </p:blipFill>
          <p:spPr>
            <a:xfrm>
              <a:off x="3119097" y="2907792"/>
              <a:ext cx="1650642" cy="1678815"/>
            </a:xfrm>
            <a:prstGeom prst="rect">
              <a:avLst/>
            </a:prstGeom>
          </p:spPr>
        </p:pic>
        <p:pic>
          <p:nvPicPr>
            <p:cNvPr id="19" name="Picture 18" descr="A graph of different stars&#10;&#10;Description automatically generated with medium confidence">
              <a:extLst>
                <a:ext uri="{FF2B5EF4-FFF2-40B4-BE49-F238E27FC236}">
                  <a16:creationId xmlns:a16="http://schemas.microsoft.com/office/drawing/2014/main" id="{9F10CA05-ADD8-CD58-96F7-C91929723E76}"/>
                </a:ext>
              </a:extLst>
            </p:cNvPr>
            <p:cNvPicPr>
              <a:picLocks noChangeAspect="1"/>
            </p:cNvPicPr>
            <p:nvPr/>
          </p:nvPicPr>
          <p:blipFill rotWithShape="1">
            <a:blip r:embed="rId4"/>
            <a:srcRect t="45171" r="83423"/>
            <a:stretch/>
          </p:blipFill>
          <p:spPr>
            <a:xfrm>
              <a:off x="2586652" y="2908161"/>
              <a:ext cx="618551" cy="1940834"/>
            </a:xfrm>
            <a:prstGeom prst="rect">
              <a:avLst/>
            </a:prstGeom>
          </p:spPr>
        </p:pic>
      </p:grpSp>
      <p:pic>
        <p:nvPicPr>
          <p:cNvPr id="24" name="Picture 23" descr="A blue circle with a white x in the center&#10;&#10;Description automatically generated">
            <a:extLst>
              <a:ext uri="{FF2B5EF4-FFF2-40B4-BE49-F238E27FC236}">
                <a16:creationId xmlns:a16="http://schemas.microsoft.com/office/drawing/2014/main" id="{81EA101B-A7BC-EF6E-F585-EBE07FD49C6D}"/>
              </a:ext>
            </a:extLst>
          </p:cNvPr>
          <p:cNvPicPr>
            <a:picLocks noChangeAspect="1"/>
          </p:cNvPicPr>
          <p:nvPr/>
        </p:nvPicPr>
        <p:blipFill>
          <a:blip r:embed="rId5"/>
          <a:stretch>
            <a:fillRect/>
          </a:stretch>
        </p:blipFill>
        <p:spPr>
          <a:xfrm>
            <a:off x="4999988" y="2907792"/>
            <a:ext cx="1295641" cy="1183420"/>
          </a:xfrm>
          <a:prstGeom prst="rect">
            <a:avLst/>
          </a:prstGeom>
        </p:spPr>
      </p:pic>
      <p:pic>
        <p:nvPicPr>
          <p:cNvPr id="26" name="Picture 25" descr="A purple and yellow dotted diagram&#10;&#10;Description automatically generated with medium confidence">
            <a:extLst>
              <a:ext uri="{FF2B5EF4-FFF2-40B4-BE49-F238E27FC236}">
                <a16:creationId xmlns:a16="http://schemas.microsoft.com/office/drawing/2014/main" id="{63A17D56-F35E-6A79-03E2-7BCB2A6BBCC0}"/>
              </a:ext>
            </a:extLst>
          </p:cNvPr>
          <p:cNvPicPr>
            <a:picLocks noChangeAspect="1"/>
          </p:cNvPicPr>
          <p:nvPr/>
        </p:nvPicPr>
        <p:blipFill>
          <a:blip r:embed="rId6"/>
          <a:stretch>
            <a:fillRect/>
          </a:stretch>
        </p:blipFill>
        <p:spPr>
          <a:xfrm>
            <a:off x="6347264" y="3260990"/>
            <a:ext cx="1286671" cy="1183420"/>
          </a:xfrm>
          <a:prstGeom prst="rect">
            <a:avLst/>
          </a:prstGeom>
        </p:spPr>
      </p:pic>
      <p:sp>
        <p:nvSpPr>
          <p:cNvPr id="27" name="Google Shape;345;p39">
            <a:extLst>
              <a:ext uri="{FF2B5EF4-FFF2-40B4-BE49-F238E27FC236}">
                <a16:creationId xmlns:a16="http://schemas.microsoft.com/office/drawing/2014/main" id="{36056F47-F1C1-0FDC-36EE-AD3BFA82B83C}"/>
              </a:ext>
            </a:extLst>
          </p:cNvPr>
          <p:cNvSpPr txBox="1">
            <a:spLocks/>
          </p:cNvSpPr>
          <p:nvPr/>
        </p:nvSpPr>
        <p:spPr>
          <a:xfrm>
            <a:off x="5137962" y="4836568"/>
            <a:ext cx="3910877" cy="3524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1pPr>
            <a:lvl2pPr marL="914400" marR="0" lvl="1"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2pPr>
            <a:lvl3pPr marL="1371600" marR="0" lvl="2"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3pPr>
            <a:lvl4pPr marL="1828800" marR="0" lvl="3"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4pPr>
            <a:lvl5pPr marL="2286000" marR="0" lvl="4"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5pPr>
            <a:lvl6pPr marL="2743200" marR="0" lvl="5"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6pPr>
            <a:lvl7pPr marL="3200400" marR="0" lvl="6"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7pPr>
            <a:lvl8pPr marL="3657600" marR="0" lvl="7"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8pPr>
            <a:lvl9pPr marL="4114800" marR="0" lvl="8"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9pPr>
          </a:lstStyle>
          <a:p>
            <a:pPr marL="0" indent="0"/>
            <a:r>
              <a:rPr lang="en-US" sz="1050" dirty="0" err="1"/>
              <a:t>Franson</a:t>
            </a:r>
            <a:r>
              <a:rPr lang="en-US" sz="1050" dirty="0"/>
              <a:t> et al. (2023), De Rosa et al. (2023), Mesa et al. (2023)</a:t>
            </a:r>
          </a:p>
        </p:txBody>
      </p:sp>
      <p:pic>
        <p:nvPicPr>
          <p:cNvPr id="29" name="Picture 28" descr="A blue square with white text&#10;&#10;Description automatically generated">
            <a:extLst>
              <a:ext uri="{FF2B5EF4-FFF2-40B4-BE49-F238E27FC236}">
                <a16:creationId xmlns:a16="http://schemas.microsoft.com/office/drawing/2014/main" id="{D9F3364C-9FF8-E7D4-73F9-211F59EC1506}"/>
              </a:ext>
            </a:extLst>
          </p:cNvPr>
          <p:cNvPicPr>
            <a:picLocks noChangeAspect="1"/>
          </p:cNvPicPr>
          <p:nvPr/>
        </p:nvPicPr>
        <p:blipFill>
          <a:blip r:embed="rId7"/>
          <a:stretch>
            <a:fillRect/>
          </a:stretch>
        </p:blipFill>
        <p:spPr>
          <a:xfrm>
            <a:off x="7648235" y="3653149"/>
            <a:ext cx="1196971" cy="1183420"/>
          </a:xfrm>
          <a:prstGeom prst="rect">
            <a:avLst/>
          </a:prstGeom>
        </p:spPr>
      </p:pic>
      <p:sp>
        <p:nvSpPr>
          <p:cNvPr id="30" name="Google Shape;406;p42">
            <a:extLst>
              <a:ext uri="{FF2B5EF4-FFF2-40B4-BE49-F238E27FC236}">
                <a16:creationId xmlns:a16="http://schemas.microsoft.com/office/drawing/2014/main" id="{9810EB0A-8D0B-9907-CBBD-24EB7D13E587}"/>
              </a:ext>
            </a:extLst>
          </p:cNvPr>
          <p:cNvSpPr txBox="1">
            <a:spLocks/>
          </p:cNvSpPr>
          <p:nvPr/>
        </p:nvSpPr>
        <p:spPr>
          <a:xfrm>
            <a:off x="5667806" y="4432417"/>
            <a:ext cx="2851187" cy="3524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1pPr>
            <a:lvl2pPr marL="914400" marR="0" lvl="1"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2pPr>
            <a:lvl3pPr marL="1371600" marR="0" lvl="2"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3pPr>
            <a:lvl4pPr marL="1828800" marR="0" lvl="3"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4pPr>
            <a:lvl5pPr marL="2286000" marR="0" lvl="4"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5pPr>
            <a:lvl6pPr marL="2743200" marR="0" lvl="5"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6pPr>
            <a:lvl7pPr marL="3200400" marR="0" lvl="6"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7pPr>
            <a:lvl8pPr marL="3657600" marR="0" lvl="7"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8pPr>
            <a:lvl9pPr marL="4114800" marR="0" lvl="8"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9pPr>
          </a:lstStyle>
          <a:p>
            <a:pPr marL="0" indent="0"/>
            <a:r>
              <a:rPr lang="en-US" i="1" dirty="0"/>
              <a:t>Example: AF </a:t>
            </a:r>
            <a:r>
              <a:rPr lang="en-US" i="1" dirty="0" err="1"/>
              <a:t>Lep</a:t>
            </a:r>
            <a:r>
              <a:rPr lang="en-US" i="1" dirty="0"/>
              <a:t> b</a:t>
            </a:r>
          </a:p>
        </p:txBody>
      </p:sp>
    </p:spTree>
    <p:extLst>
      <p:ext uri="{BB962C8B-B14F-4D97-AF65-F5344CB8AC3E}">
        <p14:creationId xmlns:p14="http://schemas.microsoft.com/office/powerpoint/2010/main" val="3455275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p:bldP spid="15" grpId="0"/>
      <p:bldP spid="27" grpId="0"/>
      <p:bldP spid="3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7" name="Google Shape;347;p39"/>
          <p:cNvSpPr txBox="1">
            <a:spLocks noGrp="1"/>
          </p:cNvSpPr>
          <p:nvPr>
            <p:ph type="ctrTitle"/>
          </p:nvPr>
        </p:nvSpPr>
        <p:spPr>
          <a:xfrm>
            <a:off x="288741" y="369011"/>
            <a:ext cx="4887558" cy="124510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a:t>How do ELT instruments and JWST complement each other?</a:t>
            </a:r>
          </a:p>
        </p:txBody>
      </p:sp>
      <p:pic>
        <p:nvPicPr>
          <p:cNvPr id="4" name="Picture 3" descr="A chart of different types of data&#10;&#10;Description automatically generated with medium confidence">
            <a:extLst>
              <a:ext uri="{FF2B5EF4-FFF2-40B4-BE49-F238E27FC236}">
                <a16:creationId xmlns:a16="http://schemas.microsoft.com/office/drawing/2014/main" id="{B5D3792C-3CA0-0BDD-8393-1C55CE61A380}"/>
              </a:ext>
            </a:extLst>
          </p:cNvPr>
          <p:cNvPicPr>
            <a:picLocks noChangeAspect="1"/>
          </p:cNvPicPr>
          <p:nvPr/>
        </p:nvPicPr>
        <p:blipFill rotWithShape="1">
          <a:blip r:embed="rId3"/>
          <a:srcRect l="4529" t="1701" r="2203"/>
          <a:stretch/>
        </p:blipFill>
        <p:spPr>
          <a:xfrm>
            <a:off x="5049953" y="77539"/>
            <a:ext cx="4013024" cy="4832919"/>
          </a:xfrm>
          <a:prstGeom prst="rect">
            <a:avLst/>
          </a:prstGeom>
        </p:spPr>
      </p:pic>
      <p:sp>
        <p:nvSpPr>
          <p:cNvPr id="5" name="Google Shape;345;p39">
            <a:extLst>
              <a:ext uri="{FF2B5EF4-FFF2-40B4-BE49-F238E27FC236}">
                <a16:creationId xmlns:a16="http://schemas.microsoft.com/office/drawing/2014/main" id="{402E918B-2850-BCCE-7EDE-84379206B49E}"/>
              </a:ext>
            </a:extLst>
          </p:cNvPr>
          <p:cNvSpPr txBox="1">
            <a:spLocks/>
          </p:cNvSpPr>
          <p:nvPr/>
        </p:nvSpPr>
        <p:spPr>
          <a:xfrm>
            <a:off x="6059606" y="4817858"/>
            <a:ext cx="3084394" cy="3524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1pPr>
            <a:lvl2pPr marL="914400" marR="0" lvl="1"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2pPr>
            <a:lvl3pPr marL="1371600" marR="0" lvl="2"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3pPr>
            <a:lvl4pPr marL="1828800" marR="0" lvl="3"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4pPr>
            <a:lvl5pPr marL="2286000" marR="0" lvl="4"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5pPr>
            <a:lvl6pPr marL="2743200" marR="0" lvl="5"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6pPr>
            <a:lvl7pPr marL="3200400" marR="0" lvl="6"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7pPr>
            <a:lvl8pPr marL="3657600" marR="0" lvl="7"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8pPr>
            <a:lvl9pPr marL="4114800" marR="0" lvl="8"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9pPr>
          </a:lstStyle>
          <a:p>
            <a:pPr marL="0" indent="0" algn="r"/>
            <a:r>
              <a:rPr lang="en-US" sz="1050" dirty="0"/>
              <a:t>Follette (2023), based on tools by Vanessa Bailey</a:t>
            </a:r>
          </a:p>
        </p:txBody>
      </p:sp>
      <p:sp>
        <p:nvSpPr>
          <p:cNvPr id="6" name="Google Shape;406;p42">
            <a:extLst>
              <a:ext uri="{FF2B5EF4-FFF2-40B4-BE49-F238E27FC236}">
                <a16:creationId xmlns:a16="http://schemas.microsoft.com/office/drawing/2014/main" id="{BD9F66D0-E1E6-E18A-4B01-75EF39203F89}"/>
              </a:ext>
            </a:extLst>
          </p:cNvPr>
          <p:cNvSpPr txBox="1">
            <a:spLocks noGrp="1"/>
          </p:cNvSpPr>
          <p:nvPr>
            <p:ph type="subTitle" idx="1"/>
          </p:nvPr>
        </p:nvSpPr>
        <p:spPr>
          <a:xfrm>
            <a:off x="370390" y="1585936"/>
            <a:ext cx="4278346" cy="63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Deeper achievable contrasts at much closer angular separations afforded by ELTs!</a:t>
            </a:r>
            <a:endParaRPr dirty="0"/>
          </a:p>
        </p:txBody>
      </p:sp>
      <p:sp>
        <p:nvSpPr>
          <p:cNvPr id="7" name="Google Shape;407;p42">
            <a:extLst>
              <a:ext uri="{FF2B5EF4-FFF2-40B4-BE49-F238E27FC236}">
                <a16:creationId xmlns:a16="http://schemas.microsoft.com/office/drawing/2014/main" id="{5833E4E7-2B1A-C982-2F6F-4AD3FDDB235F}"/>
              </a:ext>
            </a:extLst>
          </p:cNvPr>
          <p:cNvSpPr txBox="1">
            <a:spLocks noGrp="1"/>
          </p:cNvSpPr>
          <p:nvPr>
            <p:ph type="subTitle" idx="2"/>
          </p:nvPr>
        </p:nvSpPr>
        <p:spPr>
          <a:xfrm>
            <a:off x="370398" y="1224562"/>
            <a:ext cx="3368225" cy="484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000" b="1" u="sng" dirty="0"/>
              <a:t>Inner Working Angle</a:t>
            </a:r>
            <a:endParaRPr sz="2000" b="1" u="sng" dirty="0"/>
          </a:p>
        </p:txBody>
      </p:sp>
      <p:sp>
        <p:nvSpPr>
          <p:cNvPr id="8" name="Google Shape;406;p42">
            <a:extLst>
              <a:ext uri="{FF2B5EF4-FFF2-40B4-BE49-F238E27FC236}">
                <a16:creationId xmlns:a16="http://schemas.microsoft.com/office/drawing/2014/main" id="{4DD20528-42E4-7C0E-85E0-86C6FE69075B}"/>
              </a:ext>
            </a:extLst>
          </p:cNvPr>
          <p:cNvSpPr txBox="1">
            <a:spLocks/>
          </p:cNvSpPr>
          <p:nvPr/>
        </p:nvSpPr>
        <p:spPr>
          <a:xfrm>
            <a:off x="370390" y="2605001"/>
            <a:ext cx="1684112" cy="149925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1pPr>
            <a:lvl2pPr marL="914400" marR="0" lvl="1"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2pPr>
            <a:lvl3pPr marL="1371600" marR="0" lvl="2"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3pPr>
            <a:lvl4pPr marL="1828800" marR="0" lvl="3"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4pPr>
            <a:lvl5pPr marL="2286000" marR="0" lvl="4"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5pPr>
            <a:lvl6pPr marL="2743200" marR="0" lvl="5"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6pPr>
            <a:lvl7pPr marL="3200400" marR="0" lvl="6"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7pPr>
            <a:lvl8pPr marL="3657600" marR="0" lvl="7"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8pPr>
            <a:lvl9pPr marL="4114800" marR="0" lvl="8"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9pPr>
          </a:lstStyle>
          <a:p>
            <a:pPr marL="0" indent="0"/>
            <a:r>
              <a:rPr lang="en-US" dirty="0"/>
              <a:t>ELT optimized sensitivity shortward of 5 µm; only ELT/METIS first-gen overlap with JWST/MIRI.</a:t>
            </a:r>
          </a:p>
          <a:p>
            <a:pPr marL="0" indent="0"/>
            <a:r>
              <a:rPr lang="en-US" dirty="0"/>
              <a:t>(</a:t>
            </a:r>
            <a:r>
              <a:rPr lang="en-US" dirty="0" err="1"/>
              <a:t>pt</a:t>
            </a:r>
            <a:r>
              <a:rPr lang="en-US" dirty="0"/>
              <a:t> source ~ IRAC; spectral ~ JWST)</a:t>
            </a:r>
          </a:p>
        </p:txBody>
      </p:sp>
      <p:sp>
        <p:nvSpPr>
          <p:cNvPr id="9" name="Google Shape;407;p42">
            <a:extLst>
              <a:ext uri="{FF2B5EF4-FFF2-40B4-BE49-F238E27FC236}">
                <a16:creationId xmlns:a16="http://schemas.microsoft.com/office/drawing/2014/main" id="{8502A3C8-2FD7-4B13-8D2C-D7EB423BCF66}"/>
              </a:ext>
            </a:extLst>
          </p:cNvPr>
          <p:cNvSpPr txBox="1">
            <a:spLocks/>
          </p:cNvSpPr>
          <p:nvPr/>
        </p:nvSpPr>
        <p:spPr>
          <a:xfrm>
            <a:off x="370390" y="2225236"/>
            <a:ext cx="3368225" cy="484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1pPr>
            <a:lvl2pPr marL="914400" marR="0" lvl="1"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2pPr>
            <a:lvl3pPr marL="1371600" marR="0" lvl="2"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3pPr>
            <a:lvl4pPr marL="1828800" marR="0" lvl="3"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4pPr>
            <a:lvl5pPr marL="2286000" marR="0" lvl="4"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5pPr>
            <a:lvl6pPr marL="2743200" marR="0" lvl="5"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6pPr>
            <a:lvl7pPr marL="3200400" marR="0" lvl="6"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7pPr>
            <a:lvl8pPr marL="3657600" marR="0" lvl="7"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8pPr>
            <a:lvl9pPr marL="4114800" marR="0" lvl="8"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9pPr>
          </a:lstStyle>
          <a:p>
            <a:pPr marL="0" indent="0"/>
            <a:r>
              <a:rPr lang="en-US" sz="2000" b="1" u="sng" dirty="0"/>
              <a:t>Wavelength Coverage</a:t>
            </a:r>
          </a:p>
        </p:txBody>
      </p:sp>
      <p:pic>
        <p:nvPicPr>
          <p:cNvPr id="10" name="Picture 9" descr="A graph of a graph of a line&#10;&#10;Description automatically generated with low confidence">
            <a:extLst>
              <a:ext uri="{FF2B5EF4-FFF2-40B4-BE49-F238E27FC236}">
                <a16:creationId xmlns:a16="http://schemas.microsoft.com/office/drawing/2014/main" id="{46DB254B-5730-ECF9-7C4F-14178A282581}"/>
              </a:ext>
            </a:extLst>
          </p:cNvPr>
          <p:cNvPicPr>
            <a:picLocks noChangeAspect="1"/>
          </p:cNvPicPr>
          <p:nvPr/>
        </p:nvPicPr>
        <p:blipFill rotWithShape="1">
          <a:blip r:embed="rId4"/>
          <a:srcRect r="52064"/>
          <a:stretch/>
        </p:blipFill>
        <p:spPr>
          <a:xfrm>
            <a:off x="2044758" y="2691003"/>
            <a:ext cx="2924172" cy="2093134"/>
          </a:xfrm>
          <a:prstGeom prst="rect">
            <a:avLst/>
          </a:prstGeom>
        </p:spPr>
      </p:pic>
      <p:sp>
        <p:nvSpPr>
          <p:cNvPr id="11" name="Google Shape;345;p39">
            <a:extLst>
              <a:ext uri="{FF2B5EF4-FFF2-40B4-BE49-F238E27FC236}">
                <a16:creationId xmlns:a16="http://schemas.microsoft.com/office/drawing/2014/main" id="{780BEED5-C7A8-72D0-9558-6CA479BD2065}"/>
              </a:ext>
            </a:extLst>
          </p:cNvPr>
          <p:cNvSpPr txBox="1">
            <a:spLocks/>
          </p:cNvSpPr>
          <p:nvPr/>
        </p:nvSpPr>
        <p:spPr>
          <a:xfrm>
            <a:off x="1884251" y="4792122"/>
            <a:ext cx="3084394" cy="3524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1pPr>
            <a:lvl2pPr marL="914400" marR="0" lvl="1"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2pPr>
            <a:lvl3pPr marL="1371600" marR="0" lvl="2"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3pPr>
            <a:lvl4pPr marL="1828800" marR="0" lvl="3"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4pPr>
            <a:lvl5pPr marL="2286000" marR="0" lvl="4"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5pPr>
            <a:lvl6pPr marL="2743200" marR="0" lvl="5"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6pPr>
            <a:lvl7pPr marL="3200400" marR="0" lvl="6"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7pPr>
            <a:lvl8pPr marL="3657600" marR="0" lvl="7"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8pPr>
            <a:lvl9pPr marL="4114800" marR="0" lvl="8"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9pPr>
          </a:lstStyle>
          <a:p>
            <a:pPr marL="0" indent="0" algn="r"/>
            <a:r>
              <a:rPr lang="en-US" sz="1050" dirty="0"/>
              <a:t>Rigby et al. (2023)</a:t>
            </a:r>
          </a:p>
        </p:txBody>
      </p:sp>
    </p:spTree>
    <p:extLst>
      <p:ext uri="{BB962C8B-B14F-4D97-AF65-F5344CB8AC3E}">
        <p14:creationId xmlns:p14="http://schemas.microsoft.com/office/powerpoint/2010/main" val="3088003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7" name="Google Shape;347;p39"/>
          <p:cNvSpPr txBox="1">
            <a:spLocks noGrp="1"/>
          </p:cNvSpPr>
          <p:nvPr>
            <p:ph type="ctrTitle"/>
          </p:nvPr>
        </p:nvSpPr>
        <p:spPr>
          <a:xfrm>
            <a:off x="285936" y="275232"/>
            <a:ext cx="7717500" cy="63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ELT Capabilities</a:t>
            </a:r>
            <a:endParaRPr dirty="0"/>
          </a:p>
        </p:txBody>
      </p:sp>
      <p:sp>
        <p:nvSpPr>
          <p:cNvPr id="8" name="Google Shape;345;p39">
            <a:extLst>
              <a:ext uri="{FF2B5EF4-FFF2-40B4-BE49-F238E27FC236}">
                <a16:creationId xmlns:a16="http://schemas.microsoft.com/office/drawing/2014/main" id="{515E1CBF-9DF2-AE84-80E6-236F2B9538C3}"/>
              </a:ext>
            </a:extLst>
          </p:cNvPr>
          <p:cNvSpPr txBox="1">
            <a:spLocks/>
          </p:cNvSpPr>
          <p:nvPr/>
        </p:nvSpPr>
        <p:spPr>
          <a:xfrm>
            <a:off x="7137836" y="4393647"/>
            <a:ext cx="1646204" cy="3524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1pPr>
            <a:lvl2pPr marL="914400" marR="0" lvl="1"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2pPr>
            <a:lvl3pPr marL="1371600" marR="0" lvl="2"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3pPr>
            <a:lvl4pPr marL="1828800" marR="0" lvl="3"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4pPr>
            <a:lvl5pPr marL="2286000" marR="0" lvl="4"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5pPr>
            <a:lvl6pPr marL="2743200" marR="0" lvl="5"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6pPr>
            <a:lvl7pPr marL="3200400" marR="0" lvl="6"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7pPr>
            <a:lvl8pPr marL="3657600" marR="0" lvl="7"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8pPr>
            <a:lvl9pPr marL="4114800" marR="0" lvl="8"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9pPr>
          </a:lstStyle>
          <a:p>
            <a:pPr marL="0" indent="0" algn="r"/>
            <a:r>
              <a:rPr lang="en-US" sz="1050" dirty="0" err="1"/>
              <a:t>Brandl</a:t>
            </a:r>
            <a:r>
              <a:rPr lang="en-US" sz="1050" dirty="0"/>
              <a:t> et al. (2021)</a:t>
            </a:r>
          </a:p>
        </p:txBody>
      </p:sp>
      <p:sp>
        <p:nvSpPr>
          <p:cNvPr id="2" name="Google Shape;407;p42">
            <a:extLst>
              <a:ext uri="{FF2B5EF4-FFF2-40B4-BE49-F238E27FC236}">
                <a16:creationId xmlns:a16="http://schemas.microsoft.com/office/drawing/2014/main" id="{5BAF5754-F351-C3B2-8385-B61B14F56077}"/>
              </a:ext>
            </a:extLst>
          </p:cNvPr>
          <p:cNvSpPr txBox="1">
            <a:spLocks/>
          </p:cNvSpPr>
          <p:nvPr/>
        </p:nvSpPr>
        <p:spPr>
          <a:xfrm>
            <a:off x="251405" y="701991"/>
            <a:ext cx="4860900" cy="484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1pPr>
            <a:lvl2pPr marL="914400" marR="0" lvl="1"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2pPr>
            <a:lvl3pPr marL="1371600" marR="0" lvl="2"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3pPr>
            <a:lvl4pPr marL="1828800" marR="0" lvl="3"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4pPr>
            <a:lvl5pPr marL="2286000" marR="0" lvl="4"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5pPr>
            <a:lvl6pPr marL="2743200" marR="0" lvl="5"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6pPr>
            <a:lvl7pPr marL="3200400" marR="0" lvl="6"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7pPr>
            <a:lvl8pPr marL="3657600" marR="0" lvl="7"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8pPr>
            <a:lvl9pPr marL="4114800" marR="0" lvl="8"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9pPr>
          </a:lstStyle>
          <a:p>
            <a:pPr marL="0" indent="0"/>
            <a:r>
              <a:rPr lang="en-US" sz="1600" b="1" u="sng" dirty="0"/>
              <a:t>ELT/METIS: </a:t>
            </a:r>
          </a:p>
        </p:txBody>
      </p:sp>
      <p:pic>
        <p:nvPicPr>
          <p:cNvPr id="10" name="Picture 9" descr="A blue square with white circle and arrows&#10;&#10;Description automatically generated">
            <a:extLst>
              <a:ext uri="{FF2B5EF4-FFF2-40B4-BE49-F238E27FC236}">
                <a16:creationId xmlns:a16="http://schemas.microsoft.com/office/drawing/2014/main" id="{0C632C8B-C433-EE74-0CE1-EA30D285B024}"/>
              </a:ext>
            </a:extLst>
          </p:cNvPr>
          <p:cNvPicPr>
            <a:picLocks noChangeAspect="1"/>
          </p:cNvPicPr>
          <p:nvPr/>
        </p:nvPicPr>
        <p:blipFill>
          <a:blip r:embed="rId3"/>
          <a:stretch>
            <a:fillRect/>
          </a:stretch>
        </p:blipFill>
        <p:spPr>
          <a:xfrm>
            <a:off x="5687154" y="1385978"/>
            <a:ext cx="3096886" cy="2930610"/>
          </a:xfrm>
          <a:prstGeom prst="rect">
            <a:avLst/>
          </a:prstGeom>
        </p:spPr>
      </p:pic>
      <p:pic>
        <p:nvPicPr>
          <p:cNvPr id="12" name="Picture 11" descr="A blue and white diagram with a white circle&#10;&#10;Description automatically generated">
            <a:extLst>
              <a:ext uri="{FF2B5EF4-FFF2-40B4-BE49-F238E27FC236}">
                <a16:creationId xmlns:a16="http://schemas.microsoft.com/office/drawing/2014/main" id="{BD679474-D91F-8BE5-3116-63ACB32BD998}"/>
              </a:ext>
            </a:extLst>
          </p:cNvPr>
          <p:cNvPicPr>
            <a:picLocks noChangeAspect="1"/>
          </p:cNvPicPr>
          <p:nvPr/>
        </p:nvPicPr>
        <p:blipFill>
          <a:blip r:embed="rId4"/>
          <a:stretch>
            <a:fillRect/>
          </a:stretch>
        </p:blipFill>
        <p:spPr>
          <a:xfrm>
            <a:off x="3544487" y="439077"/>
            <a:ext cx="2561350" cy="2396918"/>
          </a:xfrm>
          <a:prstGeom prst="rect">
            <a:avLst/>
          </a:prstGeom>
        </p:spPr>
      </p:pic>
      <p:sp>
        <p:nvSpPr>
          <p:cNvPr id="13" name="Google Shape;345;p39">
            <a:extLst>
              <a:ext uri="{FF2B5EF4-FFF2-40B4-BE49-F238E27FC236}">
                <a16:creationId xmlns:a16="http://schemas.microsoft.com/office/drawing/2014/main" id="{B170E0B6-9BC6-7AED-ACDD-AE2657E77962}"/>
              </a:ext>
            </a:extLst>
          </p:cNvPr>
          <p:cNvSpPr txBox="1">
            <a:spLocks/>
          </p:cNvSpPr>
          <p:nvPr/>
        </p:nvSpPr>
        <p:spPr>
          <a:xfrm>
            <a:off x="359960" y="1061113"/>
            <a:ext cx="3184527" cy="316364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1pPr>
            <a:lvl2pPr marL="914400" marR="0" lvl="1"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2pPr>
            <a:lvl3pPr marL="1371600" marR="0" lvl="2"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3pPr>
            <a:lvl4pPr marL="1828800" marR="0" lvl="3"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4pPr>
            <a:lvl5pPr marL="2286000" marR="0" lvl="4"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5pPr>
            <a:lvl6pPr marL="2743200" marR="0" lvl="5"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6pPr>
            <a:lvl7pPr marL="3200400" marR="0" lvl="6"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7pPr>
            <a:lvl8pPr marL="3657600" marR="0" lvl="7"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8pPr>
            <a:lvl9pPr marL="4114800" marR="0" lvl="8"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9pPr>
          </a:lstStyle>
          <a:p>
            <a:pPr marL="285750" indent="-285750">
              <a:buFont typeface="Arial" panose="020B0604020202020204" pitchFamily="34" charset="0"/>
              <a:buChar char="•"/>
            </a:pPr>
            <a:r>
              <a:rPr lang="en-US" sz="1500" dirty="0"/>
              <a:t>Reflected light temperate terrestrial planets for the closest systems (Alpha Cen @ 11 µm, Prox. Cen @ 3.8 µm)</a:t>
            </a:r>
            <a:br>
              <a:rPr lang="en-US" sz="1500" dirty="0"/>
            </a:br>
            <a:endParaRPr lang="en-US" sz="1500" dirty="0"/>
          </a:p>
          <a:p>
            <a:pPr marL="285750" indent="-285750">
              <a:buFont typeface="Arial" panose="020B0604020202020204" pitchFamily="34" charset="0"/>
              <a:buChar char="•"/>
            </a:pPr>
            <a:r>
              <a:rPr lang="en-US" sz="1500" dirty="0"/>
              <a:t>Young warm Saturn &amp; Neptune-like planets</a:t>
            </a:r>
            <a:br>
              <a:rPr lang="en-US" sz="1500" dirty="0"/>
            </a:br>
            <a:endParaRPr lang="en-US" sz="1500" dirty="0"/>
          </a:p>
          <a:p>
            <a:pPr marL="285750" indent="-285750">
              <a:buFont typeface="Arial" panose="020B0604020202020204" pitchFamily="34" charset="0"/>
              <a:buChar char="•"/>
            </a:pPr>
            <a:r>
              <a:rPr lang="en-US" sz="1500" dirty="0"/>
              <a:t>L-band:</a:t>
            </a:r>
          </a:p>
          <a:p>
            <a:pPr marL="742950" lvl="1" indent="-285750">
              <a:buFont typeface="Arial" panose="020B0604020202020204" pitchFamily="34" charset="0"/>
              <a:buChar char="•"/>
            </a:pPr>
            <a:r>
              <a:rPr lang="en-US" sz="1500" dirty="0"/>
              <a:t>2 x 10</a:t>
            </a:r>
            <a:r>
              <a:rPr lang="en-US" baseline="30000" dirty="0"/>
              <a:t>-4</a:t>
            </a:r>
            <a:r>
              <a:rPr lang="en-US" sz="1500" dirty="0"/>
              <a:t> contrast @ 40 mas</a:t>
            </a:r>
          </a:p>
          <a:p>
            <a:pPr marL="742950" lvl="1" indent="-285750">
              <a:buFont typeface="Arial" panose="020B0604020202020204" pitchFamily="34" charset="0"/>
              <a:buChar char="•"/>
            </a:pPr>
            <a:r>
              <a:rPr lang="en-US" sz="1500" dirty="0"/>
              <a:t>2 x 10</a:t>
            </a:r>
            <a:r>
              <a:rPr lang="en-US" sz="1500" baseline="30000" dirty="0"/>
              <a:t>-5</a:t>
            </a:r>
            <a:r>
              <a:rPr lang="en-US" sz="1500" dirty="0"/>
              <a:t> contrast @ 100 mas</a:t>
            </a:r>
          </a:p>
        </p:txBody>
      </p:sp>
      <p:sp>
        <p:nvSpPr>
          <p:cNvPr id="14" name="Google Shape;345;p39">
            <a:extLst>
              <a:ext uri="{FF2B5EF4-FFF2-40B4-BE49-F238E27FC236}">
                <a16:creationId xmlns:a16="http://schemas.microsoft.com/office/drawing/2014/main" id="{4A3BB62A-CF3D-88D7-C69A-09183C047EF9}"/>
              </a:ext>
            </a:extLst>
          </p:cNvPr>
          <p:cNvSpPr txBox="1">
            <a:spLocks/>
          </p:cNvSpPr>
          <p:nvPr/>
        </p:nvSpPr>
        <p:spPr>
          <a:xfrm>
            <a:off x="359960" y="4189560"/>
            <a:ext cx="4860900" cy="3524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1pPr>
            <a:lvl2pPr marL="914400" marR="0" lvl="1"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2pPr>
            <a:lvl3pPr marL="1371600" marR="0" lvl="2"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3pPr>
            <a:lvl4pPr marL="1828800" marR="0" lvl="3"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4pPr>
            <a:lvl5pPr marL="2286000" marR="0" lvl="4"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5pPr>
            <a:lvl6pPr marL="2743200" marR="0" lvl="5"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6pPr>
            <a:lvl7pPr marL="3200400" marR="0" lvl="6"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7pPr>
            <a:lvl8pPr marL="3657600" marR="0" lvl="7"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8pPr>
            <a:lvl9pPr marL="4114800" marR="0" lvl="8"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9pPr>
          </a:lstStyle>
          <a:p>
            <a:pPr marL="285750" indent="-285750">
              <a:buFont typeface="Arial" panose="020B0604020202020204" pitchFamily="34" charset="0"/>
              <a:buChar char="•"/>
            </a:pPr>
            <a:r>
              <a:rPr lang="en-US" sz="1500" dirty="0" err="1"/>
              <a:t>Longslit</a:t>
            </a:r>
            <a:r>
              <a:rPr lang="en-US" sz="1500" dirty="0"/>
              <a:t> spectra, L &amp; M-band IFU spectroscopy; </a:t>
            </a:r>
            <a:br>
              <a:rPr lang="en-US" sz="1500" dirty="0"/>
            </a:br>
            <a:r>
              <a:rPr lang="en-US" sz="1500" dirty="0"/>
              <a:t>see also ELT/HARMONI (2 x 10</a:t>
            </a:r>
            <a:r>
              <a:rPr lang="en-US" sz="1500" baseline="30000" dirty="0"/>
              <a:t>-6</a:t>
            </a:r>
            <a:r>
              <a:rPr lang="en-US" sz="1500" dirty="0"/>
              <a:t> @ 2.2 µm, 100 mas)</a:t>
            </a:r>
            <a:br>
              <a:rPr lang="en-US" sz="1500" dirty="0"/>
            </a:br>
            <a:endParaRPr lang="en-US" sz="1500" dirty="0"/>
          </a:p>
        </p:txBody>
      </p:sp>
    </p:spTree>
    <p:extLst>
      <p:ext uri="{BB962C8B-B14F-4D97-AF65-F5344CB8AC3E}">
        <p14:creationId xmlns:p14="http://schemas.microsoft.com/office/powerpoint/2010/main" val="24046393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7" name="Google Shape;347;p39"/>
          <p:cNvSpPr txBox="1">
            <a:spLocks noGrp="1"/>
          </p:cNvSpPr>
          <p:nvPr>
            <p:ph type="ctrTitle"/>
          </p:nvPr>
        </p:nvSpPr>
        <p:spPr>
          <a:xfrm>
            <a:off x="285936" y="275232"/>
            <a:ext cx="7717500" cy="63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ELT Capabilities</a:t>
            </a:r>
            <a:endParaRPr dirty="0"/>
          </a:p>
        </p:txBody>
      </p:sp>
      <p:sp>
        <p:nvSpPr>
          <p:cNvPr id="8" name="Google Shape;345;p39">
            <a:extLst>
              <a:ext uri="{FF2B5EF4-FFF2-40B4-BE49-F238E27FC236}">
                <a16:creationId xmlns:a16="http://schemas.microsoft.com/office/drawing/2014/main" id="{515E1CBF-9DF2-AE84-80E6-236F2B9538C3}"/>
              </a:ext>
            </a:extLst>
          </p:cNvPr>
          <p:cNvSpPr txBox="1">
            <a:spLocks/>
          </p:cNvSpPr>
          <p:nvPr/>
        </p:nvSpPr>
        <p:spPr>
          <a:xfrm>
            <a:off x="7137836" y="3881941"/>
            <a:ext cx="1646204" cy="3524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1pPr>
            <a:lvl2pPr marL="914400" marR="0" lvl="1"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2pPr>
            <a:lvl3pPr marL="1371600" marR="0" lvl="2"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3pPr>
            <a:lvl4pPr marL="1828800" marR="0" lvl="3"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4pPr>
            <a:lvl5pPr marL="2286000" marR="0" lvl="4"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5pPr>
            <a:lvl6pPr marL="2743200" marR="0" lvl="5"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6pPr>
            <a:lvl7pPr marL="3200400" marR="0" lvl="6"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7pPr>
            <a:lvl8pPr marL="3657600" marR="0" lvl="7"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8pPr>
            <a:lvl9pPr marL="4114800" marR="0" lvl="8"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9pPr>
          </a:lstStyle>
          <a:p>
            <a:pPr marL="0" indent="0" algn="r"/>
            <a:r>
              <a:rPr lang="en-US" sz="1050" dirty="0"/>
              <a:t>Fitzgerald et al. (2019)</a:t>
            </a:r>
          </a:p>
        </p:txBody>
      </p:sp>
      <p:sp>
        <p:nvSpPr>
          <p:cNvPr id="3" name="Google Shape;407;p42">
            <a:extLst>
              <a:ext uri="{FF2B5EF4-FFF2-40B4-BE49-F238E27FC236}">
                <a16:creationId xmlns:a16="http://schemas.microsoft.com/office/drawing/2014/main" id="{192983EB-33E4-EBD1-830A-16ED1D31EC97}"/>
              </a:ext>
            </a:extLst>
          </p:cNvPr>
          <p:cNvSpPr txBox="1">
            <a:spLocks/>
          </p:cNvSpPr>
          <p:nvPr/>
        </p:nvSpPr>
        <p:spPr>
          <a:xfrm>
            <a:off x="251405" y="701991"/>
            <a:ext cx="4860900" cy="484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1pPr>
            <a:lvl2pPr marL="914400" marR="0" lvl="1"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2pPr>
            <a:lvl3pPr marL="1371600" marR="0" lvl="2"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3pPr>
            <a:lvl4pPr marL="1828800" marR="0" lvl="3"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4pPr>
            <a:lvl5pPr marL="2286000" marR="0" lvl="4"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5pPr>
            <a:lvl6pPr marL="2743200" marR="0" lvl="5"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6pPr>
            <a:lvl7pPr marL="3200400" marR="0" lvl="6"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7pPr>
            <a:lvl8pPr marL="3657600" marR="0" lvl="7"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8pPr>
            <a:lvl9pPr marL="4114800" marR="0" lvl="8"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9pPr>
          </a:lstStyle>
          <a:p>
            <a:pPr marL="0" indent="0"/>
            <a:r>
              <a:rPr lang="en-US" sz="1600" b="1" u="sng" dirty="0"/>
              <a:t>TMT/PSI + MODHIS:</a:t>
            </a:r>
          </a:p>
        </p:txBody>
      </p:sp>
      <p:sp>
        <p:nvSpPr>
          <p:cNvPr id="6" name="Google Shape;345;p39">
            <a:extLst>
              <a:ext uri="{FF2B5EF4-FFF2-40B4-BE49-F238E27FC236}">
                <a16:creationId xmlns:a16="http://schemas.microsoft.com/office/drawing/2014/main" id="{5E51385E-E44E-C45D-CB25-24FE4E6F475C}"/>
              </a:ext>
            </a:extLst>
          </p:cNvPr>
          <p:cNvSpPr txBox="1">
            <a:spLocks/>
          </p:cNvSpPr>
          <p:nvPr/>
        </p:nvSpPr>
        <p:spPr>
          <a:xfrm>
            <a:off x="325235" y="1061113"/>
            <a:ext cx="3922674" cy="316364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1pPr>
            <a:lvl2pPr marL="914400" marR="0" lvl="1"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2pPr>
            <a:lvl3pPr marL="1371600" marR="0" lvl="2"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3pPr>
            <a:lvl4pPr marL="1828800" marR="0" lvl="3"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4pPr>
            <a:lvl5pPr marL="2286000" marR="0" lvl="4"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5pPr>
            <a:lvl6pPr marL="2743200" marR="0" lvl="5"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6pPr>
            <a:lvl7pPr marL="3200400" marR="0" lvl="6"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7pPr>
            <a:lvl8pPr marL="3657600" marR="0" lvl="7"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8pPr>
            <a:lvl9pPr marL="4114800" marR="0" lvl="8"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9pPr>
          </a:lstStyle>
          <a:p>
            <a:pPr marL="285750" indent="-285750">
              <a:buFont typeface="Arial" panose="020B0604020202020204" pitchFamily="34" charset="0"/>
              <a:buChar char="•"/>
            </a:pPr>
            <a:r>
              <a:rPr lang="en-US" sz="1500" dirty="0"/>
              <a:t>Imaging planets within habitable zone for closest M-dwarf systems, over 100 accessible planets that can be imaged of varying size, temperature</a:t>
            </a:r>
            <a:br>
              <a:rPr lang="en-US" sz="1500" dirty="0"/>
            </a:br>
            <a:endParaRPr lang="en-US" sz="1500" dirty="0"/>
          </a:p>
          <a:p>
            <a:pPr marL="285750" indent="-285750">
              <a:buFont typeface="Arial" panose="020B0604020202020204" pitchFamily="34" charset="0"/>
              <a:buChar char="•"/>
            </a:pPr>
            <a:r>
              <a:rPr lang="en-US" sz="1500" dirty="0"/>
              <a:t>Anticipated contrasts of 1 x 10</a:t>
            </a:r>
            <a:r>
              <a:rPr lang="en-US" sz="1500" baseline="30000" dirty="0"/>
              <a:t>-7</a:t>
            </a:r>
            <a:r>
              <a:rPr lang="en-US" sz="1500" dirty="0"/>
              <a:t> spanning 2-10 µm at 1-2 </a:t>
            </a:r>
            <a:r>
              <a:rPr lang="el-GR" sz="1500" dirty="0"/>
              <a:t>λ</a:t>
            </a:r>
            <a:r>
              <a:rPr lang="en-US" sz="1500" dirty="0"/>
              <a:t>/D (10-30 mas)</a:t>
            </a:r>
            <a:br>
              <a:rPr lang="en-US" sz="1500" dirty="0"/>
            </a:br>
            <a:endParaRPr lang="en-US" sz="1500" dirty="0"/>
          </a:p>
          <a:p>
            <a:pPr marL="285750" indent="-285750">
              <a:buFont typeface="Arial" panose="020B0604020202020204" pitchFamily="34" charset="0"/>
              <a:buChar char="•"/>
            </a:pPr>
            <a:r>
              <a:rPr lang="en-US" sz="1500" dirty="0"/>
              <a:t>Imaging, polarimetry (0.6-5.3µm)</a:t>
            </a:r>
          </a:p>
          <a:p>
            <a:pPr marL="285750" indent="-285750">
              <a:buFont typeface="Arial" panose="020B0604020202020204" pitchFamily="34" charset="0"/>
              <a:buChar char="•"/>
            </a:pPr>
            <a:r>
              <a:rPr lang="en-US" sz="1500" dirty="0"/>
              <a:t>IFS from R~30 (8-13 µm) to R~200-5000 across opt/NIR</a:t>
            </a:r>
          </a:p>
          <a:p>
            <a:pPr marL="285750" indent="-285750">
              <a:buFont typeface="Arial" panose="020B0604020202020204" pitchFamily="34" charset="0"/>
              <a:buChar char="•"/>
            </a:pPr>
            <a:r>
              <a:rPr lang="en-US" sz="1500" dirty="0"/>
              <a:t>MODHIS: R~100,000 spectroscopy </a:t>
            </a:r>
            <a:br>
              <a:rPr lang="en-US" sz="1500" dirty="0"/>
            </a:br>
            <a:r>
              <a:rPr lang="en-US" sz="1500" dirty="0"/>
              <a:t>(1-2.5µm)</a:t>
            </a:r>
          </a:p>
        </p:txBody>
      </p:sp>
      <p:pic>
        <p:nvPicPr>
          <p:cNvPr id="10" name="Picture 9" descr="A comparison of a solar eclipse&#10;&#10;Description automatically generated with medium confidence">
            <a:extLst>
              <a:ext uri="{FF2B5EF4-FFF2-40B4-BE49-F238E27FC236}">
                <a16:creationId xmlns:a16="http://schemas.microsoft.com/office/drawing/2014/main" id="{814CE8A2-AEBA-410D-3EC0-DD28733B1A4B}"/>
              </a:ext>
            </a:extLst>
          </p:cNvPr>
          <p:cNvPicPr>
            <a:picLocks noChangeAspect="1"/>
          </p:cNvPicPr>
          <p:nvPr/>
        </p:nvPicPr>
        <p:blipFill>
          <a:blip r:embed="rId3"/>
          <a:stretch>
            <a:fillRect/>
          </a:stretch>
        </p:blipFill>
        <p:spPr>
          <a:xfrm>
            <a:off x="4405062" y="1613550"/>
            <a:ext cx="4378978" cy="2241414"/>
          </a:xfrm>
          <a:prstGeom prst="rect">
            <a:avLst/>
          </a:prstGeom>
        </p:spPr>
      </p:pic>
      <p:sp>
        <p:nvSpPr>
          <p:cNvPr id="11" name="Google Shape;345;p39">
            <a:extLst>
              <a:ext uri="{FF2B5EF4-FFF2-40B4-BE49-F238E27FC236}">
                <a16:creationId xmlns:a16="http://schemas.microsoft.com/office/drawing/2014/main" id="{268696DA-0E89-613B-5674-BD34A27B342F}"/>
              </a:ext>
            </a:extLst>
          </p:cNvPr>
          <p:cNvSpPr txBox="1">
            <a:spLocks/>
          </p:cNvSpPr>
          <p:nvPr/>
        </p:nvSpPr>
        <p:spPr>
          <a:xfrm>
            <a:off x="2141550" y="4432057"/>
            <a:ext cx="5243098" cy="3524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1pPr>
            <a:lvl2pPr marL="914400" marR="0" lvl="1"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2pPr>
            <a:lvl3pPr marL="1371600" marR="0" lvl="2"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3pPr>
            <a:lvl4pPr marL="1828800" marR="0" lvl="3"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4pPr>
            <a:lvl5pPr marL="2286000" marR="0" lvl="4"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5pPr>
            <a:lvl6pPr marL="2743200" marR="0" lvl="5"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6pPr>
            <a:lvl7pPr marL="3200400" marR="0" lvl="6"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7pPr>
            <a:lvl8pPr marL="3657600" marR="0" lvl="7"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8pPr>
            <a:lvl9pPr marL="4114800" marR="0" lvl="8"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9pPr>
          </a:lstStyle>
          <a:p>
            <a:pPr marL="0" indent="0"/>
            <a:r>
              <a:rPr lang="en-US" sz="1500" dirty="0"/>
              <a:t>(See also TMT/MICHI - MIR, AO-fed IFU; Packham+2018)</a:t>
            </a:r>
            <a:br>
              <a:rPr lang="en-US" sz="1500" dirty="0"/>
            </a:br>
            <a:endParaRPr lang="en-US" sz="1500" dirty="0"/>
          </a:p>
        </p:txBody>
      </p:sp>
    </p:spTree>
    <p:extLst>
      <p:ext uri="{BB962C8B-B14F-4D97-AF65-F5344CB8AC3E}">
        <p14:creationId xmlns:p14="http://schemas.microsoft.com/office/powerpoint/2010/main" val="35385602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7" name="Google Shape;347;p39"/>
          <p:cNvSpPr txBox="1">
            <a:spLocks noGrp="1"/>
          </p:cNvSpPr>
          <p:nvPr>
            <p:ph type="ctrTitle"/>
          </p:nvPr>
        </p:nvSpPr>
        <p:spPr>
          <a:xfrm>
            <a:off x="285936" y="275232"/>
            <a:ext cx="7717500" cy="63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ELT Capabilities</a:t>
            </a:r>
            <a:endParaRPr dirty="0"/>
          </a:p>
        </p:txBody>
      </p:sp>
      <p:sp>
        <p:nvSpPr>
          <p:cNvPr id="8" name="Google Shape;345;p39">
            <a:extLst>
              <a:ext uri="{FF2B5EF4-FFF2-40B4-BE49-F238E27FC236}">
                <a16:creationId xmlns:a16="http://schemas.microsoft.com/office/drawing/2014/main" id="{515E1CBF-9DF2-AE84-80E6-236F2B9538C3}"/>
              </a:ext>
            </a:extLst>
          </p:cNvPr>
          <p:cNvSpPr txBox="1">
            <a:spLocks/>
          </p:cNvSpPr>
          <p:nvPr/>
        </p:nvSpPr>
        <p:spPr>
          <a:xfrm>
            <a:off x="6285053" y="4287868"/>
            <a:ext cx="2462087" cy="3524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1pPr>
            <a:lvl2pPr marL="914400" marR="0" lvl="1"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2pPr>
            <a:lvl3pPr marL="1371600" marR="0" lvl="2"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3pPr>
            <a:lvl4pPr marL="1828800" marR="0" lvl="3"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4pPr>
            <a:lvl5pPr marL="2286000" marR="0" lvl="4"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5pPr>
            <a:lvl6pPr marL="2743200" marR="0" lvl="5"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6pPr>
            <a:lvl7pPr marL="3200400" marR="0" lvl="6"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7pPr>
            <a:lvl8pPr marL="3657600" marR="0" lvl="7"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8pPr>
            <a:lvl9pPr marL="4114800" marR="0" lvl="8"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9pPr>
          </a:lstStyle>
          <a:p>
            <a:pPr marL="0" indent="0" algn="r"/>
            <a:r>
              <a:rPr lang="en-US" sz="1050" dirty="0"/>
              <a:t>Image: </a:t>
            </a:r>
            <a:r>
              <a:rPr lang="en-US" sz="1050" dirty="0" err="1"/>
              <a:t>GMagAO</a:t>
            </a:r>
            <a:r>
              <a:rPr lang="en-US" sz="1050" dirty="0"/>
              <a:t>-X team</a:t>
            </a:r>
          </a:p>
          <a:p>
            <a:pPr marL="0" indent="0" algn="r"/>
            <a:r>
              <a:rPr lang="en-US" sz="1050" dirty="0"/>
              <a:t>Males et al. (2022), Kautz et al. (2023)</a:t>
            </a:r>
          </a:p>
        </p:txBody>
      </p:sp>
      <p:pic>
        <p:nvPicPr>
          <p:cNvPr id="7" name="Picture 6" descr="A diagram of a number of planets&#10;&#10;Description automatically generated">
            <a:extLst>
              <a:ext uri="{FF2B5EF4-FFF2-40B4-BE49-F238E27FC236}">
                <a16:creationId xmlns:a16="http://schemas.microsoft.com/office/drawing/2014/main" id="{5F8EA02C-417F-BE8E-5FAB-9B43128256ED}"/>
              </a:ext>
            </a:extLst>
          </p:cNvPr>
          <p:cNvPicPr>
            <a:picLocks noChangeAspect="1"/>
          </p:cNvPicPr>
          <p:nvPr/>
        </p:nvPicPr>
        <p:blipFill>
          <a:blip r:embed="rId3"/>
          <a:stretch>
            <a:fillRect/>
          </a:stretch>
        </p:blipFill>
        <p:spPr>
          <a:xfrm>
            <a:off x="4405340" y="410598"/>
            <a:ext cx="4305061" cy="3884567"/>
          </a:xfrm>
          <a:prstGeom prst="rect">
            <a:avLst/>
          </a:prstGeom>
        </p:spPr>
      </p:pic>
      <p:sp>
        <p:nvSpPr>
          <p:cNvPr id="3" name="Google Shape;407;p42">
            <a:extLst>
              <a:ext uri="{FF2B5EF4-FFF2-40B4-BE49-F238E27FC236}">
                <a16:creationId xmlns:a16="http://schemas.microsoft.com/office/drawing/2014/main" id="{9688366E-F95B-F88F-BCB3-F4A77C9E1B0D}"/>
              </a:ext>
            </a:extLst>
          </p:cNvPr>
          <p:cNvSpPr txBox="1">
            <a:spLocks/>
          </p:cNvSpPr>
          <p:nvPr/>
        </p:nvSpPr>
        <p:spPr>
          <a:xfrm>
            <a:off x="251405" y="701991"/>
            <a:ext cx="4860900" cy="484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1pPr>
            <a:lvl2pPr marL="914400" marR="0" lvl="1"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2pPr>
            <a:lvl3pPr marL="1371600" marR="0" lvl="2"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3pPr>
            <a:lvl4pPr marL="1828800" marR="0" lvl="3"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4pPr>
            <a:lvl5pPr marL="2286000" marR="0" lvl="4"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5pPr>
            <a:lvl6pPr marL="2743200" marR="0" lvl="5"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6pPr>
            <a:lvl7pPr marL="3200400" marR="0" lvl="6"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7pPr>
            <a:lvl8pPr marL="3657600" marR="0" lvl="7"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8pPr>
            <a:lvl9pPr marL="4114800" marR="0" lvl="8"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9pPr>
          </a:lstStyle>
          <a:p>
            <a:pPr marL="0" indent="0"/>
            <a:r>
              <a:rPr lang="en-US" sz="1600" b="1" u="sng" dirty="0"/>
              <a:t>GMT/</a:t>
            </a:r>
            <a:r>
              <a:rPr lang="en-US" sz="1600" b="1" u="sng" dirty="0" err="1"/>
              <a:t>GMagAO</a:t>
            </a:r>
            <a:r>
              <a:rPr lang="en-US" sz="1600" b="1" u="sng" dirty="0"/>
              <a:t>-X:</a:t>
            </a:r>
          </a:p>
        </p:txBody>
      </p:sp>
      <p:sp>
        <p:nvSpPr>
          <p:cNvPr id="6" name="Google Shape;345;p39">
            <a:extLst>
              <a:ext uri="{FF2B5EF4-FFF2-40B4-BE49-F238E27FC236}">
                <a16:creationId xmlns:a16="http://schemas.microsoft.com/office/drawing/2014/main" id="{D835C88A-45B7-225A-9D29-FA3096DC8AB8}"/>
              </a:ext>
            </a:extLst>
          </p:cNvPr>
          <p:cNvSpPr txBox="1">
            <a:spLocks/>
          </p:cNvSpPr>
          <p:nvPr/>
        </p:nvSpPr>
        <p:spPr>
          <a:xfrm>
            <a:off x="384301" y="1277867"/>
            <a:ext cx="3922674" cy="316364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1pPr>
            <a:lvl2pPr marL="914400" marR="0" lvl="1"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2pPr>
            <a:lvl3pPr marL="1371600" marR="0" lvl="2"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3pPr>
            <a:lvl4pPr marL="1828800" marR="0" lvl="3"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4pPr>
            <a:lvl5pPr marL="2286000" marR="0" lvl="4"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5pPr>
            <a:lvl6pPr marL="2743200" marR="0" lvl="5"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6pPr>
            <a:lvl7pPr marL="3200400" marR="0" lvl="6"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7pPr>
            <a:lvl8pPr marL="3657600" marR="0" lvl="7"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8pPr>
            <a:lvl9pPr marL="4114800" marR="0" lvl="8"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9pPr>
          </a:lstStyle>
          <a:p>
            <a:pPr marL="285750" indent="-285750">
              <a:buFont typeface="Arial" panose="020B0604020202020204" pitchFamily="34" charset="0"/>
              <a:buChar char="•"/>
            </a:pPr>
            <a:r>
              <a:rPr lang="en-US" sz="1500" dirty="0"/>
              <a:t>Reflected light temperate planets across range of radii, masses (RV sample)</a:t>
            </a:r>
          </a:p>
          <a:p>
            <a:pPr marL="285750" indent="-285750">
              <a:buFont typeface="Arial" panose="020B0604020202020204" pitchFamily="34" charset="0"/>
              <a:buChar char="•"/>
            </a:pPr>
            <a:r>
              <a:rPr lang="en-US" sz="1500" dirty="0"/>
              <a:t>Mass, orbital constraints (precision RV fed to G-CLEF)</a:t>
            </a:r>
          </a:p>
          <a:p>
            <a:pPr marL="285750" indent="-285750">
              <a:buFont typeface="Arial" panose="020B0604020202020204" pitchFamily="34" charset="0"/>
              <a:buChar char="•"/>
            </a:pPr>
            <a:r>
              <a:rPr lang="en-US" sz="1500" dirty="0"/>
              <a:t>Lower-mass self-luminous young planets, accreting protoplanets</a:t>
            </a:r>
            <a:br>
              <a:rPr lang="en-US" sz="1500" dirty="0"/>
            </a:br>
            <a:endParaRPr lang="en-US" sz="1500" dirty="0"/>
          </a:p>
          <a:p>
            <a:pPr marL="285750" indent="-285750">
              <a:buFont typeface="Arial" panose="020B0604020202020204" pitchFamily="34" charset="0"/>
              <a:buChar char="•"/>
            </a:pPr>
            <a:r>
              <a:rPr lang="en-US" sz="1500" dirty="0"/>
              <a:t>Visible light (</a:t>
            </a:r>
            <a:r>
              <a:rPr lang="en-US" sz="1500" i="1" dirty="0"/>
              <a:t>g</a:t>
            </a:r>
            <a:r>
              <a:rPr lang="en-US" sz="1500" dirty="0"/>
              <a:t> to </a:t>
            </a:r>
            <a:r>
              <a:rPr lang="en-US" sz="1500" i="1" dirty="0"/>
              <a:t>y</a:t>
            </a:r>
            <a:r>
              <a:rPr lang="en-US" sz="1500" dirty="0"/>
              <a:t>-bands) </a:t>
            </a:r>
            <a:r>
              <a:rPr lang="en-US" sz="1500" dirty="0" err="1"/>
              <a:t>corongraphy</a:t>
            </a:r>
            <a:r>
              <a:rPr lang="en-US" sz="1500" dirty="0"/>
              <a:t> and NIR </a:t>
            </a:r>
            <a:r>
              <a:rPr lang="en-US" sz="1500" dirty="0" err="1"/>
              <a:t>coronagraphy</a:t>
            </a:r>
            <a:endParaRPr lang="en-US" sz="1500" dirty="0"/>
          </a:p>
          <a:p>
            <a:pPr marL="285750" indent="-285750">
              <a:buFont typeface="Arial" panose="020B0604020202020204" pitchFamily="34" charset="0"/>
              <a:buChar char="•"/>
            </a:pPr>
            <a:r>
              <a:rPr lang="en-US" sz="1500" dirty="0"/>
              <a:t>Raw contrast on order of 1 x 10</a:t>
            </a:r>
            <a:r>
              <a:rPr lang="en-US" sz="1500" baseline="30000" dirty="0"/>
              <a:t>-5</a:t>
            </a:r>
            <a:r>
              <a:rPr lang="en-US" sz="1500" dirty="0"/>
              <a:t> at 3 </a:t>
            </a:r>
            <a:r>
              <a:rPr lang="el-GR" sz="1500" dirty="0"/>
              <a:t>λ</a:t>
            </a:r>
            <a:r>
              <a:rPr lang="en-US" sz="1500" dirty="0"/>
              <a:t>/D (20 mas)</a:t>
            </a:r>
            <a:br>
              <a:rPr lang="en-US" sz="1500" dirty="0"/>
            </a:br>
            <a:endParaRPr lang="en-US" sz="1500" dirty="0"/>
          </a:p>
        </p:txBody>
      </p:sp>
    </p:spTree>
    <p:extLst>
      <p:ext uri="{BB962C8B-B14F-4D97-AF65-F5344CB8AC3E}">
        <p14:creationId xmlns:p14="http://schemas.microsoft.com/office/powerpoint/2010/main" val="41425115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7" name="Google Shape;347;p39"/>
          <p:cNvSpPr txBox="1">
            <a:spLocks noGrp="1"/>
          </p:cNvSpPr>
          <p:nvPr>
            <p:ph type="ctrTitle"/>
          </p:nvPr>
        </p:nvSpPr>
        <p:spPr>
          <a:xfrm>
            <a:off x="288741" y="369012"/>
            <a:ext cx="7704000" cy="47888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t>JWST Sensitivity and Contrast (Rigby et al. 2023)</a:t>
            </a:r>
            <a:endParaRPr sz="2400" dirty="0"/>
          </a:p>
        </p:txBody>
      </p:sp>
      <p:pic>
        <p:nvPicPr>
          <p:cNvPr id="3" name="Picture 2" descr="A graph of a graph of a line&#10;&#10;Description automatically generated with low confidence">
            <a:extLst>
              <a:ext uri="{FF2B5EF4-FFF2-40B4-BE49-F238E27FC236}">
                <a16:creationId xmlns:a16="http://schemas.microsoft.com/office/drawing/2014/main" id="{F24D0088-C582-7C62-FDBC-D3ECA195E310}"/>
              </a:ext>
            </a:extLst>
          </p:cNvPr>
          <p:cNvPicPr>
            <a:picLocks noChangeAspect="1"/>
          </p:cNvPicPr>
          <p:nvPr/>
        </p:nvPicPr>
        <p:blipFill>
          <a:blip r:embed="rId3"/>
          <a:stretch>
            <a:fillRect/>
          </a:stretch>
        </p:blipFill>
        <p:spPr>
          <a:xfrm>
            <a:off x="386187" y="991796"/>
            <a:ext cx="8371626" cy="2872538"/>
          </a:xfrm>
          <a:prstGeom prst="rect">
            <a:avLst/>
          </a:prstGeom>
        </p:spPr>
      </p:pic>
    </p:spTree>
    <p:extLst>
      <p:ext uri="{BB962C8B-B14F-4D97-AF65-F5344CB8AC3E}">
        <p14:creationId xmlns:p14="http://schemas.microsoft.com/office/powerpoint/2010/main" val="35363105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39"/>
          <p:cNvSpPr txBox="1">
            <a:spLocks noGrp="1"/>
          </p:cNvSpPr>
          <p:nvPr>
            <p:ph type="title" idx="4294967295"/>
          </p:nvPr>
        </p:nvSpPr>
        <p:spPr>
          <a:xfrm>
            <a:off x="436600" y="-2795050"/>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Do you need longer text?</a:t>
            </a:r>
            <a:endParaRPr/>
          </a:p>
        </p:txBody>
      </p:sp>
      <p:sp>
        <p:nvSpPr>
          <p:cNvPr id="346" name="Google Shape;346;p39"/>
          <p:cNvSpPr txBox="1">
            <a:spLocks noGrp="1"/>
          </p:cNvSpPr>
          <p:nvPr>
            <p:ph type="subTitle" idx="2"/>
          </p:nvPr>
        </p:nvSpPr>
        <p:spPr>
          <a:xfrm>
            <a:off x="5212934" y="3970764"/>
            <a:ext cx="3683238" cy="413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t>Currie et al. (including KWD) 2022, Nature Astronomy</a:t>
            </a:r>
            <a:endParaRPr sz="1200" dirty="0"/>
          </a:p>
        </p:txBody>
      </p:sp>
      <p:sp>
        <p:nvSpPr>
          <p:cNvPr id="347" name="Google Shape;347;p39"/>
          <p:cNvSpPr txBox="1">
            <a:spLocks noGrp="1"/>
          </p:cNvSpPr>
          <p:nvPr>
            <p:ph type="ctrTitle"/>
          </p:nvPr>
        </p:nvSpPr>
        <p:spPr>
          <a:xfrm>
            <a:off x="294481" y="300218"/>
            <a:ext cx="7717500" cy="63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Coronagraphic Imaging with HST/STIS</a:t>
            </a:r>
            <a:endParaRPr dirty="0"/>
          </a:p>
        </p:txBody>
      </p:sp>
      <p:pic>
        <p:nvPicPr>
          <p:cNvPr id="3" name="Picture 2" descr="A comparison of a blue and green galaxy&#10;&#10;Description automatically generated">
            <a:extLst>
              <a:ext uri="{FF2B5EF4-FFF2-40B4-BE49-F238E27FC236}">
                <a16:creationId xmlns:a16="http://schemas.microsoft.com/office/drawing/2014/main" id="{03DC4087-F277-3ED6-1D10-94FF118EB877}"/>
              </a:ext>
            </a:extLst>
          </p:cNvPr>
          <p:cNvPicPr>
            <a:picLocks noChangeAspect="1"/>
          </p:cNvPicPr>
          <p:nvPr/>
        </p:nvPicPr>
        <p:blipFill>
          <a:blip r:embed="rId3"/>
          <a:stretch>
            <a:fillRect/>
          </a:stretch>
        </p:blipFill>
        <p:spPr>
          <a:xfrm>
            <a:off x="4933144" y="1974079"/>
            <a:ext cx="3861405" cy="1996685"/>
          </a:xfrm>
          <a:prstGeom prst="rect">
            <a:avLst/>
          </a:prstGeom>
        </p:spPr>
      </p:pic>
      <p:pic>
        <p:nvPicPr>
          <p:cNvPr id="6146" name="Picture 2">
            <a:extLst>
              <a:ext uri="{FF2B5EF4-FFF2-40B4-BE49-F238E27FC236}">
                <a16:creationId xmlns:a16="http://schemas.microsoft.com/office/drawing/2014/main" id="{06C6FA77-83ED-06D9-CCA7-D98AB2F91C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529" y="1252732"/>
            <a:ext cx="4391381" cy="1834557"/>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ONCENTRIC GAS-AND-DUST DISKS AROUND STAR TW HYDRAE (ARTIST'S CONCEPT)">
            <a:extLst>
              <a:ext uri="{FF2B5EF4-FFF2-40B4-BE49-F238E27FC236}">
                <a16:creationId xmlns:a16="http://schemas.microsoft.com/office/drawing/2014/main" id="{9093A0F5-2DED-25E5-D8F0-03E275EB42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3682" y="3242728"/>
            <a:ext cx="4119073" cy="1600554"/>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346;p39">
            <a:extLst>
              <a:ext uri="{FF2B5EF4-FFF2-40B4-BE49-F238E27FC236}">
                <a16:creationId xmlns:a16="http://schemas.microsoft.com/office/drawing/2014/main" id="{41DDD479-F877-297E-E6E2-66A42865E737}"/>
              </a:ext>
            </a:extLst>
          </p:cNvPr>
          <p:cNvSpPr txBox="1">
            <a:spLocks/>
          </p:cNvSpPr>
          <p:nvPr/>
        </p:nvSpPr>
        <p:spPr>
          <a:xfrm>
            <a:off x="4933144" y="1560381"/>
            <a:ext cx="3861405" cy="4136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1pPr>
            <a:lvl2pPr marL="914400" marR="0" lvl="1"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2pPr>
            <a:lvl3pPr marL="1371600" marR="0" lvl="2"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3pPr>
            <a:lvl4pPr marL="1828800" marR="0" lvl="3"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4pPr>
            <a:lvl5pPr marL="2286000" marR="0" lvl="4"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5pPr>
            <a:lvl6pPr marL="2743200" marR="0" lvl="5"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6pPr>
            <a:lvl7pPr marL="3200400" marR="0" lvl="6"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7pPr>
            <a:lvl8pPr marL="3657600" marR="0" lvl="7"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8pPr>
            <a:lvl9pPr marL="4114800" marR="0" lvl="8"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9pPr>
          </a:lstStyle>
          <a:p>
            <a:pPr marL="0" indent="0" algn="ctr"/>
            <a:r>
              <a:rPr lang="en-US" b="1" dirty="0"/>
              <a:t>Protoplanet Candidate in AB </a:t>
            </a:r>
            <a:r>
              <a:rPr lang="en-US" b="1" dirty="0" err="1"/>
              <a:t>Aurigae</a:t>
            </a:r>
            <a:endParaRPr lang="en-US" b="1" dirty="0"/>
          </a:p>
        </p:txBody>
      </p:sp>
      <p:sp>
        <p:nvSpPr>
          <p:cNvPr id="7" name="Google Shape;346;p39">
            <a:extLst>
              <a:ext uri="{FF2B5EF4-FFF2-40B4-BE49-F238E27FC236}">
                <a16:creationId xmlns:a16="http://schemas.microsoft.com/office/drawing/2014/main" id="{510A901E-B506-35C3-E05D-D97B6A6A29C3}"/>
              </a:ext>
            </a:extLst>
          </p:cNvPr>
          <p:cNvSpPr txBox="1">
            <a:spLocks/>
          </p:cNvSpPr>
          <p:nvPr/>
        </p:nvSpPr>
        <p:spPr>
          <a:xfrm>
            <a:off x="377530" y="891239"/>
            <a:ext cx="4391380" cy="4136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1pPr>
            <a:lvl2pPr marL="914400" marR="0" lvl="1"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2pPr>
            <a:lvl3pPr marL="1371600" marR="0" lvl="2"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3pPr>
            <a:lvl4pPr marL="1828800" marR="0" lvl="3"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4pPr>
            <a:lvl5pPr marL="2286000" marR="0" lvl="4"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5pPr>
            <a:lvl6pPr marL="2743200" marR="0" lvl="5"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6pPr>
            <a:lvl7pPr marL="3200400" marR="0" lvl="6"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7pPr>
            <a:lvl8pPr marL="3657600" marR="0" lvl="7"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8pPr>
            <a:lvl9pPr marL="4114800" marR="0" lvl="8"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9pPr>
          </a:lstStyle>
          <a:p>
            <a:pPr marL="0" indent="0" algn="ctr"/>
            <a:r>
              <a:rPr lang="en-US" b="1" dirty="0"/>
              <a:t>Evolving Shadows in the TW </a:t>
            </a:r>
            <a:r>
              <a:rPr lang="en-US" b="1" dirty="0" err="1"/>
              <a:t>Hya</a:t>
            </a:r>
            <a:r>
              <a:rPr lang="en-US" b="1" dirty="0"/>
              <a:t> Disk</a:t>
            </a:r>
          </a:p>
        </p:txBody>
      </p:sp>
      <p:sp>
        <p:nvSpPr>
          <p:cNvPr id="8" name="Google Shape;346;p39">
            <a:extLst>
              <a:ext uri="{FF2B5EF4-FFF2-40B4-BE49-F238E27FC236}">
                <a16:creationId xmlns:a16="http://schemas.microsoft.com/office/drawing/2014/main" id="{D48CFDAC-BD37-19D1-3DE4-9627CB384447}"/>
              </a:ext>
            </a:extLst>
          </p:cNvPr>
          <p:cNvSpPr txBox="1">
            <a:spLocks/>
          </p:cNvSpPr>
          <p:nvPr/>
        </p:nvSpPr>
        <p:spPr>
          <a:xfrm>
            <a:off x="3371315" y="3063373"/>
            <a:ext cx="3683238" cy="4136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1pPr>
            <a:lvl2pPr marL="914400" marR="0" lvl="1"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2pPr>
            <a:lvl3pPr marL="1371600" marR="0" lvl="2"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3pPr>
            <a:lvl4pPr marL="1828800" marR="0" lvl="3"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4pPr>
            <a:lvl5pPr marL="2286000" marR="0" lvl="4"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5pPr>
            <a:lvl6pPr marL="2743200" marR="0" lvl="5"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6pPr>
            <a:lvl7pPr marL="3200400" marR="0" lvl="6"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7pPr>
            <a:lvl8pPr marL="3657600" marR="0" lvl="7"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8pPr>
            <a:lvl9pPr marL="4114800" marR="0" lvl="8"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9pPr>
          </a:lstStyle>
          <a:p>
            <a:pPr marL="0" indent="0"/>
            <a:r>
              <a:rPr lang="en-US" sz="1200" dirty="0" err="1"/>
              <a:t>Debes</a:t>
            </a:r>
            <a:r>
              <a:rPr lang="en-US" sz="1200" dirty="0"/>
              <a:t> et al. (2023)</a:t>
            </a:r>
          </a:p>
        </p:txBody>
      </p:sp>
      <p:sp>
        <p:nvSpPr>
          <p:cNvPr id="9" name="Google Shape;345;p39">
            <a:extLst>
              <a:ext uri="{FF2B5EF4-FFF2-40B4-BE49-F238E27FC236}">
                <a16:creationId xmlns:a16="http://schemas.microsoft.com/office/drawing/2014/main" id="{75D3179C-1718-7A1C-3ABA-A7BAE3B5C2B9}"/>
              </a:ext>
            </a:extLst>
          </p:cNvPr>
          <p:cNvSpPr txBox="1">
            <a:spLocks/>
          </p:cNvSpPr>
          <p:nvPr/>
        </p:nvSpPr>
        <p:spPr>
          <a:xfrm>
            <a:off x="0" y="4822503"/>
            <a:ext cx="4933144" cy="3524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1pPr>
            <a:lvl2pPr marL="914400" marR="0" lvl="1"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2pPr>
            <a:lvl3pPr marL="1371600" marR="0" lvl="2"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3pPr>
            <a:lvl4pPr marL="1828800" marR="0" lvl="3"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4pPr>
            <a:lvl5pPr marL="2286000" marR="0" lvl="4"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5pPr>
            <a:lvl6pPr marL="2743200" marR="0" lvl="5"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6pPr>
            <a:lvl7pPr marL="3200400" marR="0" lvl="6"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7pPr>
            <a:lvl8pPr marL="3657600" marR="0" lvl="7"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8pPr>
            <a:lvl9pPr marL="4114800" marR="0" lvl="8"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9pPr>
          </a:lstStyle>
          <a:p>
            <a:pPr marL="0" indent="0"/>
            <a:r>
              <a:rPr lang="en-US" sz="1000" dirty="0"/>
              <a:t>Artist’s Conception (</a:t>
            </a:r>
            <a:r>
              <a:rPr lang="en-US" sz="1100" dirty="0"/>
              <a:t>NASA, AURA/</a:t>
            </a:r>
            <a:r>
              <a:rPr lang="en-US" sz="1100" dirty="0" err="1"/>
              <a:t>STScI</a:t>
            </a:r>
            <a:r>
              <a:rPr lang="en-US" sz="1100" dirty="0"/>
              <a:t> for ESA, Leah </a:t>
            </a:r>
            <a:r>
              <a:rPr lang="en-US" sz="1100" dirty="0" err="1"/>
              <a:t>Hustak</a:t>
            </a:r>
            <a:r>
              <a:rPr lang="en-US" sz="1100" dirty="0"/>
              <a:t> - </a:t>
            </a:r>
            <a:r>
              <a:rPr lang="en-US" sz="1100" dirty="0" err="1"/>
              <a:t>STScI</a:t>
            </a:r>
            <a:r>
              <a:rPr lang="en-US" sz="1100" dirty="0"/>
              <a:t>)</a:t>
            </a:r>
            <a:endParaRPr lang="en-US" sz="1000" dirty="0"/>
          </a:p>
        </p:txBody>
      </p:sp>
    </p:spTree>
    <p:extLst>
      <p:ext uri="{BB962C8B-B14F-4D97-AF65-F5344CB8AC3E}">
        <p14:creationId xmlns:p14="http://schemas.microsoft.com/office/powerpoint/2010/main" val="2999184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6" grpId="0" build="p"/>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EAA4A25F-5764-425E-4A14-9C0709958558}"/>
              </a:ext>
            </a:extLst>
          </p:cNvPr>
          <p:cNvSpPr>
            <a:spLocks noGrp="1"/>
          </p:cNvSpPr>
          <p:nvPr>
            <p:ph type="subTitle" idx="2"/>
          </p:nvPr>
        </p:nvSpPr>
        <p:spPr>
          <a:xfrm>
            <a:off x="181594" y="926078"/>
            <a:ext cx="8800359" cy="430691"/>
          </a:xfrm>
        </p:spPr>
        <p:txBody>
          <a:bodyPr/>
          <a:lstStyle/>
          <a:p>
            <a:pPr>
              <a:buFont typeface="Arial" panose="020B0604020202020204" pitchFamily="34" charset="0"/>
              <a:buChar char="•"/>
            </a:pPr>
            <a:r>
              <a:rPr lang="en-US" sz="1600" dirty="0"/>
              <a:t>Both require </a:t>
            </a:r>
            <a:r>
              <a:rPr lang="en-US" sz="1600" b="1" dirty="0"/>
              <a:t>careful understanding of the PSF </a:t>
            </a:r>
            <a:r>
              <a:rPr lang="en-US" sz="1600" dirty="0"/>
              <a:t>for robust subtraction, forward modeling</a:t>
            </a:r>
          </a:p>
        </p:txBody>
      </p:sp>
      <p:sp>
        <p:nvSpPr>
          <p:cNvPr id="5" name="Title 1">
            <a:extLst>
              <a:ext uri="{FF2B5EF4-FFF2-40B4-BE49-F238E27FC236}">
                <a16:creationId xmlns:a16="http://schemas.microsoft.com/office/drawing/2014/main" id="{306E2393-ACE3-E603-9F31-73C7A257AF6E}"/>
              </a:ext>
            </a:extLst>
          </p:cNvPr>
          <p:cNvSpPr>
            <a:spLocks noGrp="1"/>
          </p:cNvSpPr>
          <p:nvPr>
            <p:ph type="ctrTitle"/>
          </p:nvPr>
        </p:nvSpPr>
        <p:spPr>
          <a:xfrm>
            <a:off x="351717" y="396387"/>
            <a:ext cx="8356348" cy="571176"/>
          </a:xfrm>
        </p:spPr>
        <p:txBody>
          <a:bodyPr/>
          <a:lstStyle/>
          <a:p>
            <a:r>
              <a:rPr lang="en-US" dirty="0"/>
              <a:t>Ground vs. Space: </a:t>
            </a:r>
            <a:r>
              <a:rPr lang="en-US" u="sng" dirty="0">
                <a:solidFill>
                  <a:srgbClr val="00B0F0"/>
                </a:solidFill>
              </a:rPr>
              <a:t>Similarities</a:t>
            </a:r>
          </a:p>
        </p:txBody>
      </p:sp>
      <p:pic>
        <p:nvPicPr>
          <p:cNvPr id="3" name="Picture 2" descr="A close-up of a diagram&#10;&#10;Description automatically generated">
            <a:extLst>
              <a:ext uri="{FF2B5EF4-FFF2-40B4-BE49-F238E27FC236}">
                <a16:creationId xmlns:a16="http://schemas.microsoft.com/office/drawing/2014/main" id="{DAF2535A-4A89-1874-FF35-314D59AE2D43}"/>
              </a:ext>
            </a:extLst>
          </p:cNvPr>
          <p:cNvPicPr>
            <a:picLocks noChangeAspect="1"/>
          </p:cNvPicPr>
          <p:nvPr/>
        </p:nvPicPr>
        <p:blipFill>
          <a:blip r:embed="rId2"/>
          <a:stretch>
            <a:fillRect/>
          </a:stretch>
        </p:blipFill>
        <p:spPr>
          <a:xfrm>
            <a:off x="351717" y="1546784"/>
            <a:ext cx="5664200" cy="2390324"/>
          </a:xfrm>
          <a:prstGeom prst="rect">
            <a:avLst/>
          </a:prstGeom>
        </p:spPr>
      </p:pic>
      <p:pic>
        <p:nvPicPr>
          <p:cNvPr id="10" name="Picture 9" descr="A close-up of a screenshot&#10;&#10;Description automatically generated">
            <a:extLst>
              <a:ext uri="{FF2B5EF4-FFF2-40B4-BE49-F238E27FC236}">
                <a16:creationId xmlns:a16="http://schemas.microsoft.com/office/drawing/2014/main" id="{38A864AB-DAE2-A9FB-F6F4-AF36B10AF769}"/>
              </a:ext>
            </a:extLst>
          </p:cNvPr>
          <p:cNvPicPr>
            <a:picLocks noChangeAspect="1"/>
          </p:cNvPicPr>
          <p:nvPr/>
        </p:nvPicPr>
        <p:blipFill>
          <a:blip r:embed="rId3"/>
          <a:stretch>
            <a:fillRect/>
          </a:stretch>
        </p:blipFill>
        <p:spPr>
          <a:xfrm>
            <a:off x="2793999" y="2291717"/>
            <a:ext cx="5998283" cy="2518616"/>
          </a:xfrm>
          <a:prstGeom prst="rect">
            <a:avLst/>
          </a:prstGeom>
        </p:spPr>
      </p:pic>
    </p:spTree>
    <p:extLst>
      <p:ext uri="{BB962C8B-B14F-4D97-AF65-F5344CB8AC3E}">
        <p14:creationId xmlns:p14="http://schemas.microsoft.com/office/powerpoint/2010/main" val="3000488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39"/>
          <p:cNvSpPr txBox="1">
            <a:spLocks noGrp="1"/>
          </p:cNvSpPr>
          <p:nvPr>
            <p:ph type="title" idx="4294967295"/>
          </p:nvPr>
        </p:nvSpPr>
        <p:spPr>
          <a:xfrm>
            <a:off x="436600" y="-2795050"/>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Do you need longer text?</a:t>
            </a:r>
            <a:endParaRPr/>
          </a:p>
        </p:txBody>
      </p:sp>
      <p:sp>
        <p:nvSpPr>
          <p:cNvPr id="347" name="Google Shape;347;p39"/>
          <p:cNvSpPr txBox="1">
            <a:spLocks noGrp="1"/>
          </p:cNvSpPr>
          <p:nvPr>
            <p:ph type="ctrTitle"/>
          </p:nvPr>
        </p:nvSpPr>
        <p:spPr>
          <a:xfrm>
            <a:off x="294480" y="300218"/>
            <a:ext cx="8584599" cy="63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t>Speaking of HST: </a:t>
            </a:r>
            <a:r>
              <a:rPr lang="en" sz="2800" u="sng" dirty="0"/>
              <a:t>Coronagraphic</a:t>
            </a:r>
            <a:r>
              <a:rPr lang="en" sz="2800" dirty="0"/>
              <a:t> Spectroscopy!</a:t>
            </a:r>
            <a:endParaRPr sz="2800" dirty="0"/>
          </a:p>
        </p:txBody>
      </p:sp>
      <p:pic>
        <p:nvPicPr>
          <p:cNvPr id="15362" name="Picture 2">
            <a:extLst>
              <a:ext uri="{FF2B5EF4-FFF2-40B4-BE49-F238E27FC236}">
                <a16:creationId xmlns:a16="http://schemas.microsoft.com/office/drawing/2014/main" id="{843A53DE-C699-EAC8-67DF-7B84D9879F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887" r="4190"/>
          <a:stretch/>
        </p:blipFill>
        <p:spPr bwMode="auto">
          <a:xfrm>
            <a:off x="367470" y="1061843"/>
            <a:ext cx="2619412" cy="347919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erson wearing glasses and a white shirt&#10;&#10;Description automatically generated">
            <a:extLst>
              <a:ext uri="{FF2B5EF4-FFF2-40B4-BE49-F238E27FC236}">
                <a16:creationId xmlns:a16="http://schemas.microsoft.com/office/drawing/2014/main" id="{101ACE33-E67A-8CEC-68A8-6AE3ED5A224E}"/>
              </a:ext>
            </a:extLst>
          </p:cNvPr>
          <p:cNvPicPr>
            <a:picLocks noChangeAspect="1"/>
          </p:cNvPicPr>
          <p:nvPr/>
        </p:nvPicPr>
        <p:blipFill rotWithShape="1">
          <a:blip r:embed="rId4"/>
          <a:srcRect t="12461" b="4631"/>
          <a:stretch/>
        </p:blipFill>
        <p:spPr>
          <a:xfrm>
            <a:off x="7465273" y="2801439"/>
            <a:ext cx="1238268" cy="1487983"/>
          </a:xfrm>
          <a:prstGeom prst="rect">
            <a:avLst/>
          </a:prstGeom>
        </p:spPr>
      </p:pic>
      <p:sp>
        <p:nvSpPr>
          <p:cNvPr id="4" name="Google Shape;396;p41">
            <a:extLst>
              <a:ext uri="{FF2B5EF4-FFF2-40B4-BE49-F238E27FC236}">
                <a16:creationId xmlns:a16="http://schemas.microsoft.com/office/drawing/2014/main" id="{8ED77BF4-7D8D-6E33-5C42-814B3D064BBC}"/>
              </a:ext>
            </a:extLst>
          </p:cNvPr>
          <p:cNvSpPr txBox="1">
            <a:spLocks noGrp="1"/>
          </p:cNvSpPr>
          <p:nvPr>
            <p:ph type="subTitle" idx="1"/>
          </p:nvPr>
        </p:nvSpPr>
        <p:spPr>
          <a:xfrm>
            <a:off x="3264491" y="801734"/>
            <a:ext cx="5439050" cy="2199600"/>
          </a:xfrm>
          <a:prstGeom prst="rect">
            <a:avLst/>
          </a:prstGeom>
        </p:spPr>
        <p:txBody>
          <a:bodyPr spcFirstLastPara="1" wrap="square" lIns="91425" tIns="91425" rIns="91425" bIns="91425" anchor="t" anchorCtr="0">
            <a:noAutofit/>
          </a:bodyPr>
          <a:lstStyle/>
          <a:p>
            <a:pPr>
              <a:spcBef>
                <a:spcPts val="1000"/>
              </a:spcBef>
              <a:buFont typeface="Inter Tight"/>
              <a:buChar char="●"/>
            </a:pPr>
            <a:r>
              <a:rPr lang="en-US" dirty="0"/>
              <a:t>HST/STIS is only one of two instruments in the world that combines long-slit spectroscopy with a coronagraphic occulter</a:t>
            </a:r>
          </a:p>
          <a:p>
            <a:pPr marL="457200" lvl="0" indent="-317500" algn="l" rtl="0">
              <a:spcBef>
                <a:spcPts val="1000"/>
              </a:spcBef>
              <a:spcAft>
                <a:spcPts val="0"/>
              </a:spcAft>
              <a:buSzPts val="1400"/>
              <a:buChar char="●"/>
            </a:pPr>
            <a:r>
              <a:rPr lang="en-US" dirty="0"/>
              <a:t>Upcoming HST program to calibrate this unsupported mode and determine the achievable contrast (PI: Ward-Duong)</a:t>
            </a:r>
          </a:p>
          <a:p>
            <a:pPr marL="457200" lvl="0" indent="-317500" algn="l" rtl="0">
              <a:spcBef>
                <a:spcPts val="1000"/>
              </a:spcBef>
              <a:spcAft>
                <a:spcPts val="0"/>
              </a:spcAft>
              <a:buSzPts val="1400"/>
              <a:buChar char="●"/>
            </a:pPr>
            <a:r>
              <a:rPr lang="en-US" dirty="0"/>
              <a:t>Preliminary results: 10</a:t>
            </a:r>
            <a:r>
              <a:rPr lang="en-US" baseline="30000" dirty="0"/>
              <a:t>-5</a:t>
            </a:r>
            <a:r>
              <a:rPr lang="en-US" dirty="0"/>
              <a:t> contrast at 1” from 600nm-950nm (!)</a:t>
            </a:r>
          </a:p>
        </p:txBody>
      </p:sp>
      <p:pic>
        <p:nvPicPr>
          <p:cNvPr id="15364" name="Picture 4">
            <a:extLst>
              <a:ext uri="{FF2B5EF4-FFF2-40B4-BE49-F238E27FC236}">
                <a16:creationId xmlns:a16="http://schemas.microsoft.com/office/drawing/2014/main" id="{FAE4ACB8-49BC-2DE4-FA41-EDC7A6429F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96203" y="2765903"/>
            <a:ext cx="4230265" cy="1573864"/>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345;p39">
            <a:extLst>
              <a:ext uri="{FF2B5EF4-FFF2-40B4-BE49-F238E27FC236}">
                <a16:creationId xmlns:a16="http://schemas.microsoft.com/office/drawing/2014/main" id="{DF7CD1AB-9F67-4FD0-0D9A-1E31FE2C88AB}"/>
              </a:ext>
            </a:extLst>
          </p:cNvPr>
          <p:cNvSpPr txBox="1">
            <a:spLocks/>
          </p:cNvSpPr>
          <p:nvPr/>
        </p:nvSpPr>
        <p:spPr>
          <a:xfrm>
            <a:off x="7289735" y="4280876"/>
            <a:ext cx="1626447" cy="3524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1pPr>
            <a:lvl2pPr marL="914400" marR="0" lvl="1"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2pPr>
            <a:lvl3pPr marL="1371600" marR="0" lvl="2"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3pPr>
            <a:lvl4pPr marL="1828800" marR="0" lvl="3"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4pPr>
            <a:lvl5pPr marL="2286000" marR="0" lvl="4"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5pPr>
            <a:lvl6pPr marL="2743200" marR="0" lvl="5"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6pPr>
            <a:lvl7pPr marL="3200400" marR="0" lvl="6"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7pPr>
            <a:lvl8pPr marL="3657600" marR="0" lvl="7"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8pPr>
            <a:lvl9pPr marL="4114800" marR="0" lvl="8"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9pPr>
          </a:lstStyle>
          <a:p>
            <a:pPr marL="0" indent="0" algn="ctr"/>
            <a:r>
              <a:rPr lang="en-US" sz="1050" dirty="0" err="1"/>
              <a:t>Jingyi</a:t>
            </a:r>
            <a:r>
              <a:rPr lang="en-US" sz="1050" dirty="0"/>
              <a:t> Zhang</a:t>
            </a:r>
          </a:p>
          <a:p>
            <a:pPr marL="0" indent="0" algn="ctr"/>
            <a:r>
              <a:rPr lang="en-US" sz="1050" dirty="0"/>
              <a:t>(Smith ‘24)</a:t>
            </a:r>
          </a:p>
        </p:txBody>
      </p:sp>
      <p:sp>
        <p:nvSpPr>
          <p:cNvPr id="7" name="Google Shape;345;p39">
            <a:extLst>
              <a:ext uri="{FF2B5EF4-FFF2-40B4-BE49-F238E27FC236}">
                <a16:creationId xmlns:a16="http://schemas.microsoft.com/office/drawing/2014/main" id="{8B0104F5-EFB6-BEDF-8884-26ED74EB3A66}"/>
              </a:ext>
            </a:extLst>
          </p:cNvPr>
          <p:cNvSpPr txBox="1">
            <a:spLocks/>
          </p:cNvSpPr>
          <p:nvPr/>
        </p:nvSpPr>
        <p:spPr>
          <a:xfrm>
            <a:off x="3096203" y="4364817"/>
            <a:ext cx="4369070" cy="3524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1pPr>
            <a:lvl2pPr marL="914400" marR="0" lvl="1"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2pPr>
            <a:lvl3pPr marL="1371600" marR="0" lvl="2"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3pPr>
            <a:lvl4pPr marL="1828800" marR="0" lvl="3"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4pPr>
            <a:lvl5pPr marL="2286000" marR="0" lvl="4"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5pPr>
            <a:lvl6pPr marL="2743200" marR="0" lvl="5"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6pPr>
            <a:lvl7pPr marL="3200400" marR="0" lvl="6"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7pPr>
            <a:lvl8pPr marL="3657600" marR="0" lvl="7"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8pPr>
            <a:lvl9pPr marL="4114800" marR="0" lvl="8"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9pPr>
          </a:lstStyle>
          <a:p>
            <a:pPr marL="0" indent="0" algn="ctr"/>
            <a:r>
              <a:rPr lang="en-US" sz="1050" dirty="0"/>
              <a:t>Upcoming thesis work: determine best starlight subtraction algorithms and validate fidelity of spectral extraction for white dwarf companion</a:t>
            </a:r>
          </a:p>
        </p:txBody>
      </p:sp>
    </p:spTree>
    <p:extLst>
      <p:ext uri="{BB962C8B-B14F-4D97-AF65-F5344CB8AC3E}">
        <p14:creationId xmlns:p14="http://schemas.microsoft.com/office/powerpoint/2010/main" val="1088945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39"/>
          <p:cNvSpPr txBox="1">
            <a:spLocks noGrp="1"/>
          </p:cNvSpPr>
          <p:nvPr>
            <p:ph type="title" idx="4294967295"/>
          </p:nvPr>
        </p:nvSpPr>
        <p:spPr>
          <a:xfrm>
            <a:off x="436600" y="-2795050"/>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Do you need longer text?</a:t>
            </a:r>
            <a:endParaRPr/>
          </a:p>
        </p:txBody>
      </p:sp>
      <p:sp>
        <p:nvSpPr>
          <p:cNvPr id="347" name="Google Shape;347;p39"/>
          <p:cNvSpPr txBox="1">
            <a:spLocks noGrp="1"/>
          </p:cNvSpPr>
          <p:nvPr>
            <p:ph type="ctrTitle"/>
          </p:nvPr>
        </p:nvSpPr>
        <p:spPr>
          <a:xfrm>
            <a:off x="294481" y="300218"/>
            <a:ext cx="7717500" cy="63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Coronagraphic Spectroscopy</a:t>
            </a:r>
            <a:endParaRPr dirty="0"/>
          </a:p>
        </p:txBody>
      </p:sp>
      <p:pic>
        <p:nvPicPr>
          <p:cNvPr id="6" name="Picture 2">
            <a:extLst>
              <a:ext uri="{FF2B5EF4-FFF2-40B4-BE49-F238E27FC236}">
                <a16:creationId xmlns:a16="http://schemas.microsoft.com/office/drawing/2014/main" id="{0E68E8C7-03DB-25F3-618C-D2AC80C2A9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58" y="1136590"/>
            <a:ext cx="5041255" cy="3255810"/>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a:extLst>
              <a:ext uri="{FF2B5EF4-FFF2-40B4-BE49-F238E27FC236}">
                <a16:creationId xmlns:a16="http://schemas.microsoft.com/office/drawing/2014/main" id="{12F76DCE-BBAC-52AD-0E15-0283F886B7F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062"/>
          <a:stretch/>
        </p:blipFill>
        <p:spPr bwMode="auto">
          <a:xfrm>
            <a:off x="5811140" y="939518"/>
            <a:ext cx="2896260" cy="3751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84670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3">
            <a:extLst>
              <a:ext uri="{FF2B5EF4-FFF2-40B4-BE49-F238E27FC236}">
                <a16:creationId xmlns:a16="http://schemas.microsoft.com/office/drawing/2014/main" id="{14E594B5-B61A-C328-7291-0DD057B4502B}"/>
              </a:ext>
            </a:extLst>
          </p:cNvPr>
          <p:cNvSpPr txBox="1">
            <a:spLocks/>
          </p:cNvSpPr>
          <p:nvPr/>
        </p:nvSpPr>
        <p:spPr>
          <a:xfrm>
            <a:off x="225012" y="978189"/>
            <a:ext cx="8093487" cy="43069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1pPr>
            <a:lvl2pPr marL="914400" marR="0" lvl="1"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2pPr>
            <a:lvl3pPr marL="1371600" marR="0" lvl="2"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3pPr>
            <a:lvl4pPr marL="1828800" marR="0" lvl="3"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4pPr>
            <a:lvl5pPr marL="2286000" marR="0" lvl="4"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5pPr>
            <a:lvl6pPr marL="2743200" marR="0" lvl="5"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6pPr>
            <a:lvl7pPr marL="3200400" marR="0" lvl="6"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7pPr>
            <a:lvl8pPr marL="3657600" marR="0" lvl="7"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8pPr>
            <a:lvl9pPr marL="4114800" marR="0" lvl="8"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9pPr>
          </a:lstStyle>
          <a:p>
            <a:pPr>
              <a:buFont typeface="Arial" panose="020B0604020202020204" pitchFamily="34" charset="0"/>
              <a:buChar char="•"/>
            </a:pPr>
            <a:r>
              <a:rPr lang="en-US" sz="1600" b="1" dirty="0"/>
              <a:t>Wavefront error (WFE) is important </a:t>
            </a:r>
            <a:r>
              <a:rPr lang="en-US" sz="1600" dirty="0"/>
              <a:t>(albeit on different scales/temporal regimes)</a:t>
            </a:r>
          </a:p>
        </p:txBody>
      </p:sp>
      <p:pic>
        <p:nvPicPr>
          <p:cNvPr id="9" name="Picture 4" descr="Numerics for Control and Identification">
            <a:hlinkClick r:id="rId2"/>
            <a:extLst>
              <a:ext uri="{FF2B5EF4-FFF2-40B4-BE49-F238E27FC236}">
                <a16:creationId xmlns:a16="http://schemas.microsoft.com/office/drawing/2014/main" id="{512FEEEC-FAB8-AA9D-D75F-3248119C8B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613" t="5920" r="6476" b="9224"/>
          <a:stretch/>
        </p:blipFill>
        <p:spPr bwMode="auto">
          <a:xfrm>
            <a:off x="1754462" y="1581556"/>
            <a:ext cx="2906438" cy="3187139"/>
          </a:xfrm>
          <a:prstGeom prst="rect">
            <a:avLst/>
          </a:prstGeom>
          <a:noFill/>
          <a:extLst>
            <a:ext uri="{909E8E84-426E-40DD-AFC4-6F175D3DCCD1}">
              <a14:hiddenFill xmlns:a14="http://schemas.microsoft.com/office/drawing/2010/main">
                <a:solidFill>
                  <a:srgbClr val="FFFFFF"/>
                </a:solidFill>
              </a14:hiddenFill>
            </a:ext>
          </a:extLst>
        </p:spPr>
      </p:pic>
      <p:sp>
        <p:nvSpPr>
          <p:cNvPr id="10" name="Subtitle 3">
            <a:extLst>
              <a:ext uri="{FF2B5EF4-FFF2-40B4-BE49-F238E27FC236}">
                <a16:creationId xmlns:a16="http://schemas.microsoft.com/office/drawing/2014/main" id="{68775E18-58B9-02AB-8A6D-83947A312CCE}"/>
              </a:ext>
            </a:extLst>
          </p:cNvPr>
          <p:cNvSpPr txBox="1">
            <a:spLocks/>
          </p:cNvSpPr>
          <p:nvPr/>
        </p:nvSpPr>
        <p:spPr>
          <a:xfrm>
            <a:off x="82197" y="4003262"/>
            <a:ext cx="1667583" cy="45227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1pPr>
            <a:lvl2pPr marL="914400" marR="0" lvl="1"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2pPr>
            <a:lvl3pPr marL="1371600" marR="0" lvl="2"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3pPr>
            <a:lvl4pPr marL="1828800" marR="0" lvl="3"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4pPr>
            <a:lvl5pPr marL="2286000" marR="0" lvl="4"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5pPr>
            <a:lvl6pPr marL="2743200" marR="0" lvl="5"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6pPr>
            <a:lvl7pPr marL="3200400" marR="0" lvl="6"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7pPr>
            <a:lvl8pPr marL="3657600" marR="0" lvl="7"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8pPr>
            <a:lvl9pPr marL="4114800" marR="0" lvl="8"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9pPr>
          </a:lstStyle>
          <a:p>
            <a:r>
              <a:rPr lang="en-US" dirty="0"/>
              <a:t>Keck AO:</a:t>
            </a:r>
          </a:p>
          <a:p>
            <a:r>
              <a:rPr lang="en-US" dirty="0"/>
              <a:t>180-250 nm RMS </a:t>
            </a:r>
          </a:p>
          <a:p>
            <a:r>
              <a:rPr lang="en-US" dirty="0"/>
              <a:t>&gt;1 kHz changes</a:t>
            </a:r>
          </a:p>
        </p:txBody>
      </p:sp>
      <p:pic>
        <p:nvPicPr>
          <p:cNvPr id="11" name="Picture 2">
            <a:extLst>
              <a:ext uri="{FF2B5EF4-FFF2-40B4-BE49-F238E27FC236}">
                <a16:creationId xmlns:a16="http://schemas.microsoft.com/office/drawing/2014/main" id="{2A71BF3F-561E-CA60-8B2B-8172417D8AC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40" t="1906" r="49563" b="65864"/>
          <a:stretch/>
        </p:blipFill>
        <p:spPr bwMode="auto">
          <a:xfrm>
            <a:off x="4777939" y="1581556"/>
            <a:ext cx="3816970" cy="146519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A350F9CF-2D48-BC71-7B8E-3DCB15FA61F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2882" b="64321"/>
          <a:stretch/>
        </p:blipFill>
        <p:spPr bwMode="auto">
          <a:xfrm>
            <a:off x="7044365" y="2764875"/>
            <a:ext cx="1663700" cy="1982238"/>
          </a:xfrm>
          <a:prstGeom prst="rect">
            <a:avLst/>
          </a:prstGeom>
          <a:noFill/>
          <a:extLst>
            <a:ext uri="{909E8E84-426E-40DD-AFC4-6F175D3DCCD1}">
              <a14:hiddenFill xmlns:a14="http://schemas.microsoft.com/office/drawing/2010/main">
                <a:solidFill>
                  <a:srgbClr val="FFFFFF"/>
                </a:solidFill>
              </a14:hiddenFill>
            </a:ext>
          </a:extLst>
        </p:spPr>
      </p:pic>
      <p:sp>
        <p:nvSpPr>
          <p:cNvPr id="13" name="Subtitle 3">
            <a:extLst>
              <a:ext uri="{FF2B5EF4-FFF2-40B4-BE49-F238E27FC236}">
                <a16:creationId xmlns:a16="http://schemas.microsoft.com/office/drawing/2014/main" id="{FE5A5349-DFFC-E663-82ED-49FE7D8E1FC0}"/>
              </a:ext>
            </a:extLst>
          </p:cNvPr>
          <p:cNvSpPr txBox="1">
            <a:spLocks/>
          </p:cNvSpPr>
          <p:nvPr/>
        </p:nvSpPr>
        <p:spPr>
          <a:xfrm>
            <a:off x="4543669" y="3046747"/>
            <a:ext cx="2728639" cy="144351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1pPr>
            <a:lvl2pPr marL="914400" marR="0" lvl="1"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2pPr>
            <a:lvl3pPr marL="1371600" marR="0" lvl="2"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3pPr>
            <a:lvl4pPr marL="1828800" marR="0" lvl="3"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4pPr>
            <a:lvl5pPr marL="2286000" marR="0" lvl="4"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5pPr>
            <a:lvl6pPr marL="2743200" marR="0" lvl="5"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6pPr>
            <a:lvl7pPr marL="3200400" marR="0" lvl="6"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7pPr>
            <a:lvl8pPr marL="3657600" marR="0" lvl="7"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8pPr>
            <a:lvl9pPr marL="4114800" marR="0" lvl="8"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9pPr>
          </a:lstStyle>
          <a:p>
            <a:pPr algn="ctr"/>
            <a:r>
              <a:rPr lang="en-US" b="1" dirty="0">
                <a:solidFill>
                  <a:srgbClr val="FFFF00"/>
                </a:solidFill>
              </a:rPr>
              <a:t>Optical Path Difference </a:t>
            </a:r>
          </a:p>
          <a:p>
            <a:pPr algn="ctr"/>
            <a:r>
              <a:rPr lang="en-US" b="1" dirty="0">
                <a:solidFill>
                  <a:srgbClr val="FFFF00"/>
                </a:solidFill>
              </a:rPr>
              <a:t>(OPD) Maps</a:t>
            </a:r>
          </a:p>
          <a:p>
            <a:endParaRPr lang="en-US" dirty="0"/>
          </a:p>
          <a:p>
            <a:endParaRPr lang="en-US" dirty="0"/>
          </a:p>
          <a:p>
            <a:r>
              <a:rPr lang="en-US" dirty="0"/>
              <a:t>JWST:</a:t>
            </a:r>
          </a:p>
          <a:p>
            <a:r>
              <a:rPr lang="en-US" dirty="0"/>
              <a:t>(usually) ~60 nm RMS, </a:t>
            </a:r>
            <a:br>
              <a:rPr lang="en-US" dirty="0"/>
            </a:br>
            <a:r>
              <a:rPr lang="en-US" dirty="0"/>
              <a:t>stable for ~days (&lt;10 Hz)</a:t>
            </a:r>
          </a:p>
        </p:txBody>
      </p:sp>
      <p:sp>
        <p:nvSpPr>
          <p:cNvPr id="16" name="Title 1">
            <a:extLst>
              <a:ext uri="{FF2B5EF4-FFF2-40B4-BE49-F238E27FC236}">
                <a16:creationId xmlns:a16="http://schemas.microsoft.com/office/drawing/2014/main" id="{D5F619DF-A707-D0DE-AC1C-689606F14F49}"/>
              </a:ext>
            </a:extLst>
          </p:cNvPr>
          <p:cNvSpPr txBox="1">
            <a:spLocks/>
          </p:cNvSpPr>
          <p:nvPr/>
        </p:nvSpPr>
        <p:spPr>
          <a:xfrm>
            <a:off x="351717" y="396387"/>
            <a:ext cx="8356348" cy="57117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85000"/>
              </a:lnSpc>
              <a:spcBef>
                <a:spcPts val="0"/>
              </a:spcBef>
              <a:spcAft>
                <a:spcPts val="0"/>
              </a:spcAft>
              <a:buClr>
                <a:srgbClr val="191919"/>
              </a:buClr>
              <a:buSzPts val="5200"/>
              <a:buFont typeface="Manrope"/>
              <a:buNone/>
              <a:defRPr sz="3000" b="1" i="0" u="none" strike="noStrike" cap="none">
                <a:solidFill>
                  <a:schemeClr val="lt1"/>
                </a:solidFill>
                <a:latin typeface="Manrope"/>
                <a:ea typeface="Manrope"/>
                <a:cs typeface="Manrope"/>
                <a:sym typeface="Manrope"/>
              </a:defRPr>
            </a:lvl1pPr>
            <a:lvl2pPr marR="0" lvl="1"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2pPr>
            <a:lvl3pPr marR="0" lvl="2"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3pPr>
            <a:lvl4pPr marR="0" lvl="3"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4pPr>
            <a:lvl5pPr marR="0" lvl="4"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5pPr>
            <a:lvl6pPr marR="0" lvl="5"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6pPr>
            <a:lvl7pPr marR="0" lvl="6"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7pPr>
            <a:lvl8pPr marR="0" lvl="7"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8pPr>
            <a:lvl9pPr marR="0" lvl="8" algn="ctr" rtl="0">
              <a:lnSpc>
                <a:spcPct val="100000"/>
              </a:lnSpc>
              <a:spcBef>
                <a:spcPts val="0"/>
              </a:spcBef>
              <a:spcAft>
                <a:spcPts val="0"/>
              </a:spcAft>
              <a:buClr>
                <a:srgbClr val="191919"/>
              </a:buClr>
              <a:buSzPts val="5200"/>
              <a:buFont typeface="Manrope"/>
              <a:buNone/>
              <a:defRPr sz="5200" b="1" i="0" u="none" strike="noStrike" cap="none">
                <a:solidFill>
                  <a:srgbClr val="191919"/>
                </a:solidFill>
                <a:latin typeface="Manrope"/>
                <a:ea typeface="Manrope"/>
                <a:cs typeface="Manrope"/>
                <a:sym typeface="Manrope"/>
              </a:defRPr>
            </a:lvl9pPr>
          </a:lstStyle>
          <a:p>
            <a:r>
              <a:rPr lang="en-US"/>
              <a:t>Ground vs. Space: </a:t>
            </a:r>
            <a:r>
              <a:rPr lang="en-US" u="sng">
                <a:solidFill>
                  <a:srgbClr val="00B0F0"/>
                </a:solidFill>
              </a:rPr>
              <a:t>Similarities</a:t>
            </a:r>
            <a:endParaRPr lang="en-US" u="sng" dirty="0">
              <a:solidFill>
                <a:srgbClr val="00B0F0"/>
              </a:solidFill>
            </a:endParaRPr>
          </a:p>
        </p:txBody>
      </p:sp>
      <p:sp>
        <p:nvSpPr>
          <p:cNvPr id="17" name="Subtitle 3">
            <a:extLst>
              <a:ext uri="{FF2B5EF4-FFF2-40B4-BE49-F238E27FC236}">
                <a16:creationId xmlns:a16="http://schemas.microsoft.com/office/drawing/2014/main" id="{4E42E2B4-606D-BC34-262A-D135E912AADA}"/>
              </a:ext>
            </a:extLst>
          </p:cNvPr>
          <p:cNvSpPr txBox="1">
            <a:spLocks/>
          </p:cNvSpPr>
          <p:nvPr/>
        </p:nvSpPr>
        <p:spPr>
          <a:xfrm>
            <a:off x="82197" y="4823764"/>
            <a:ext cx="2004511" cy="45227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1pPr>
            <a:lvl2pPr marL="914400" marR="0" lvl="1"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2pPr>
            <a:lvl3pPr marL="1371600" marR="0" lvl="2"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3pPr>
            <a:lvl4pPr marL="1828800" marR="0" lvl="3"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4pPr>
            <a:lvl5pPr marL="2286000" marR="0" lvl="4"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5pPr>
            <a:lvl6pPr marL="2743200" marR="0" lvl="5"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6pPr>
            <a:lvl7pPr marL="3200400" marR="0" lvl="6"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7pPr>
            <a:lvl8pPr marL="3657600" marR="0" lvl="7"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8pPr>
            <a:lvl9pPr marL="4114800" marR="0" lvl="8"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9pPr>
          </a:lstStyle>
          <a:p>
            <a:r>
              <a:rPr lang="en-US" sz="1200" dirty="0"/>
              <a:t>Van Dam et al. (2006)</a:t>
            </a:r>
          </a:p>
        </p:txBody>
      </p:sp>
      <p:sp>
        <p:nvSpPr>
          <p:cNvPr id="18" name="Subtitle 3">
            <a:extLst>
              <a:ext uri="{FF2B5EF4-FFF2-40B4-BE49-F238E27FC236}">
                <a16:creationId xmlns:a16="http://schemas.microsoft.com/office/drawing/2014/main" id="{D4B20FEA-98F0-26D6-AB44-590DA48B4AB8}"/>
              </a:ext>
            </a:extLst>
          </p:cNvPr>
          <p:cNvSpPr txBox="1">
            <a:spLocks/>
          </p:cNvSpPr>
          <p:nvPr/>
        </p:nvSpPr>
        <p:spPr>
          <a:xfrm>
            <a:off x="4828089" y="4823764"/>
            <a:ext cx="2004511" cy="45227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1pPr>
            <a:lvl2pPr marL="914400" marR="0" lvl="1"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2pPr>
            <a:lvl3pPr marL="1371600" marR="0" lvl="2"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3pPr>
            <a:lvl4pPr marL="1828800" marR="0" lvl="3"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4pPr>
            <a:lvl5pPr marL="2286000" marR="0" lvl="4"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5pPr>
            <a:lvl6pPr marL="2743200" marR="0" lvl="5"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6pPr>
            <a:lvl7pPr marL="3200400" marR="0" lvl="6"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7pPr>
            <a:lvl8pPr marL="3657600" marR="0" lvl="7"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8pPr>
            <a:lvl9pPr marL="4114800" marR="0" lvl="8"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9pPr>
          </a:lstStyle>
          <a:p>
            <a:r>
              <a:rPr lang="en-US" sz="1200" dirty="0"/>
              <a:t>Lajoie et al. (2023)</a:t>
            </a:r>
          </a:p>
        </p:txBody>
      </p:sp>
    </p:spTree>
    <p:extLst>
      <p:ext uri="{BB962C8B-B14F-4D97-AF65-F5344CB8AC3E}">
        <p14:creationId xmlns:p14="http://schemas.microsoft.com/office/powerpoint/2010/main" val="595383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7"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3">
            <a:extLst>
              <a:ext uri="{FF2B5EF4-FFF2-40B4-BE49-F238E27FC236}">
                <a16:creationId xmlns:a16="http://schemas.microsoft.com/office/drawing/2014/main" id="{5A1EDEF2-79D4-7234-8C42-C06EEA8124A5}"/>
              </a:ext>
            </a:extLst>
          </p:cNvPr>
          <p:cNvSpPr txBox="1">
            <a:spLocks/>
          </p:cNvSpPr>
          <p:nvPr/>
        </p:nvSpPr>
        <p:spPr>
          <a:xfrm>
            <a:off x="181595" y="967563"/>
            <a:ext cx="8526469" cy="43069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1pPr>
            <a:lvl2pPr marL="914400" marR="0" lvl="1"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2pPr>
            <a:lvl3pPr marL="1371600" marR="0" lvl="2"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3pPr>
            <a:lvl4pPr marL="1828800" marR="0" lvl="3"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4pPr>
            <a:lvl5pPr marL="2286000" marR="0" lvl="4"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5pPr>
            <a:lvl6pPr marL="2743200" marR="0" lvl="5"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6pPr>
            <a:lvl7pPr marL="3200400" marR="0" lvl="6"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7pPr>
            <a:lvl8pPr marL="3657600" marR="0" lvl="7"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8pPr>
            <a:lvl9pPr marL="4114800" marR="0" lvl="8"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9pPr>
          </a:lstStyle>
          <a:p>
            <a:pPr>
              <a:buFont typeface="Arial" panose="020B0604020202020204" pitchFamily="34" charset="0"/>
              <a:buChar char="•"/>
            </a:pPr>
            <a:r>
              <a:rPr lang="en-US" sz="1600" dirty="0"/>
              <a:t>Space-based methods applied to ground-based imaging (</a:t>
            </a:r>
            <a:r>
              <a:rPr lang="en-US" sz="1600" b="1" dirty="0"/>
              <a:t>angular differential imaging</a:t>
            </a:r>
            <a:r>
              <a:rPr lang="en-US" sz="1600" dirty="0"/>
              <a:t>)</a:t>
            </a:r>
          </a:p>
        </p:txBody>
      </p:sp>
      <p:sp>
        <p:nvSpPr>
          <p:cNvPr id="12" name="Title 1">
            <a:extLst>
              <a:ext uri="{FF2B5EF4-FFF2-40B4-BE49-F238E27FC236}">
                <a16:creationId xmlns:a16="http://schemas.microsoft.com/office/drawing/2014/main" id="{4CCCE218-CDA2-7318-664C-B18321AD683C}"/>
              </a:ext>
            </a:extLst>
          </p:cNvPr>
          <p:cNvSpPr>
            <a:spLocks noGrp="1"/>
          </p:cNvSpPr>
          <p:nvPr>
            <p:ph type="ctrTitle"/>
          </p:nvPr>
        </p:nvSpPr>
        <p:spPr>
          <a:xfrm>
            <a:off x="351717" y="396387"/>
            <a:ext cx="8356348" cy="571176"/>
          </a:xfrm>
        </p:spPr>
        <p:txBody>
          <a:bodyPr/>
          <a:lstStyle/>
          <a:p>
            <a:r>
              <a:rPr lang="en-US" dirty="0"/>
              <a:t>Ground vs. Space: </a:t>
            </a:r>
            <a:r>
              <a:rPr lang="en-US" u="sng" dirty="0">
                <a:solidFill>
                  <a:srgbClr val="00B0F0"/>
                </a:solidFill>
              </a:rPr>
              <a:t>Similarities</a:t>
            </a:r>
          </a:p>
        </p:txBody>
      </p:sp>
      <p:pic>
        <p:nvPicPr>
          <p:cNvPr id="14" name="Picture 13">
            <a:extLst>
              <a:ext uri="{FF2B5EF4-FFF2-40B4-BE49-F238E27FC236}">
                <a16:creationId xmlns:a16="http://schemas.microsoft.com/office/drawing/2014/main" id="{01F7214C-23E7-9765-6CF5-5CC61D696B7A}"/>
              </a:ext>
            </a:extLst>
          </p:cNvPr>
          <p:cNvPicPr>
            <a:picLocks noChangeAspect="1"/>
          </p:cNvPicPr>
          <p:nvPr/>
        </p:nvPicPr>
        <p:blipFill>
          <a:blip r:embed="rId2"/>
          <a:stretch>
            <a:fillRect/>
          </a:stretch>
        </p:blipFill>
        <p:spPr>
          <a:xfrm rot="5400000">
            <a:off x="433639" y="1630821"/>
            <a:ext cx="2643357" cy="2807201"/>
          </a:xfrm>
          <a:prstGeom prst="rect">
            <a:avLst/>
          </a:prstGeom>
        </p:spPr>
      </p:pic>
      <p:pic>
        <p:nvPicPr>
          <p:cNvPr id="1026" name="Picture 2">
            <a:extLst>
              <a:ext uri="{FF2B5EF4-FFF2-40B4-BE49-F238E27FC236}">
                <a16:creationId xmlns:a16="http://schemas.microsoft.com/office/drawing/2014/main" id="{5B22190F-E698-059F-971F-F52D11B580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6683" y="1538739"/>
            <a:ext cx="2895600" cy="2895600"/>
          </a:xfrm>
          <a:prstGeom prst="rect">
            <a:avLst/>
          </a:prstGeom>
          <a:noFill/>
          <a:extLst>
            <a:ext uri="{909E8E84-426E-40DD-AFC4-6F175D3DCCD1}">
              <a14:hiddenFill xmlns:a14="http://schemas.microsoft.com/office/drawing/2010/main">
                <a:solidFill>
                  <a:srgbClr val="FFFFFF"/>
                </a:solidFill>
              </a14:hiddenFill>
            </a:ext>
          </a:extLst>
        </p:spPr>
      </p:pic>
      <p:sp>
        <p:nvSpPr>
          <p:cNvPr id="18" name="Subtitle 3">
            <a:extLst>
              <a:ext uri="{FF2B5EF4-FFF2-40B4-BE49-F238E27FC236}">
                <a16:creationId xmlns:a16="http://schemas.microsoft.com/office/drawing/2014/main" id="{141C1421-6D30-A74A-47FC-416D4E1F82E5}"/>
              </a:ext>
            </a:extLst>
          </p:cNvPr>
          <p:cNvSpPr txBox="1">
            <a:spLocks/>
          </p:cNvSpPr>
          <p:nvPr/>
        </p:nvSpPr>
        <p:spPr>
          <a:xfrm>
            <a:off x="4232031" y="4834059"/>
            <a:ext cx="4953977" cy="45227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1pPr>
            <a:lvl2pPr marL="914400" marR="0" lvl="1"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2pPr>
            <a:lvl3pPr marL="1371600" marR="0" lvl="2"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3pPr>
            <a:lvl4pPr marL="1828800" marR="0" lvl="3"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4pPr>
            <a:lvl5pPr marL="2286000" marR="0" lvl="4"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5pPr>
            <a:lvl6pPr marL="2743200" marR="0" lvl="5"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6pPr>
            <a:lvl7pPr marL="3200400" marR="0" lvl="6"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7pPr>
            <a:lvl8pPr marL="3657600" marR="0" lvl="7"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8pPr>
            <a:lvl9pPr marL="4114800" marR="0" lvl="8"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9pPr>
          </a:lstStyle>
          <a:p>
            <a:pPr algn="r"/>
            <a:r>
              <a:rPr lang="en-US" sz="1200" dirty="0"/>
              <a:t>(see </a:t>
            </a:r>
            <a:r>
              <a:rPr lang="en-US" sz="1200" dirty="0" err="1"/>
              <a:t>cADI</a:t>
            </a:r>
            <a:r>
              <a:rPr lang="en-US" sz="1200" dirty="0"/>
              <a:t>; </a:t>
            </a:r>
            <a:r>
              <a:rPr lang="en-US" sz="1200" dirty="0" err="1"/>
              <a:t>Marois</a:t>
            </a:r>
            <a:r>
              <a:rPr lang="en-US" sz="1200" dirty="0"/>
              <a:t> et al. 2006, Schneider &amp; Silverstone 2003)</a:t>
            </a:r>
          </a:p>
        </p:txBody>
      </p:sp>
      <p:pic>
        <p:nvPicPr>
          <p:cNvPr id="20" name="Picture 19" descr="A large blue machine with metal frame&#10;&#10;Description automatically generated">
            <a:extLst>
              <a:ext uri="{FF2B5EF4-FFF2-40B4-BE49-F238E27FC236}">
                <a16:creationId xmlns:a16="http://schemas.microsoft.com/office/drawing/2014/main" id="{C49EA201-C8A7-55D0-CBAE-1DAD808EBE33}"/>
              </a:ext>
            </a:extLst>
          </p:cNvPr>
          <p:cNvPicPr>
            <a:picLocks noChangeAspect="1"/>
          </p:cNvPicPr>
          <p:nvPr/>
        </p:nvPicPr>
        <p:blipFill>
          <a:blip r:embed="rId4"/>
          <a:stretch>
            <a:fillRect/>
          </a:stretch>
        </p:blipFill>
        <p:spPr>
          <a:xfrm>
            <a:off x="3435688" y="1712743"/>
            <a:ext cx="2154561" cy="2643357"/>
          </a:xfrm>
          <a:prstGeom prst="rect">
            <a:avLst/>
          </a:prstGeom>
        </p:spPr>
      </p:pic>
    </p:spTree>
    <p:extLst>
      <p:ext uri="{BB962C8B-B14F-4D97-AF65-F5344CB8AC3E}">
        <p14:creationId xmlns:p14="http://schemas.microsoft.com/office/powerpoint/2010/main" val="849069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3">
            <a:extLst>
              <a:ext uri="{FF2B5EF4-FFF2-40B4-BE49-F238E27FC236}">
                <a16:creationId xmlns:a16="http://schemas.microsoft.com/office/drawing/2014/main" id="{C397F6E9-ADDB-4248-353D-0DE20ECB991D}"/>
              </a:ext>
            </a:extLst>
          </p:cNvPr>
          <p:cNvSpPr txBox="1">
            <a:spLocks/>
          </p:cNvSpPr>
          <p:nvPr/>
        </p:nvSpPr>
        <p:spPr>
          <a:xfrm>
            <a:off x="2568314" y="1032761"/>
            <a:ext cx="2749227" cy="256002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1pPr>
            <a:lvl2pPr marL="914400" marR="0" lvl="1"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2pPr>
            <a:lvl3pPr marL="1371600" marR="0" lvl="2"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3pPr>
            <a:lvl4pPr marL="1828800" marR="0" lvl="3"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4pPr>
            <a:lvl5pPr marL="2286000" marR="0" lvl="4"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5pPr>
            <a:lvl6pPr marL="2743200" marR="0" lvl="5"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6pPr>
            <a:lvl7pPr marL="3200400" marR="0" lvl="6"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7pPr>
            <a:lvl8pPr marL="3657600" marR="0" lvl="7"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8pPr>
            <a:lvl9pPr marL="4114800" marR="0" lvl="8"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9pPr>
          </a:lstStyle>
          <a:p>
            <a:pPr marL="425450" indent="-285750">
              <a:buFont typeface="Arial" panose="020B0604020202020204" pitchFamily="34" charset="0"/>
              <a:buChar char="•"/>
            </a:pPr>
            <a:r>
              <a:rPr lang="en-US" sz="1600" dirty="0"/>
              <a:t>Can also use  </a:t>
            </a:r>
            <a:br>
              <a:rPr lang="en-US" sz="1600" dirty="0"/>
            </a:br>
            <a:r>
              <a:rPr lang="en-US" sz="1600" b="1" dirty="0"/>
              <a:t>large</a:t>
            </a:r>
            <a:r>
              <a:rPr lang="en-US" sz="1600" dirty="0"/>
              <a:t> </a:t>
            </a:r>
            <a:r>
              <a:rPr lang="en-US" sz="1600" b="1" dirty="0"/>
              <a:t>image libraries </a:t>
            </a:r>
            <a:br>
              <a:rPr lang="en-US" sz="1600" b="1" dirty="0"/>
            </a:br>
            <a:r>
              <a:rPr lang="en-US" sz="1600" b="1" dirty="0"/>
              <a:t>to generate </a:t>
            </a:r>
            <a:br>
              <a:rPr lang="en-US" sz="1600" b="1" dirty="0"/>
            </a:br>
            <a:r>
              <a:rPr lang="en-US" sz="1600" b="1" dirty="0"/>
              <a:t>appropriate PSFs </a:t>
            </a:r>
            <a:br>
              <a:rPr lang="en-US" sz="1600" b="1" dirty="0"/>
            </a:br>
            <a:r>
              <a:rPr lang="en-US" sz="1600" dirty="0"/>
              <a:t>(reference differential imaging; RDI)</a:t>
            </a:r>
            <a:br>
              <a:rPr lang="en-US" sz="1600" dirty="0"/>
            </a:br>
            <a:endParaRPr lang="en-US" sz="1600" dirty="0"/>
          </a:p>
          <a:p>
            <a:pPr marL="425450" indent="-285750">
              <a:buFont typeface="Arial" panose="020B0604020202020204" pitchFamily="34" charset="0"/>
              <a:buChar char="•"/>
            </a:pPr>
            <a:r>
              <a:rPr lang="en-US" sz="1600" b="1" dirty="0"/>
              <a:t>Considerations:</a:t>
            </a:r>
            <a:br>
              <a:rPr lang="en-US" sz="1600" b="1" dirty="0"/>
            </a:br>
            <a:r>
              <a:rPr lang="en-US" sz="1600" dirty="0"/>
              <a:t>one reference or many? matching stellar flux,</a:t>
            </a:r>
            <a:br>
              <a:rPr lang="en-US" sz="1600" dirty="0"/>
            </a:br>
            <a:r>
              <a:rPr lang="en-US" sz="1600" dirty="0"/>
              <a:t>spectral type and color,</a:t>
            </a:r>
            <a:br>
              <a:rPr lang="en-US" sz="1600" dirty="0"/>
            </a:br>
            <a:r>
              <a:rPr lang="en-US" sz="1600" dirty="0"/>
              <a:t>counts received on </a:t>
            </a:r>
            <a:br>
              <a:rPr lang="en-US" sz="1600" dirty="0"/>
            </a:br>
            <a:r>
              <a:rPr lang="en-US" sz="1600" dirty="0"/>
              <a:t>detector</a:t>
            </a:r>
            <a:endParaRPr lang="en-US" sz="1600" b="1" dirty="0"/>
          </a:p>
          <a:p>
            <a:pPr marL="139700" indent="0"/>
            <a:endParaRPr lang="en-US" sz="1600" b="1" dirty="0"/>
          </a:p>
        </p:txBody>
      </p:sp>
      <p:sp>
        <p:nvSpPr>
          <p:cNvPr id="9" name="Title 1">
            <a:extLst>
              <a:ext uri="{FF2B5EF4-FFF2-40B4-BE49-F238E27FC236}">
                <a16:creationId xmlns:a16="http://schemas.microsoft.com/office/drawing/2014/main" id="{25EF9CBB-1175-CC5B-E652-1FC2E76683AA}"/>
              </a:ext>
            </a:extLst>
          </p:cNvPr>
          <p:cNvSpPr>
            <a:spLocks noGrp="1"/>
          </p:cNvSpPr>
          <p:nvPr>
            <p:ph type="ctrTitle"/>
          </p:nvPr>
        </p:nvSpPr>
        <p:spPr>
          <a:xfrm>
            <a:off x="351717" y="396387"/>
            <a:ext cx="8356348" cy="571176"/>
          </a:xfrm>
        </p:spPr>
        <p:txBody>
          <a:bodyPr/>
          <a:lstStyle/>
          <a:p>
            <a:r>
              <a:rPr lang="en-US" dirty="0"/>
              <a:t>Ground vs. Space: </a:t>
            </a:r>
            <a:r>
              <a:rPr lang="en-US" u="sng" dirty="0">
                <a:solidFill>
                  <a:srgbClr val="00B0F0"/>
                </a:solidFill>
              </a:rPr>
              <a:t>Similarities</a:t>
            </a:r>
          </a:p>
        </p:txBody>
      </p:sp>
      <p:sp>
        <p:nvSpPr>
          <p:cNvPr id="12" name="Subtitle 3">
            <a:extLst>
              <a:ext uri="{FF2B5EF4-FFF2-40B4-BE49-F238E27FC236}">
                <a16:creationId xmlns:a16="http://schemas.microsoft.com/office/drawing/2014/main" id="{3C35CF2E-740B-3990-E0D1-AB5837A2FD97}"/>
              </a:ext>
            </a:extLst>
          </p:cNvPr>
          <p:cNvSpPr txBox="1">
            <a:spLocks/>
          </p:cNvSpPr>
          <p:nvPr/>
        </p:nvSpPr>
        <p:spPr>
          <a:xfrm>
            <a:off x="2053318" y="4810613"/>
            <a:ext cx="4336712" cy="45227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1pPr>
            <a:lvl2pPr marL="914400" marR="0" lvl="1"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2pPr>
            <a:lvl3pPr marL="1371600" marR="0" lvl="2"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3pPr>
            <a:lvl4pPr marL="1828800" marR="0" lvl="3"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4pPr>
            <a:lvl5pPr marL="2286000" marR="0" lvl="4"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5pPr>
            <a:lvl6pPr marL="2743200" marR="0" lvl="5"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6pPr>
            <a:lvl7pPr marL="3200400" marR="0" lvl="6"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7pPr>
            <a:lvl8pPr marL="3657600" marR="0" lvl="7"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8pPr>
            <a:lvl9pPr marL="4114800" marR="0" lvl="8"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9pPr>
          </a:lstStyle>
          <a:p>
            <a:r>
              <a:rPr lang="en-US" dirty="0"/>
              <a:t>See high contrast imaging review by Follette (2023)!</a:t>
            </a:r>
          </a:p>
        </p:txBody>
      </p:sp>
      <p:pic>
        <p:nvPicPr>
          <p:cNvPr id="13" name="Picture 12" descr="A diagram of a blue light&#10;&#10;Description automatically generated with medium confidence">
            <a:extLst>
              <a:ext uri="{FF2B5EF4-FFF2-40B4-BE49-F238E27FC236}">
                <a16:creationId xmlns:a16="http://schemas.microsoft.com/office/drawing/2014/main" id="{996858A9-FA66-586F-966C-EABFE970253C}"/>
              </a:ext>
            </a:extLst>
          </p:cNvPr>
          <p:cNvPicPr>
            <a:picLocks noChangeAspect="1"/>
          </p:cNvPicPr>
          <p:nvPr/>
        </p:nvPicPr>
        <p:blipFill>
          <a:blip r:embed="rId2"/>
          <a:stretch>
            <a:fillRect/>
          </a:stretch>
        </p:blipFill>
        <p:spPr>
          <a:xfrm>
            <a:off x="351717" y="1032761"/>
            <a:ext cx="2216597" cy="3777852"/>
          </a:xfrm>
          <a:prstGeom prst="rect">
            <a:avLst/>
          </a:prstGeom>
        </p:spPr>
      </p:pic>
      <p:pic>
        <p:nvPicPr>
          <p:cNvPr id="15" name="Picture 14" descr="A diagram of a star&#10;&#10;Description automatically generated">
            <a:extLst>
              <a:ext uri="{FF2B5EF4-FFF2-40B4-BE49-F238E27FC236}">
                <a16:creationId xmlns:a16="http://schemas.microsoft.com/office/drawing/2014/main" id="{F470090A-DE09-42DC-95B7-40223B48FE6E}"/>
              </a:ext>
            </a:extLst>
          </p:cNvPr>
          <p:cNvPicPr>
            <a:picLocks noChangeAspect="1"/>
          </p:cNvPicPr>
          <p:nvPr/>
        </p:nvPicPr>
        <p:blipFill>
          <a:blip r:embed="rId3"/>
          <a:stretch>
            <a:fillRect/>
          </a:stretch>
        </p:blipFill>
        <p:spPr>
          <a:xfrm>
            <a:off x="5270281" y="1001156"/>
            <a:ext cx="3437784" cy="3796046"/>
          </a:xfrm>
          <a:prstGeom prst="rect">
            <a:avLst/>
          </a:prstGeom>
        </p:spPr>
      </p:pic>
      <p:sp>
        <p:nvSpPr>
          <p:cNvPr id="16" name="Subtitle 3">
            <a:extLst>
              <a:ext uri="{FF2B5EF4-FFF2-40B4-BE49-F238E27FC236}">
                <a16:creationId xmlns:a16="http://schemas.microsoft.com/office/drawing/2014/main" id="{4E892E76-F429-BC22-5AFF-21DAEE15101C}"/>
              </a:ext>
            </a:extLst>
          </p:cNvPr>
          <p:cNvSpPr txBox="1">
            <a:spLocks/>
          </p:cNvSpPr>
          <p:nvPr/>
        </p:nvSpPr>
        <p:spPr>
          <a:xfrm>
            <a:off x="1709122" y="999168"/>
            <a:ext cx="1667583" cy="45227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1pPr>
            <a:lvl2pPr marL="914400" marR="0" lvl="1"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2pPr>
            <a:lvl3pPr marL="1371600" marR="0" lvl="2"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3pPr>
            <a:lvl4pPr marL="1828800" marR="0" lvl="3"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4pPr>
            <a:lvl5pPr marL="2286000" marR="0" lvl="4"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5pPr>
            <a:lvl6pPr marL="2743200" marR="0" lvl="5"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6pPr>
            <a:lvl7pPr marL="3200400" marR="0" lvl="6"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7pPr>
            <a:lvl8pPr marL="3657600" marR="0" lvl="7"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8pPr>
            <a:lvl9pPr marL="4114800" marR="0" lvl="8"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9pPr>
          </a:lstStyle>
          <a:p>
            <a:r>
              <a:rPr lang="en-US" sz="2400" b="1" dirty="0">
                <a:solidFill>
                  <a:srgbClr val="FF0000"/>
                </a:solidFill>
              </a:rPr>
              <a:t>ADI</a:t>
            </a:r>
          </a:p>
        </p:txBody>
      </p:sp>
      <p:sp>
        <p:nvSpPr>
          <p:cNvPr id="17" name="Subtitle 3">
            <a:extLst>
              <a:ext uri="{FF2B5EF4-FFF2-40B4-BE49-F238E27FC236}">
                <a16:creationId xmlns:a16="http://schemas.microsoft.com/office/drawing/2014/main" id="{2754F616-0B69-4CA3-EDF8-7052E2D79324}"/>
              </a:ext>
            </a:extLst>
          </p:cNvPr>
          <p:cNvSpPr txBox="1">
            <a:spLocks/>
          </p:cNvSpPr>
          <p:nvPr/>
        </p:nvSpPr>
        <p:spPr>
          <a:xfrm>
            <a:off x="7874273" y="945908"/>
            <a:ext cx="1667583" cy="45227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1pPr>
            <a:lvl2pPr marL="914400" marR="0" lvl="1"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2pPr>
            <a:lvl3pPr marL="1371600" marR="0" lvl="2"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3pPr>
            <a:lvl4pPr marL="1828800" marR="0" lvl="3"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4pPr>
            <a:lvl5pPr marL="2286000" marR="0" lvl="4"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5pPr>
            <a:lvl6pPr marL="2743200" marR="0" lvl="5"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6pPr>
            <a:lvl7pPr marL="3200400" marR="0" lvl="6"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7pPr>
            <a:lvl8pPr marL="3657600" marR="0" lvl="7"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8pPr>
            <a:lvl9pPr marL="4114800" marR="0" lvl="8"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9pPr>
          </a:lstStyle>
          <a:p>
            <a:r>
              <a:rPr lang="en-US" sz="2400" b="1" dirty="0">
                <a:solidFill>
                  <a:srgbClr val="FF0000"/>
                </a:solidFill>
              </a:rPr>
              <a:t>RDI</a:t>
            </a:r>
          </a:p>
        </p:txBody>
      </p:sp>
      <p:sp>
        <p:nvSpPr>
          <p:cNvPr id="18" name="TextBox 17">
            <a:extLst>
              <a:ext uri="{FF2B5EF4-FFF2-40B4-BE49-F238E27FC236}">
                <a16:creationId xmlns:a16="http://schemas.microsoft.com/office/drawing/2014/main" id="{B8994355-7152-70F4-F62B-8609CC8CF0E1}"/>
              </a:ext>
            </a:extLst>
          </p:cNvPr>
          <p:cNvSpPr txBox="1"/>
          <p:nvPr/>
        </p:nvSpPr>
        <p:spPr>
          <a:xfrm>
            <a:off x="7090682" y="4881672"/>
            <a:ext cx="1885563" cy="276999"/>
          </a:xfrm>
          <a:prstGeom prst="rect">
            <a:avLst/>
          </a:prstGeom>
          <a:noFill/>
          <a:ln>
            <a:solidFill>
              <a:srgbClr val="00FA00"/>
            </a:solidFill>
          </a:ln>
        </p:spPr>
        <p:txBody>
          <a:bodyPr wrap="square" rtlCol="0">
            <a:spAutoFit/>
          </a:bodyPr>
          <a:lstStyle/>
          <a:p>
            <a:pPr algn="ctr"/>
            <a:r>
              <a:rPr lang="en-US" sz="1200" dirty="0">
                <a:solidFill>
                  <a:srgbClr val="00FA00"/>
                </a:solidFill>
              </a:rPr>
              <a:t>⭐️ 27 Julliard, 34 </a:t>
            </a:r>
            <a:r>
              <a:rPr lang="en-US" sz="1200" dirty="0" err="1">
                <a:solidFill>
                  <a:srgbClr val="00FA00"/>
                </a:solidFill>
              </a:rPr>
              <a:t>Mâlin</a:t>
            </a:r>
            <a:endParaRPr lang="en-US" sz="1200" dirty="0">
              <a:solidFill>
                <a:srgbClr val="00FA00"/>
              </a:solidFill>
            </a:endParaRPr>
          </a:p>
        </p:txBody>
      </p:sp>
    </p:spTree>
    <p:extLst>
      <p:ext uri="{BB962C8B-B14F-4D97-AF65-F5344CB8AC3E}">
        <p14:creationId xmlns:p14="http://schemas.microsoft.com/office/powerpoint/2010/main" val="2478728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06E2393-ACE3-E603-9F31-73C7A257AF6E}"/>
              </a:ext>
            </a:extLst>
          </p:cNvPr>
          <p:cNvSpPr>
            <a:spLocks noGrp="1"/>
          </p:cNvSpPr>
          <p:nvPr>
            <p:ph type="ctrTitle"/>
          </p:nvPr>
        </p:nvSpPr>
        <p:spPr>
          <a:xfrm>
            <a:off x="351717" y="396387"/>
            <a:ext cx="8356348" cy="571176"/>
          </a:xfrm>
        </p:spPr>
        <p:txBody>
          <a:bodyPr/>
          <a:lstStyle/>
          <a:p>
            <a:r>
              <a:rPr lang="en-US" dirty="0"/>
              <a:t>HCI from the Ground vs. Space: </a:t>
            </a:r>
            <a:r>
              <a:rPr lang="en-US" u="sng" dirty="0">
                <a:solidFill>
                  <a:srgbClr val="FFC000"/>
                </a:solidFill>
              </a:rPr>
              <a:t>Differences</a:t>
            </a:r>
          </a:p>
        </p:txBody>
      </p:sp>
      <p:sp>
        <p:nvSpPr>
          <p:cNvPr id="7" name="Subtitle 3">
            <a:extLst>
              <a:ext uri="{FF2B5EF4-FFF2-40B4-BE49-F238E27FC236}">
                <a16:creationId xmlns:a16="http://schemas.microsoft.com/office/drawing/2014/main" id="{E59BB6E0-D4F5-0646-4319-EB3E79F6B494}"/>
              </a:ext>
            </a:extLst>
          </p:cNvPr>
          <p:cNvSpPr txBox="1">
            <a:spLocks/>
          </p:cNvSpPr>
          <p:nvPr/>
        </p:nvSpPr>
        <p:spPr>
          <a:xfrm>
            <a:off x="521838" y="1089765"/>
            <a:ext cx="7055630" cy="43069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1pPr>
            <a:lvl2pPr marL="914400" marR="0" lvl="1"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2pPr>
            <a:lvl3pPr marL="1371600" marR="0" lvl="2"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3pPr>
            <a:lvl4pPr marL="1828800" marR="0" lvl="3"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4pPr>
            <a:lvl5pPr marL="2286000" marR="0" lvl="4"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5pPr>
            <a:lvl6pPr marL="2743200" marR="0" lvl="5"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6pPr>
            <a:lvl7pPr marL="3200400" marR="0" lvl="6"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7pPr>
            <a:lvl8pPr marL="3657600" marR="0" lvl="7"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8pPr>
            <a:lvl9pPr marL="4114800" marR="0" lvl="8"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9pPr>
          </a:lstStyle>
          <a:p>
            <a:pPr>
              <a:buFont typeface="Arial" panose="020B0604020202020204" pitchFamily="34" charset="0"/>
              <a:buChar char="•"/>
            </a:pPr>
            <a:r>
              <a:rPr lang="en-US" dirty="0"/>
              <a:t>PSF structure/variation is much </a:t>
            </a:r>
            <a:r>
              <a:rPr lang="en-US" b="1" dirty="0"/>
              <a:t>more well-behaved </a:t>
            </a:r>
            <a:r>
              <a:rPr lang="en-US" dirty="0"/>
              <a:t>and characterizable in space </a:t>
            </a:r>
          </a:p>
        </p:txBody>
      </p:sp>
      <p:sp>
        <p:nvSpPr>
          <p:cNvPr id="8" name="Subtitle 3">
            <a:extLst>
              <a:ext uri="{FF2B5EF4-FFF2-40B4-BE49-F238E27FC236}">
                <a16:creationId xmlns:a16="http://schemas.microsoft.com/office/drawing/2014/main" id="{F503CC0E-0AF7-6593-AAF6-13E698CBDF63}"/>
              </a:ext>
            </a:extLst>
          </p:cNvPr>
          <p:cNvSpPr txBox="1">
            <a:spLocks/>
          </p:cNvSpPr>
          <p:nvPr/>
        </p:nvSpPr>
        <p:spPr>
          <a:xfrm>
            <a:off x="868487" y="1632991"/>
            <a:ext cx="7839577" cy="43069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1pPr>
            <a:lvl2pPr marL="914400" marR="0" lvl="1"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2pPr>
            <a:lvl3pPr marL="1371600" marR="0" lvl="2"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3pPr>
            <a:lvl4pPr marL="1828800" marR="0" lvl="3"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4pPr>
            <a:lvl5pPr marL="2286000" marR="0" lvl="4"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5pPr>
            <a:lvl6pPr marL="2743200" marR="0" lvl="5"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6pPr>
            <a:lvl7pPr marL="3200400" marR="0" lvl="6"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7pPr>
            <a:lvl8pPr marL="3657600" marR="0" lvl="7"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8pPr>
            <a:lvl9pPr marL="4114800" marR="0" lvl="8"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9pPr>
          </a:lstStyle>
          <a:p>
            <a:pPr>
              <a:buFont typeface="Arial" panose="020B0604020202020204" pitchFamily="34" charset="0"/>
              <a:buChar char="•"/>
            </a:pPr>
            <a:r>
              <a:rPr lang="en-US" dirty="0"/>
              <a:t>Space telescopes have </a:t>
            </a:r>
            <a:r>
              <a:rPr lang="en-US" b="1" dirty="0"/>
              <a:t>exquisite pointing and stability</a:t>
            </a:r>
            <a:r>
              <a:rPr lang="en-US" dirty="0"/>
              <a:t>, </a:t>
            </a:r>
            <a:r>
              <a:rPr lang="en-US" b="1" dirty="0"/>
              <a:t>repeatability</a:t>
            </a:r>
            <a:r>
              <a:rPr lang="en-US" dirty="0"/>
              <a:t> </a:t>
            </a:r>
            <a:br>
              <a:rPr lang="en-US" dirty="0"/>
            </a:br>
            <a:r>
              <a:rPr lang="en-US" dirty="0"/>
              <a:t>				(e.g., 5-10 mas pointing and &lt; 2 mas jitter for JWST)</a:t>
            </a:r>
          </a:p>
        </p:txBody>
      </p:sp>
      <p:sp>
        <p:nvSpPr>
          <p:cNvPr id="10" name="Subtitle 3">
            <a:extLst>
              <a:ext uri="{FF2B5EF4-FFF2-40B4-BE49-F238E27FC236}">
                <a16:creationId xmlns:a16="http://schemas.microsoft.com/office/drawing/2014/main" id="{916BC955-9966-1B7A-A6EE-3ADD203C2B35}"/>
              </a:ext>
            </a:extLst>
          </p:cNvPr>
          <p:cNvSpPr txBox="1">
            <a:spLocks/>
          </p:cNvSpPr>
          <p:nvPr/>
        </p:nvSpPr>
        <p:spPr>
          <a:xfrm>
            <a:off x="1570054" y="2399201"/>
            <a:ext cx="7138011" cy="59974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1pPr>
            <a:lvl2pPr marL="914400" marR="0" lvl="1"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2pPr>
            <a:lvl3pPr marL="1371600" marR="0" lvl="2"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3pPr>
            <a:lvl4pPr marL="1828800" marR="0" lvl="3"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4pPr>
            <a:lvl5pPr marL="2286000" marR="0" lvl="4"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5pPr>
            <a:lvl6pPr marL="2743200" marR="0" lvl="5"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6pPr>
            <a:lvl7pPr marL="3200400" marR="0" lvl="6"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7pPr>
            <a:lvl8pPr marL="3657600" marR="0" lvl="7"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8pPr>
            <a:lvl9pPr marL="4114800" marR="0" lvl="8"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9pPr>
          </a:lstStyle>
          <a:p>
            <a:pPr>
              <a:buFont typeface="Arial" panose="020B0604020202020204" pitchFamily="34" charset="0"/>
              <a:buChar char="•"/>
            </a:pPr>
            <a:r>
              <a:rPr lang="en-US" dirty="0"/>
              <a:t>Lambda/D is much larger for smaller diameter (HST: 2.4m, JWST: 6.5m) </a:t>
            </a:r>
            <a:br>
              <a:rPr lang="en-US" dirty="0"/>
            </a:br>
            <a:r>
              <a:rPr lang="en-US" dirty="0">
                <a:sym typeface="Wingdings" pitchFamily="2" charset="2"/>
              </a:rPr>
              <a:t> </a:t>
            </a:r>
            <a:r>
              <a:rPr lang="en-US" dirty="0"/>
              <a:t> </a:t>
            </a:r>
            <a:r>
              <a:rPr lang="en-US" b="1" dirty="0"/>
              <a:t>larger inner working angles </a:t>
            </a:r>
            <a:r>
              <a:rPr lang="en-US" dirty="0"/>
              <a:t>(~0.3” for </a:t>
            </a:r>
            <a:r>
              <a:rPr lang="en-US" dirty="0" err="1"/>
              <a:t>NIRCam</a:t>
            </a:r>
            <a:r>
              <a:rPr lang="en-US" dirty="0"/>
              <a:t> + MIRI, &lt; 0.1” from ground)</a:t>
            </a:r>
          </a:p>
          <a:p>
            <a:pPr>
              <a:buFont typeface="Arial" panose="020B0604020202020204" pitchFamily="34" charset="0"/>
              <a:buChar char="•"/>
            </a:pPr>
            <a:endParaRPr lang="en-US" dirty="0"/>
          </a:p>
        </p:txBody>
      </p:sp>
      <p:sp>
        <p:nvSpPr>
          <p:cNvPr id="11" name="Subtitle 3">
            <a:extLst>
              <a:ext uri="{FF2B5EF4-FFF2-40B4-BE49-F238E27FC236}">
                <a16:creationId xmlns:a16="http://schemas.microsoft.com/office/drawing/2014/main" id="{357CBC7A-56BE-F070-54C6-2726AEB6BC1F}"/>
              </a:ext>
            </a:extLst>
          </p:cNvPr>
          <p:cNvSpPr txBox="1">
            <a:spLocks/>
          </p:cNvSpPr>
          <p:nvPr/>
        </p:nvSpPr>
        <p:spPr>
          <a:xfrm>
            <a:off x="3089846" y="3943327"/>
            <a:ext cx="6089323" cy="43069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1pPr>
            <a:lvl2pPr marL="914400" marR="0" lvl="1"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2pPr>
            <a:lvl3pPr marL="1371600" marR="0" lvl="2"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3pPr>
            <a:lvl4pPr marL="1828800" marR="0" lvl="3"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4pPr>
            <a:lvl5pPr marL="2286000" marR="0" lvl="4"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5pPr>
            <a:lvl6pPr marL="2743200" marR="0" lvl="5"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6pPr>
            <a:lvl7pPr marL="3200400" marR="0" lvl="6"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7pPr>
            <a:lvl8pPr marL="3657600" marR="0" lvl="7"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8pPr>
            <a:lvl9pPr marL="4114800" marR="0" lvl="8"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9pPr>
          </a:lstStyle>
          <a:p>
            <a:pPr>
              <a:buFont typeface="Arial" panose="020B0604020202020204" pitchFamily="34" charset="0"/>
              <a:buChar char="•"/>
            </a:pPr>
            <a:r>
              <a:rPr lang="en-US" dirty="0"/>
              <a:t>Space provides access to </a:t>
            </a:r>
            <a:r>
              <a:rPr lang="en-US" b="1" dirty="0"/>
              <a:t>wavelengths inaccessible from the ground</a:t>
            </a:r>
            <a:r>
              <a:rPr lang="en-US" dirty="0"/>
              <a:t> and much </a:t>
            </a:r>
            <a:r>
              <a:rPr lang="en-US" b="1" dirty="0"/>
              <a:t>lower thermal background </a:t>
            </a:r>
            <a:r>
              <a:rPr lang="en-US" dirty="0"/>
              <a:t>– new IR science!</a:t>
            </a:r>
            <a:br>
              <a:rPr lang="en-US" dirty="0"/>
            </a:br>
            <a:r>
              <a:rPr lang="en-US" dirty="0"/>
              <a:t>                           (see Rob de Rosa’s talk re: atmospheric transmission) </a:t>
            </a:r>
          </a:p>
        </p:txBody>
      </p:sp>
      <p:sp>
        <p:nvSpPr>
          <p:cNvPr id="12" name="Subtitle 3">
            <a:extLst>
              <a:ext uri="{FF2B5EF4-FFF2-40B4-BE49-F238E27FC236}">
                <a16:creationId xmlns:a16="http://schemas.microsoft.com/office/drawing/2014/main" id="{E6321440-12C2-74DF-66C4-35B7ABFFFF08}"/>
              </a:ext>
            </a:extLst>
          </p:cNvPr>
          <p:cNvSpPr txBox="1">
            <a:spLocks/>
          </p:cNvSpPr>
          <p:nvPr/>
        </p:nvSpPr>
        <p:spPr>
          <a:xfrm>
            <a:off x="2489200" y="3223412"/>
            <a:ext cx="6218865" cy="59974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1pPr>
            <a:lvl2pPr marL="914400" marR="0" lvl="1"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2pPr>
            <a:lvl3pPr marL="1371600" marR="0" lvl="2"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3pPr>
            <a:lvl4pPr marL="1828800" marR="0" lvl="3"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4pPr>
            <a:lvl5pPr marL="2286000" marR="0" lvl="4"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5pPr>
            <a:lvl6pPr marL="2743200" marR="0" lvl="5"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6pPr>
            <a:lvl7pPr marL="3200400" marR="0" lvl="6"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7pPr>
            <a:lvl8pPr marL="3657600" marR="0" lvl="7"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8pPr>
            <a:lvl9pPr marL="4114800" marR="0" lvl="8" indent="-317500" algn="ctr" rtl="0">
              <a:lnSpc>
                <a:spcPct val="100000"/>
              </a:lnSpc>
              <a:spcBef>
                <a:spcPts val="0"/>
              </a:spcBef>
              <a:spcAft>
                <a:spcPts val="0"/>
              </a:spcAft>
              <a:buClr>
                <a:schemeClr val="lt1"/>
              </a:buClr>
              <a:buSzPts val="1400"/>
              <a:buFont typeface="Inter Tight"/>
              <a:buNone/>
              <a:defRPr sz="1400" b="0" i="0" u="none" strike="noStrike" cap="none">
                <a:solidFill>
                  <a:schemeClr val="lt1"/>
                </a:solidFill>
                <a:latin typeface="Inter Tight"/>
                <a:ea typeface="Inter Tight"/>
                <a:cs typeface="Inter Tight"/>
                <a:sym typeface="Inter Tight"/>
              </a:defRPr>
            </a:lvl9pPr>
          </a:lstStyle>
          <a:p>
            <a:pPr>
              <a:buFont typeface="Arial" panose="020B0604020202020204" pitchFamily="34" charset="0"/>
              <a:buChar char="•"/>
            </a:pPr>
            <a:r>
              <a:rPr lang="en-US" dirty="0"/>
              <a:t>For JWST, limited roll angles (only 5º-14º maximum) for ADI due to sunshield limitations (see also: </a:t>
            </a:r>
            <a:r>
              <a:rPr lang="en-US" b="1" dirty="0"/>
              <a:t>glowsticks</a:t>
            </a:r>
            <a:r>
              <a:rPr lang="en-US" dirty="0"/>
              <a:t> &amp; </a:t>
            </a:r>
            <a:r>
              <a:rPr lang="en-US" b="1" dirty="0"/>
              <a:t>dedicated backgrounds)</a:t>
            </a:r>
            <a:endParaRPr lang="en-US" dirty="0"/>
          </a:p>
          <a:p>
            <a:pPr>
              <a:buFont typeface="Arial" panose="020B0604020202020204" pitchFamily="34" charset="0"/>
              <a:buChar char="•"/>
            </a:pPr>
            <a:endParaRPr lang="en-US" dirty="0"/>
          </a:p>
        </p:txBody>
      </p:sp>
      <p:pic>
        <p:nvPicPr>
          <p:cNvPr id="16" name="Picture 15" descr="A close-up of a solar panel&#10;&#10;Description automatically generated">
            <a:extLst>
              <a:ext uri="{FF2B5EF4-FFF2-40B4-BE49-F238E27FC236}">
                <a16:creationId xmlns:a16="http://schemas.microsoft.com/office/drawing/2014/main" id="{E8C6A901-6748-01BB-AFAF-D501F8C4047A}"/>
              </a:ext>
            </a:extLst>
          </p:cNvPr>
          <p:cNvPicPr>
            <a:picLocks noChangeAspect="1"/>
          </p:cNvPicPr>
          <p:nvPr/>
        </p:nvPicPr>
        <p:blipFill>
          <a:blip r:embed="rId2"/>
          <a:stretch>
            <a:fillRect/>
          </a:stretch>
        </p:blipFill>
        <p:spPr>
          <a:xfrm>
            <a:off x="316548" y="3169914"/>
            <a:ext cx="2364860" cy="1472226"/>
          </a:xfrm>
          <a:prstGeom prst="rect">
            <a:avLst/>
          </a:prstGeom>
        </p:spPr>
      </p:pic>
    </p:spTree>
    <p:extLst>
      <p:ext uri="{BB962C8B-B14F-4D97-AF65-F5344CB8AC3E}">
        <p14:creationId xmlns:p14="http://schemas.microsoft.com/office/powerpoint/2010/main" val="129386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P spid="12" grpId="0"/>
    </p:bldLst>
  </p:timing>
</p:sld>
</file>

<file path=ppt/theme/theme1.xml><?xml version="1.0" encoding="utf-8"?>
<a:theme xmlns:a="http://schemas.openxmlformats.org/drawingml/2006/main" name="TLE for Astronomical Science by Slidesgo">
  <a:themeElements>
    <a:clrScheme name="Simple Light">
      <a:dk1>
        <a:srgbClr val="000000"/>
      </a:dk1>
      <a:lt1>
        <a:srgbClr val="F8F8F8"/>
      </a:lt1>
      <a:dk2>
        <a:srgbClr val="FFFFFF"/>
      </a:dk2>
      <a:lt2>
        <a:srgbClr val="FFFFFF"/>
      </a:lt2>
      <a:accent1>
        <a:srgbClr val="FFFFFF"/>
      </a:accent1>
      <a:accent2>
        <a:srgbClr val="FFFFFF"/>
      </a:accent2>
      <a:accent3>
        <a:srgbClr val="FFFFFF"/>
      </a:accent3>
      <a:accent4>
        <a:srgbClr val="FFFFFF"/>
      </a:accent4>
      <a:accent5>
        <a:srgbClr val="FFFFFF"/>
      </a:accent5>
      <a:accent6>
        <a:srgbClr val="FFFFFF"/>
      </a:accent6>
      <a:hlink>
        <a:srgbClr val="F8F8F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13124</TotalTime>
  <Words>3229</Words>
  <Application>Microsoft Macintosh PowerPoint</Application>
  <PresentationFormat>On-screen Show (16:9)</PresentationFormat>
  <Paragraphs>351</Paragraphs>
  <Slides>51</Slides>
  <Notes>41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51</vt:i4>
      </vt:variant>
    </vt:vector>
  </HeadingPairs>
  <TitlesOfParts>
    <vt:vector size="59" baseType="lpstr">
      <vt:lpstr>Calibri</vt:lpstr>
      <vt:lpstr>Cooper Black</vt:lpstr>
      <vt:lpstr>Manrope</vt:lpstr>
      <vt:lpstr>Bebas Neue</vt:lpstr>
      <vt:lpstr>Tahoma</vt:lpstr>
      <vt:lpstr>Inter Tight</vt:lpstr>
      <vt:lpstr>Arial</vt:lpstr>
      <vt:lpstr>TLE for Astronomical Science by Slidesgo</vt:lpstr>
      <vt:lpstr>High Contrast Imaging in Space vs. from the Ground:  JWST Case Studies </vt:lpstr>
      <vt:lpstr>Some motivating questions:</vt:lpstr>
      <vt:lpstr>Do you need longer text?</vt:lpstr>
      <vt:lpstr>HCI from the ground vs. space:   Similarities &amp; Differences</vt:lpstr>
      <vt:lpstr>Ground vs. Space: Similarities</vt:lpstr>
      <vt:lpstr>PowerPoint Presentation</vt:lpstr>
      <vt:lpstr>Ground vs. Space: Similarities</vt:lpstr>
      <vt:lpstr>Ground vs. Space: Similarities</vt:lpstr>
      <vt:lpstr>HCI from the Ground vs. Space: Differences</vt:lpstr>
      <vt:lpstr>JWST is not that large of a telescope!</vt:lpstr>
      <vt:lpstr>So what are  the sources of aberrations? (See earlier talks from Becky Jensen-Clem, Sebastiaan Haffert, Julien Milli!)</vt:lpstr>
      <vt:lpstr>Do you need longer text?</vt:lpstr>
      <vt:lpstr>JWST Exoplanet and Circumstellar Disk Capabilities</vt:lpstr>
      <vt:lpstr>Do you need longer text?</vt:lpstr>
      <vt:lpstr>PSF Subtraction Approaches for JWST</vt:lpstr>
      <vt:lpstr>What high-contrast science is being done now with JWST?</vt:lpstr>
      <vt:lpstr>As of yesterday morning (!): Epsilon Indi Ab</vt:lpstr>
      <vt:lpstr>HIP 65426 b</vt:lpstr>
      <vt:lpstr>AF Lep b</vt:lpstr>
      <vt:lpstr>HD 19467 B                            – a benchmark brown dwarf </vt:lpstr>
      <vt:lpstr>IFU High-Contrast Spectroscopy - NIR</vt:lpstr>
      <vt:lpstr>HR8799bcde with JWST in the MIR…</vt:lpstr>
      <vt:lpstr>IFU High-Contrast Spectroscopy - MIR</vt:lpstr>
      <vt:lpstr>PowerPoint Presentation</vt:lpstr>
      <vt:lpstr>Disk Imaging in the MIR – Fomalhaut</vt:lpstr>
      <vt:lpstr>Fomalhaut planet search</vt:lpstr>
      <vt:lpstr>Beta Pictoris:                                     Bright Disk, Bright Planet</vt:lpstr>
      <vt:lpstr>PowerPoint Presentation</vt:lpstr>
      <vt:lpstr>Ongoing/Upcoming JWST High Contrast Programs</vt:lpstr>
      <vt:lpstr>PowerPoint Presentation</vt:lpstr>
      <vt:lpstr>Take-away ideas:</vt:lpstr>
      <vt:lpstr>Backup Slides</vt:lpstr>
      <vt:lpstr>As of yesterday morning (!): Epsilon Indi Ab</vt:lpstr>
      <vt:lpstr>PSF Modeling for Space Telescopes</vt:lpstr>
      <vt:lpstr>MIRI Glowsticks</vt:lpstr>
      <vt:lpstr>ERS: VHS 1256 b</vt:lpstr>
      <vt:lpstr>IFU High-Contrast Spectroscopy - MIR</vt:lpstr>
      <vt:lpstr>Do you need longer text?</vt:lpstr>
      <vt:lpstr>Imaging in the MIR – GJ 758 B</vt:lpstr>
      <vt:lpstr>Impact of Technical Advances</vt:lpstr>
      <vt:lpstr>Current Landscape: Imaged Exoplanets</vt:lpstr>
      <vt:lpstr>Current Landscape: Protoplanetary &amp; Debris Disks</vt:lpstr>
      <vt:lpstr>Imaging Demographics &amp; Survey Strategy</vt:lpstr>
      <vt:lpstr>How do ELT instruments and JWST complement each other?</vt:lpstr>
      <vt:lpstr>ELT Capabilities</vt:lpstr>
      <vt:lpstr>ELT Capabilities</vt:lpstr>
      <vt:lpstr>ELT Capabilities</vt:lpstr>
      <vt:lpstr>JWST Sensitivity and Contrast (Rigby et al. 2023)</vt:lpstr>
      <vt:lpstr>Do you need longer text?</vt:lpstr>
      <vt:lpstr>Do you need longer text?</vt:lpstr>
      <vt:lpstr>Do you need longer text?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Direct Imaging of Exoplanets and Substellar Companions with HST &amp; JWST</dc:title>
  <cp:lastModifiedBy>Kimberly Ward-Duong</cp:lastModifiedBy>
  <cp:revision>196</cp:revision>
  <dcterms:modified xsi:type="dcterms:W3CDTF">2024-07-25T16:10:42Z</dcterms:modified>
</cp:coreProperties>
</file>