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  <p:sldMasterId id="2147483776" r:id="rId5"/>
    <p:sldMasterId id="2147483758" r:id="rId6"/>
  </p:sldMasterIdLst>
  <p:notesMasterIdLst>
    <p:notesMasterId r:id="rId33"/>
  </p:notesMasterIdLst>
  <p:sldIdLst>
    <p:sldId id="264" r:id="rId7"/>
    <p:sldId id="2141413220" r:id="rId8"/>
    <p:sldId id="2141413217" r:id="rId9"/>
    <p:sldId id="2141413218" r:id="rId10"/>
    <p:sldId id="1042653115" r:id="rId11"/>
    <p:sldId id="2141413223" r:id="rId12"/>
    <p:sldId id="2141413195" r:id="rId13"/>
    <p:sldId id="308" r:id="rId14"/>
    <p:sldId id="311" r:id="rId15"/>
    <p:sldId id="2141413221" r:id="rId16"/>
    <p:sldId id="2141413222" r:id="rId17"/>
    <p:sldId id="2141413225" r:id="rId18"/>
    <p:sldId id="2141413224" r:id="rId19"/>
    <p:sldId id="1042653128" r:id="rId20"/>
    <p:sldId id="1042653127" r:id="rId21"/>
    <p:sldId id="1042653045" r:id="rId22"/>
    <p:sldId id="1042653126" r:id="rId23"/>
    <p:sldId id="2141413216" r:id="rId24"/>
    <p:sldId id="2141413211" r:id="rId25"/>
    <p:sldId id="309" r:id="rId26"/>
    <p:sldId id="310" r:id="rId27"/>
    <p:sldId id="1042653038" r:id="rId28"/>
    <p:sldId id="1042653131" r:id="rId29"/>
    <p:sldId id="272" r:id="rId30"/>
    <p:sldId id="1042653130" r:id="rId31"/>
    <p:sldId id="2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24D0B-ED6B-D979-4EEA-683737EF0CC2}" name="Ojha, Roopesh (HQ-DH000)" initials="" userId="S::rojha@ndc.nasa.gov::0b4ef6bf-3b92-4bc4-bc09-a21aef72693f" providerId="AD"/>
  <p188:author id="{2DD4C910-F486-B8FE-2444-2EFC3D551CE7}" name="Smith, Eric P. (HQ-DH000)" initials="S(" userId="S::epsmith1@ndc.nasa.gov::42eade56-89e9-48a4-8d22-9f9ecac19f62" providerId="AD"/>
  <p188:author id="{3E60245D-09AA-0EA4-3664-1CEFDF8D79F5}" name="Roberts, Rhiannon D. (HQ-DP000)[BOOZ ALLEN &amp; HAMILTON INC]" initials="RRD(DA&amp;HI" userId="S::rdrober6@ndc.nasa.gov::d23e7a9c-1433-4c28-9b29-c1075f5b78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46578F"/>
    <a:srgbClr val="000000"/>
    <a:srgbClr val="4E056D"/>
    <a:srgbClr val="C4CBF0"/>
    <a:srgbClr val="1B62AC"/>
    <a:srgbClr val="906725"/>
    <a:srgbClr val="F6EFDE"/>
    <a:srgbClr val="E9D9B2"/>
    <a:srgbClr val="F5E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9" d="100"/>
          <a:sy n="109" d="100"/>
        </p:scale>
        <p:origin x="20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2ACB0-D1A7-F14E-9C89-7B1F1B4572D6}" type="datetimeFigureOut">
              <a:rPr lang="en-US" smtClean="0"/>
              <a:t>7/19/24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47FDD-51BC-BD4F-8AA2-C3CC139F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7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Oct. 2023:</a:t>
            </a:r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JWST – 542 total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Missions Development do not include CGI (separate from Roman) and CANDLE.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PUBLICATIONS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1">
                <a:latin typeface="Helvetica Neue" pitchFamily="2"/>
              </a:rPr>
              <a:t>SWIFT - </a:t>
            </a:r>
            <a:r>
              <a:rPr lang="en-US" b="1" i="0" u="none" strike="noStrike">
                <a:solidFill>
                  <a:srgbClr val="FF0000"/>
                </a:solidFill>
                <a:effectLst/>
                <a:latin typeface="Helvetica" pitchFamily="2" charset="0"/>
              </a:rPr>
              <a:t>2,131</a:t>
            </a:r>
            <a:endParaRPr lang="en-US" b="1">
              <a:latin typeface="Helvetica Neue" pitchFamily="2"/>
            </a:endParaRPr>
          </a:p>
          <a:p>
            <a:pPr lvl="0">
              <a:buSzPct val="100000"/>
              <a:buFont typeface="Arial" pitchFamily="34"/>
              <a:buChar char="•"/>
            </a:pPr>
            <a:r>
              <a:rPr lang="en-US" b="1">
                <a:latin typeface="Helvetica Neue" pitchFamily="2"/>
              </a:rPr>
              <a:t>FERMI – 2,390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1">
                <a:latin typeface="Helvetica Neue" pitchFamily="2"/>
              </a:rPr>
              <a:t>TESS – 1,665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1">
                <a:latin typeface="Helvetica Neue" pitchFamily="2"/>
              </a:rPr>
              <a:t>Webb - 542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1">
                <a:latin typeface="Helvetica Neue" pitchFamily="2"/>
              </a:rPr>
              <a:t>Hubble – 5,101 (2019-2024). 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1">
                <a:latin typeface="Helvetica Neue" pitchFamily="2"/>
              </a:rPr>
              <a:t>Chandra – 2,062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1">
                <a:latin typeface="Helvetica Neue" pitchFamily="2"/>
              </a:rPr>
              <a:t>XMM –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2172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1">
                <a:latin typeface="Helvetica Neue" pitchFamily="2"/>
              </a:rPr>
              <a:t>NuStar – </a:t>
            </a:r>
            <a:r>
              <a:rPr lang="en-US" sz="1800" b="1">
                <a:effectLst/>
                <a:latin typeface="Calibri" panose="020F0502020204030204" pitchFamily="34" charset="0"/>
              </a:rPr>
              <a:t> 902</a:t>
            </a:r>
            <a:endParaRPr lang="en-US" b="1">
              <a:latin typeface="Helvetica Neue" pitchFamily="2"/>
            </a:endParaRPr>
          </a:p>
          <a:p>
            <a:pPr lvl="0">
              <a:buSzPct val="100000"/>
              <a:buFont typeface="Arial" pitchFamily="34"/>
              <a:buChar char="•"/>
            </a:pPr>
            <a:r>
              <a:rPr lang="en-US" b="1">
                <a:latin typeface="Helvetica Neue" pitchFamily="2"/>
              </a:rPr>
              <a:t>NICER – 881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1">
                <a:latin typeface="Helvetica Neue" pitchFamily="2"/>
              </a:rPr>
              <a:t>IXPE - 65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0">
                <a:latin typeface="Helvetica Neue" pitchFamily="2"/>
              </a:rPr>
              <a:t>SOFIA (terminated in 2022) </a:t>
            </a:r>
            <a:r>
              <a:rPr lang="en-US" b="0">
                <a:latin typeface="Calibri" pitchFamily="34"/>
              </a:rPr>
              <a:t>244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1">
                <a:latin typeface="Calibri" pitchFamily="34"/>
              </a:rPr>
              <a:t>KECK-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1,604. </a:t>
            </a:r>
            <a:r>
              <a:rPr lang="en-US" b="0">
                <a:latin typeface="Calibri" pitchFamily="34"/>
              </a:rPr>
              <a:t>Spitzer – 205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0">
                <a:latin typeface="Calibri" pitchFamily="34"/>
              </a:rPr>
              <a:t>Kepler/K2 – 2500</a:t>
            </a:r>
          </a:p>
          <a:p>
            <a:pPr lvl="0">
              <a:buSzPct val="100000"/>
              <a:buFont typeface="Arial" pitchFamily="34"/>
              <a:buChar char="•"/>
            </a:pPr>
            <a:r>
              <a:rPr lang="en-US" b="0">
                <a:latin typeface="Calibri" pitchFamily="34"/>
              </a:rPr>
              <a:t>WISE – 968 (ADS search)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47FDD-51BC-BD4F-8AA2-C3CC139FEA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4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4659" y="4665530"/>
            <a:ext cx="3571593" cy="365125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EB2794A-5528-E000-6303-F23EDF3D2A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660" y="3281218"/>
            <a:ext cx="3571593" cy="1277868"/>
          </a:xfr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" name="Moon 1">
            <a:extLst>
              <a:ext uri="{FF2B5EF4-FFF2-40B4-BE49-F238E27FC236}">
                <a16:creationId xmlns:a16="http://schemas.microsoft.com/office/drawing/2014/main" id="{6940E30A-01AB-6173-A9DB-E66E1B012A4E}"/>
              </a:ext>
            </a:extLst>
          </p:cNvPr>
          <p:cNvSpPr/>
          <p:nvPr userDrawn="1"/>
        </p:nvSpPr>
        <p:spPr>
          <a:xfrm rot="10800000">
            <a:off x="9101137" y="551336"/>
            <a:ext cx="2676525" cy="6287456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DF1419-AA48-BCA9-0789-6EC2076FF98E}"/>
              </a:ext>
            </a:extLst>
          </p:cNvPr>
          <p:cNvSpPr/>
          <p:nvPr userDrawn="1"/>
        </p:nvSpPr>
        <p:spPr>
          <a:xfrm rot="10800000">
            <a:off x="8934450" y="981075"/>
            <a:ext cx="1504950" cy="5365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64AACE-1B38-52C2-6362-43FA57559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749" y="-16901"/>
            <a:ext cx="12210167" cy="6891801"/>
          </a:xfrm>
          <a:prstGeom prst="rect">
            <a:avLst/>
          </a:prstGeom>
          <a:gradFill flip="none" rotWithShape="1">
            <a:gsLst>
              <a:gs pos="0">
                <a:srgbClr val="403422"/>
              </a:gs>
              <a:gs pos="60000">
                <a:schemeClr val="tx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EF233C-3A39-7229-90CD-981267AD00F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168500" y="5070636"/>
            <a:ext cx="9696848" cy="83433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500"/>
              <a:t>Lorem ipsum dolor sit </a:t>
            </a:r>
            <a:r>
              <a:rPr lang="en-US" sz="1500" err="1"/>
              <a:t>amet</a:t>
            </a:r>
            <a:r>
              <a:rPr lang="en-US" sz="1500"/>
              <a:t>, </a:t>
            </a:r>
            <a:r>
              <a:rPr lang="en-US" sz="1500" err="1"/>
              <a:t>consectetur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</a:t>
            </a:r>
            <a:r>
              <a:rPr lang="en-US" sz="1500" err="1"/>
              <a:t>elit</a:t>
            </a:r>
            <a:r>
              <a:rPr lang="en-US" sz="1500"/>
              <a:t>, sed do </a:t>
            </a:r>
            <a:r>
              <a:rPr lang="en-US" sz="1500" err="1"/>
              <a:t>eiusmod</a:t>
            </a:r>
            <a:r>
              <a:rPr lang="en-US" sz="1500"/>
              <a:t> </a:t>
            </a:r>
            <a:r>
              <a:rPr lang="en-US" sz="1500" err="1"/>
              <a:t>tempor</a:t>
            </a:r>
            <a:r>
              <a:rPr lang="en-US" sz="1500"/>
              <a:t> </a:t>
            </a:r>
            <a:r>
              <a:rPr lang="en-US" sz="1500" err="1"/>
              <a:t>incididunt</a:t>
            </a:r>
            <a:r>
              <a:rPr lang="en-US" sz="1500"/>
              <a:t> </a:t>
            </a:r>
            <a:r>
              <a:rPr lang="en-US" sz="1500" err="1"/>
              <a:t>ut</a:t>
            </a:r>
            <a:r>
              <a:rPr lang="en-US" sz="1500"/>
              <a:t> labore et do lore magna </a:t>
            </a:r>
            <a:r>
              <a:rPr lang="en-US" sz="1500" err="1"/>
              <a:t>aliqua</a:t>
            </a:r>
            <a:r>
              <a:rPr lang="en-US" sz="1500"/>
              <a:t>. Ut </a:t>
            </a:r>
            <a:r>
              <a:rPr lang="en-US" sz="1500" err="1"/>
              <a:t>enim</a:t>
            </a:r>
            <a:r>
              <a:rPr lang="en-US" sz="1500"/>
              <a:t> ad minim </a:t>
            </a:r>
            <a:r>
              <a:rPr lang="en-US" sz="1500" err="1"/>
              <a:t>veniam</a:t>
            </a:r>
            <a:r>
              <a:rPr lang="en-US" sz="1500"/>
              <a:t>, </a:t>
            </a:r>
            <a:r>
              <a:rPr lang="en-US" sz="1500" err="1"/>
              <a:t>quis</a:t>
            </a:r>
            <a:r>
              <a:rPr lang="en-US" sz="1500"/>
              <a:t> </a:t>
            </a:r>
            <a:r>
              <a:rPr lang="en-US" sz="1500" err="1"/>
              <a:t>nostrud</a:t>
            </a:r>
            <a:r>
              <a:rPr lang="en-US" sz="1500"/>
              <a:t> exercitation </a:t>
            </a:r>
            <a:r>
              <a:rPr lang="en-US" sz="1500" err="1"/>
              <a:t>ullamco</a:t>
            </a:r>
            <a:r>
              <a:rPr lang="en-US" sz="1500"/>
              <a:t> </a:t>
            </a:r>
            <a:r>
              <a:rPr lang="en-US" sz="1500" err="1"/>
              <a:t>laboris</a:t>
            </a:r>
            <a:r>
              <a:rPr lang="en-US" sz="1500"/>
              <a:t> nisi </a:t>
            </a:r>
            <a:r>
              <a:rPr lang="en-US" sz="1500" err="1"/>
              <a:t>ut</a:t>
            </a:r>
            <a:r>
              <a:rPr lang="en-US" sz="1500"/>
              <a:t> </a:t>
            </a:r>
            <a:r>
              <a:rPr lang="en-US" sz="1500" err="1"/>
              <a:t>aliquip</a:t>
            </a:r>
            <a:r>
              <a:rPr lang="en-US" sz="1500"/>
              <a:t> ex </a:t>
            </a:r>
            <a:r>
              <a:rPr lang="en-US" sz="1500" err="1"/>
              <a:t>ea</a:t>
            </a:r>
            <a:r>
              <a:rPr lang="en-US" sz="1500"/>
              <a:t> comm. Duis </a:t>
            </a:r>
            <a:r>
              <a:rPr lang="en-US" sz="1500" err="1"/>
              <a:t>aute</a:t>
            </a:r>
            <a:r>
              <a:rPr lang="en-US" sz="1500"/>
              <a:t> </a:t>
            </a:r>
            <a:r>
              <a:rPr lang="en-US" sz="1500" err="1"/>
              <a:t>irure</a:t>
            </a:r>
            <a:r>
              <a:rPr lang="en-US" sz="1500"/>
              <a:t> dolor in </a:t>
            </a:r>
            <a:r>
              <a:rPr lang="en-US" sz="1500" err="1"/>
              <a:t>reprehenderit</a:t>
            </a:r>
            <a:r>
              <a:rPr lang="en-US" sz="1500"/>
              <a:t> in </a:t>
            </a:r>
            <a:r>
              <a:rPr lang="en-US" sz="1500" err="1"/>
              <a:t>volu</a:t>
            </a:r>
            <a:r>
              <a:rPr lang="en-US" sz="1500"/>
              <a:t> </a:t>
            </a:r>
            <a:r>
              <a:rPr lang="en-US" sz="1500" err="1"/>
              <a:t>ptate</a:t>
            </a:r>
            <a:r>
              <a:rPr lang="en-US" sz="1500"/>
              <a:t> </a:t>
            </a:r>
            <a:r>
              <a:rPr lang="en-US" sz="1500" err="1"/>
              <a:t>velit</a:t>
            </a:r>
            <a:r>
              <a:rPr lang="en-US" sz="1500"/>
              <a:t> </a:t>
            </a:r>
            <a:r>
              <a:rPr lang="en-US" sz="1500" err="1"/>
              <a:t>esse</a:t>
            </a:r>
            <a:r>
              <a:rPr lang="en-US" sz="1500"/>
              <a:t> </a:t>
            </a:r>
            <a:r>
              <a:rPr lang="en-US" sz="1500" err="1"/>
              <a:t>cillum</a:t>
            </a:r>
            <a:r>
              <a:rPr lang="en-US" sz="1500"/>
              <a:t> dolore </a:t>
            </a:r>
            <a:r>
              <a:rPr lang="en-US" sz="1500" err="1"/>
              <a:t>eu</a:t>
            </a:r>
            <a:r>
              <a:rPr lang="en-US" sz="1500"/>
              <a:t> </a:t>
            </a:r>
            <a:r>
              <a:rPr lang="en-US" sz="1500" err="1"/>
              <a:t>fugiat</a:t>
            </a:r>
            <a:r>
              <a:rPr lang="en-US" sz="1500"/>
              <a:t> </a:t>
            </a:r>
            <a:r>
              <a:rPr lang="en-US" sz="1500" err="1"/>
              <a:t>nulla</a:t>
            </a:r>
            <a:r>
              <a:rPr lang="en-US" sz="1500"/>
              <a:t>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67E2770-0661-D430-AED8-8343DAF3239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096000" y="4408838"/>
            <a:ext cx="4578270" cy="461665"/>
          </a:xfrm>
        </p:spPr>
        <p:txBody>
          <a:bodyPr wrap="square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– </a:t>
            </a:r>
            <a:r>
              <a:rPr lang="en-US" sz="1200">
                <a:solidFill>
                  <a:schemeClr val="bg1"/>
                </a:solidFill>
              </a:rPr>
              <a:t>Lorem ipsum dolor sit </a:t>
            </a:r>
            <a:r>
              <a:rPr lang="en-US" sz="1200" err="1">
                <a:solidFill>
                  <a:schemeClr val="bg1"/>
                </a:solidFill>
              </a:rPr>
              <a:t>amet</a:t>
            </a:r>
            <a:r>
              <a:rPr lang="en-US" sz="1200">
                <a:solidFill>
                  <a:schemeClr val="bg1"/>
                </a:solidFill>
              </a:rPr>
              <a:t>, </a:t>
            </a:r>
            <a:r>
              <a:rPr lang="en-US" sz="1200" err="1">
                <a:solidFill>
                  <a:schemeClr val="bg1"/>
                </a:solidFill>
              </a:rPr>
              <a:t>consec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tetur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adipiscing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elit</a:t>
            </a:r>
            <a:r>
              <a:rPr lang="en-US" sz="1200">
                <a:solidFill>
                  <a:schemeClr val="bg1"/>
                </a:solidFill>
              </a:rPr>
              <a:t>, sed do </a:t>
            </a:r>
            <a:r>
              <a:rPr lang="en-US" sz="1200" err="1">
                <a:solidFill>
                  <a:schemeClr val="bg1"/>
                </a:solidFill>
              </a:rPr>
              <a:t>eius</a:t>
            </a:r>
            <a:r>
              <a:rPr lang="en-US" sz="1200">
                <a:solidFill>
                  <a:schemeClr val="bg1"/>
                </a:solidFill>
              </a:rPr>
              <a:t> mod </a:t>
            </a:r>
            <a:r>
              <a:rPr lang="en-US" sz="1200" err="1">
                <a:solidFill>
                  <a:schemeClr val="bg1"/>
                </a:solidFill>
              </a:rPr>
              <a:t>tempor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incididun</a:t>
            </a:r>
            <a:r>
              <a:rPr lang="en-US" sz="1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Content Placeholder 35">
            <a:extLst>
              <a:ext uri="{FF2B5EF4-FFF2-40B4-BE49-F238E27FC236}">
                <a16:creationId xmlns:a16="http://schemas.microsoft.com/office/drawing/2014/main" id="{ADE9990C-EE71-CE20-FA4B-2983FDF3F2B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89663" y="1845360"/>
            <a:ext cx="4448921" cy="2492357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48A49-BD41-02CD-5397-FC19C910EE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143288" y="4408838"/>
            <a:ext cx="4578269" cy="461665"/>
          </a:xfrm>
        </p:spPr>
        <p:txBody>
          <a:bodyPr wrap="square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– </a:t>
            </a:r>
            <a:r>
              <a:rPr lang="en-US" sz="1200">
                <a:solidFill>
                  <a:schemeClr val="bg1"/>
                </a:solidFill>
              </a:rPr>
              <a:t>Lorem ipsum dolor sit </a:t>
            </a:r>
            <a:r>
              <a:rPr lang="en-US" sz="1200" err="1">
                <a:solidFill>
                  <a:schemeClr val="bg1"/>
                </a:solidFill>
              </a:rPr>
              <a:t>amet</a:t>
            </a:r>
            <a:r>
              <a:rPr lang="en-US" sz="1200">
                <a:solidFill>
                  <a:schemeClr val="bg1"/>
                </a:solidFill>
              </a:rPr>
              <a:t>, </a:t>
            </a:r>
            <a:r>
              <a:rPr lang="en-US" sz="1200" err="1">
                <a:solidFill>
                  <a:schemeClr val="bg1"/>
                </a:solidFill>
              </a:rPr>
              <a:t>consec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tetur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adipiscing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elit</a:t>
            </a:r>
            <a:r>
              <a:rPr lang="en-US" sz="1200">
                <a:solidFill>
                  <a:schemeClr val="bg1"/>
                </a:solidFill>
              </a:rPr>
              <a:t>, sed do </a:t>
            </a:r>
            <a:r>
              <a:rPr lang="en-US" sz="1200" err="1">
                <a:solidFill>
                  <a:schemeClr val="bg1"/>
                </a:solidFill>
              </a:rPr>
              <a:t>eius</a:t>
            </a:r>
            <a:r>
              <a:rPr lang="en-US" sz="1200">
                <a:solidFill>
                  <a:schemeClr val="bg1"/>
                </a:solidFill>
              </a:rPr>
              <a:t> mod </a:t>
            </a:r>
            <a:r>
              <a:rPr lang="en-US" sz="1200" err="1">
                <a:solidFill>
                  <a:schemeClr val="bg1"/>
                </a:solidFill>
              </a:rPr>
              <a:t>tempor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incididun</a:t>
            </a:r>
            <a:r>
              <a:rPr lang="en-US" sz="1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Content Placeholder 35">
            <a:extLst>
              <a:ext uri="{FF2B5EF4-FFF2-40B4-BE49-F238E27FC236}">
                <a16:creationId xmlns:a16="http://schemas.microsoft.com/office/drawing/2014/main" id="{E857C11D-A803-46C4-0E45-A2E1F8F28E2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2636" y="1845360"/>
            <a:ext cx="4448921" cy="2492357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719" y="1054485"/>
            <a:ext cx="6481488" cy="590931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rgbClr val="EBB45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en-US"/>
              <a:t>ASTROPHYSICS DIVISION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E3BD25-32B1-0134-AFC3-E1E5D60F62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rgbClr val="1B62AC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3F6387-9FA3-7251-39EC-F51C76F306C8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C99836C5-816F-8F02-E6D3-BB3753DA2D39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E92120F-A8AB-C661-F33F-C885C0F414F8}"/>
              </a:ext>
            </a:extLst>
          </p:cNvPr>
          <p:cNvSpPr txBox="1">
            <a:spLocks/>
          </p:cNvSpPr>
          <p:nvPr userDrawn="1"/>
        </p:nvSpPr>
        <p:spPr>
          <a:xfrm>
            <a:off x="630276" y="74002"/>
            <a:ext cx="6678104" cy="33855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35A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ASTROPHYSICS DIVISION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435E19-DF86-3A58-A1ED-738A37BD96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chemeClr val="accent4">
              <a:lumMod val="90000"/>
              <a:lumOff val="10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74543C-4E96-47F9-DCF7-34FF14FC63A9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E2AA5C8D-FACA-E026-401C-F0EEDA8F8213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12">
            <a:extLst>
              <a:ext uri="{FF2B5EF4-FFF2-40B4-BE49-F238E27FC236}">
                <a16:creationId xmlns:a16="http://schemas.microsoft.com/office/drawing/2014/main" id="{238DA20E-1388-E615-179C-F3F3DE52B8E8}"/>
              </a:ext>
            </a:extLst>
          </p:cNvPr>
          <p:cNvSpPr/>
          <p:nvPr userDrawn="1"/>
        </p:nvSpPr>
        <p:spPr>
          <a:xfrm>
            <a:off x="11260264" y="0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0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12410C2-55F1-D12B-0642-5A1DDA5AB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7213"/>
            <a:ext cx="12210167" cy="68952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9300F1EB-D94A-E918-E4EE-E0B730C353C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-9804" y="468868"/>
            <a:ext cx="12201804" cy="2707564"/>
          </a:xfrm>
          <a:solidFill>
            <a:srgbClr val="4E056D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2D862C8C-DDCB-8489-1B49-DE840C85EA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3168" y="4666560"/>
            <a:ext cx="3208570" cy="430887"/>
          </a:xfrm>
        </p:spPr>
        <p:txBody>
          <a:bodyPr/>
          <a:lstStyle>
            <a:lvl1pPr algn="ctr"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7" name="Content Placeholder 35">
            <a:extLst>
              <a:ext uri="{FF2B5EF4-FFF2-40B4-BE49-F238E27FC236}">
                <a16:creationId xmlns:a16="http://schemas.microsoft.com/office/drawing/2014/main" id="{AA65E980-4124-5AAA-431B-3A3C67DB9B5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097253" y="2229745"/>
            <a:ext cx="3200400" cy="2286000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7CA0347-3FF7-C0FC-9DD9-840821CFA1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39795" y="4666560"/>
            <a:ext cx="3200400" cy="430887"/>
          </a:xfrm>
        </p:spPr>
        <p:txBody>
          <a:bodyPr/>
          <a:lstStyle>
            <a:lvl1pPr algn="ctr"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5" name="Content Placeholder 35">
            <a:extLst>
              <a:ext uri="{FF2B5EF4-FFF2-40B4-BE49-F238E27FC236}">
                <a16:creationId xmlns:a16="http://schemas.microsoft.com/office/drawing/2014/main" id="{47080147-7A00-EF2D-8A9B-59DD5F12160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539795" y="2229745"/>
            <a:ext cx="3200400" cy="2286000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FA516674-CDC0-DCF9-0E7A-575D5E03C1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5827" y="4666560"/>
            <a:ext cx="3207174" cy="430887"/>
          </a:xfrm>
        </p:spPr>
        <p:txBody>
          <a:bodyPr/>
          <a:lstStyle>
            <a:lvl1pPr algn="ctr">
              <a:defRPr sz="22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4" name="Content Placeholder 35">
            <a:extLst>
              <a:ext uri="{FF2B5EF4-FFF2-40B4-BE49-F238E27FC236}">
                <a16:creationId xmlns:a16="http://schemas.microsoft.com/office/drawing/2014/main" id="{C7F70C5E-875A-AC5B-D44C-DFD105C2D8B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69214" y="2229745"/>
            <a:ext cx="3200400" cy="2286000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B71C279-7ED0-AD9E-1C97-AD6653FE70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369" y="1157668"/>
            <a:ext cx="10521880" cy="769441"/>
          </a:xfrm>
        </p:spPr>
        <p:txBody>
          <a:bodyPr/>
          <a:lstStyle>
            <a:lvl1pPr algn="ctr">
              <a:defRPr sz="4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B0D9C2BB-BD0F-5F49-1C14-ED7289B18F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en-US"/>
              <a:t>ASTROPHYSICS DIVISION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0E4F39-9CC0-C1BB-B08D-20BB0D9B5A54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1DE14A-C72A-2EEC-DCBF-C298941007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75984"/>
            <a:ext cx="12201804" cy="514767"/>
            <a:chOff x="-9804" y="-37213"/>
            <a:chExt cx="12201804" cy="514767"/>
          </a:xfrm>
          <a:solidFill>
            <a:srgbClr val="1B62AC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C5EA36-8AB9-9533-1282-6A4BB17691B0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D0263FCB-B910-35B0-80F6-EE6A0E60438B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170E016-3A23-87AC-69FA-E86585A5B1DA}"/>
              </a:ext>
            </a:extLst>
          </p:cNvPr>
          <p:cNvSpPr txBox="1">
            <a:spLocks/>
          </p:cNvSpPr>
          <p:nvPr userDrawn="1"/>
        </p:nvSpPr>
        <p:spPr>
          <a:xfrm>
            <a:off x="630276" y="74002"/>
            <a:ext cx="6678104" cy="33855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35A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ASTROPHYSICS DIVISION</a:t>
            </a:r>
          </a:p>
        </p:txBody>
      </p:sp>
    </p:spTree>
    <p:extLst>
      <p:ext uri="{BB962C8B-B14F-4D97-AF65-F5344CB8AC3E}">
        <p14:creationId xmlns:p14="http://schemas.microsoft.com/office/powerpoint/2010/main" val="152727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32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10" y="3052185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09" y="1943503"/>
            <a:ext cx="6678105" cy="590931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374FA-6766-F944-2528-F08FB653C0F3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2302B928-F383-9EE6-B368-EFDD8D70E1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en-US"/>
              <a:t>ASTROPHYSICS DIVISION</a:t>
            </a:r>
          </a:p>
        </p:txBody>
      </p:sp>
    </p:spTree>
    <p:extLst>
      <p:ext uri="{BB962C8B-B14F-4D97-AF65-F5344CB8AC3E}">
        <p14:creationId xmlns:p14="http://schemas.microsoft.com/office/powerpoint/2010/main" val="11914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20" y="2543035"/>
            <a:ext cx="5418080" cy="1200329"/>
          </a:xfrm>
        </p:spPr>
        <p:txBody>
          <a:bodyPr wrap="square" anchor="ctr">
            <a:spAutoFit/>
          </a:bodyPr>
          <a:lstStyle>
            <a:lvl1pPr algn="l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617911-7363-8226-76AA-B55DB732D706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EF4D07A7-D1DE-5CF6-1E1D-9231AEBB0C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en-US"/>
              <a:t>ASTROPHYSICS DIVISION</a:t>
            </a:r>
          </a:p>
        </p:txBody>
      </p:sp>
    </p:spTree>
    <p:extLst>
      <p:ext uri="{BB962C8B-B14F-4D97-AF65-F5344CB8AC3E}">
        <p14:creationId xmlns:p14="http://schemas.microsoft.com/office/powerpoint/2010/main" val="18320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D127-EA03-4C9F-F00F-6CEE808E5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5D445D-CC10-F639-8729-A7ED1A01D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13239-8D9D-0D31-B160-99B942F0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ACCDD-ADE7-8A85-F243-3CE7BE114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AEF48-C4A0-2F5F-D69C-A2147CE4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858233"/>
            <a:ext cx="2743200" cy="365125"/>
          </a:xfrm>
          <a:prstGeom prst="rect">
            <a:avLst/>
          </a:prstGeom>
        </p:spPr>
        <p:txBody>
          <a:bodyPr/>
          <a:lstStyle/>
          <a:p>
            <a:fld id="{07A537E3-EFE5-4141-9BFD-7612B4F0C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">
  <p:cSld name="3_Title and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37104"/>
            <a:ext cx="12192000" cy="72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7335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31"/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</p:grpSpPr>
        <p:sp>
          <p:nvSpPr>
            <p:cNvPr id="67" name="Google Shape;67;p31"/>
            <p:cNvSpPr/>
            <p:nvPr/>
          </p:nvSpPr>
          <p:spPr>
            <a:xfrm>
              <a:off x="4494213" y="2370138"/>
              <a:ext cx="1574800" cy="3676650"/>
            </a:xfrm>
            <a:custGeom>
              <a:avLst/>
              <a:gdLst/>
              <a:ahLst/>
              <a:cxnLst/>
              <a:rect l="l" t="t" r="r" b="b"/>
              <a:pathLst>
                <a:path w="828" h="1936" extrusionOk="0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A8A7E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31"/>
            <p:cNvSpPr/>
            <p:nvPr/>
          </p:nvSpPr>
          <p:spPr>
            <a:xfrm>
              <a:off x="3343276" y="5254625"/>
              <a:ext cx="542925" cy="1223962"/>
            </a:xfrm>
            <a:custGeom>
              <a:avLst/>
              <a:gdLst/>
              <a:ahLst/>
              <a:cxnLst/>
              <a:rect l="l" t="t" r="r" b="b"/>
              <a:pathLst>
                <a:path w="286" h="645" extrusionOk="0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8A7E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31"/>
            <p:cNvSpPr/>
            <p:nvPr/>
          </p:nvSpPr>
          <p:spPr>
            <a:xfrm>
              <a:off x="3308351" y="2376488"/>
              <a:ext cx="2270125" cy="4103687"/>
            </a:xfrm>
            <a:custGeom>
              <a:avLst/>
              <a:gdLst/>
              <a:ahLst/>
              <a:cxnLst/>
              <a:rect l="l" t="t" r="r" b="b"/>
              <a:pathLst>
                <a:path w="1193" h="2162" extrusionOk="0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A8A7E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" name="Google Shape;70;p31"/>
          <p:cNvSpPr/>
          <p:nvPr/>
        </p:nvSpPr>
        <p:spPr>
          <a:xfrm>
            <a:off x="0" y="-173"/>
            <a:ext cx="12192000" cy="6858000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1"/>
          <p:cNvSpPr txBox="1">
            <a:spLocks noGrp="1"/>
          </p:cNvSpPr>
          <p:nvPr>
            <p:ph type="title"/>
          </p:nvPr>
        </p:nvSpPr>
        <p:spPr>
          <a:xfrm>
            <a:off x="960120" y="274320"/>
            <a:ext cx="103936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1"/>
          </p:nvPr>
        </p:nvSpPr>
        <p:spPr>
          <a:xfrm>
            <a:off x="1005840" y="1188720"/>
            <a:ext cx="10619923" cy="162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dt" idx="10"/>
          </p:nvPr>
        </p:nvSpPr>
        <p:spPr>
          <a:xfrm>
            <a:off x="93481" y="64217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DC0E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February 10, 2023</a:t>
            </a:r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ftr" idx="11"/>
          </p:nvPr>
        </p:nvSpPr>
        <p:spPr>
          <a:xfrm>
            <a:off x="4038600" y="642261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DC0E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Carnegie EPL</a:t>
            </a:r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DC0E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DC0E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DC0E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DC0E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DC0E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DC0E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DC0E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DC0E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DC0E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1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87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31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89CD5A7-150E-63E9-3C6B-22DCF77D2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09962"/>
            <a:ext cx="12192000" cy="1104739"/>
          </a:xfrm>
          <a:gradFill>
            <a:gsLst>
              <a:gs pos="0">
                <a:srgbClr val="403422"/>
              </a:gs>
              <a:gs pos="60000">
                <a:schemeClr val="tx1"/>
              </a:gs>
            </a:gsLst>
            <a:lin ang="8100000" scaled="1"/>
          </a:gra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CB48A-C5C2-5AFF-20FA-AD6FB0FC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5AE1F-D6CC-052E-037D-23C08DFB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5F3B4-1CDB-46F5-0C5C-B4B23DB84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F470-1719-432D-AFFD-74CF95C89A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FDAC2-A819-5DB1-3F52-C6EC17F56C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63047A-EBCC-DFC1-1120-7C0990FF2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22014"/>
            <a:ext cx="12192000" cy="887948"/>
          </a:xfrm>
          <a:solidFill>
            <a:srgbClr val="002060"/>
          </a:solidFill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7784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89CD5A7-150E-63E9-3C6B-22DCF77D2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765141"/>
            <a:ext cx="5255045" cy="169669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CB48A-C5C2-5AFF-20FA-AD6FB0FC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5AE1F-D6CC-052E-037D-23C08DFB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5F3B4-1CDB-46F5-0C5C-B4B23DB84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F470-1719-432D-AFFD-74CF95C89A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FDAC2-A819-5DB1-3F52-C6EC17F56C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63047A-EBCC-DFC1-1120-7C0990FF2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4799"/>
            <a:ext cx="5255046" cy="218335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371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798225" y="4166981"/>
            <a:ext cx="3571593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EB2794A-5528-E000-6303-F23EDF3D2A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8226" y="2782669"/>
            <a:ext cx="3571593" cy="646331"/>
          </a:xfrm>
        </p:spPr>
        <p:txBody>
          <a:bodyPr/>
          <a:lstStyle>
            <a:lvl1pPr algn="l">
              <a:defRPr sz="36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" name="Moon 1">
            <a:extLst>
              <a:ext uri="{FF2B5EF4-FFF2-40B4-BE49-F238E27FC236}">
                <a16:creationId xmlns:a16="http://schemas.microsoft.com/office/drawing/2014/main" id="{A5EA3B39-0BC7-AB9B-6F81-695209B4751D}"/>
              </a:ext>
            </a:extLst>
          </p:cNvPr>
          <p:cNvSpPr/>
          <p:nvPr userDrawn="1"/>
        </p:nvSpPr>
        <p:spPr>
          <a:xfrm>
            <a:off x="457199" y="523875"/>
            <a:ext cx="2676525" cy="6334125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3D91D-693F-0F96-00D7-2081B8DCAFFE}"/>
              </a:ext>
            </a:extLst>
          </p:cNvPr>
          <p:cNvSpPr/>
          <p:nvPr userDrawn="1"/>
        </p:nvSpPr>
        <p:spPr>
          <a:xfrm>
            <a:off x="1762126" y="995362"/>
            <a:ext cx="1481136" cy="546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64AACE-1B38-52C2-6362-43FA57559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5672" y="20782"/>
            <a:ext cx="12210167" cy="6891801"/>
          </a:xfrm>
          <a:prstGeom prst="rect">
            <a:avLst/>
          </a:prstGeom>
          <a:gradFill flip="none" rotWithShape="1">
            <a:gsLst>
              <a:gs pos="0">
                <a:srgbClr val="203764"/>
              </a:gs>
              <a:gs pos="60000">
                <a:schemeClr val="tx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EF233C-3A39-7229-90CD-981267AD00F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168500" y="5070636"/>
            <a:ext cx="9696848" cy="83433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500"/>
              <a:t>Lorem ipsum dolor sit </a:t>
            </a:r>
            <a:r>
              <a:rPr lang="en-US" sz="1500" err="1"/>
              <a:t>amet</a:t>
            </a:r>
            <a:r>
              <a:rPr lang="en-US" sz="1500"/>
              <a:t>, </a:t>
            </a:r>
            <a:r>
              <a:rPr lang="en-US" sz="1500" err="1"/>
              <a:t>consectetur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</a:t>
            </a:r>
            <a:r>
              <a:rPr lang="en-US" sz="1500" err="1"/>
              <a:t>elit</a:t>
            </a:r>
            <a:r>
              <a:rPr lang="en-US" sz="1500"/>
              <a:t>, sed do </a:t>
            </a:r>
            <a:r>
              <a:rPr lang="en-US" sz="1500" err="1"/>
              <a:t>eiusmod</a:t>
            </a:r>
            <a:r>
              <a:rPr lang="en-US" sz="1500"/>
              <a:t> </a:t>
            </a:r>
            <a:r>
              <a:rPr lang="en-US" sz="1500" err="1"/>
              <a:t>tempor</a:t>
            </a:r>
            <a:r>
              <a:rPr lang="en-US" sz="1500"/>
              <a:t> </a:t>
            </a:r>
            <a:r>
              <a:rPr lang="en-US" sz="1500" err="1"/>
              <a:t>incididunt</a:t>
            </a:r>
            <a:r>
              <a:rPr lang="en-US" sz="1500"/>
              <a:t> </a:t>
            </a:r>
            <a:r>
              <a:rPr lang="en-US" sz="1500" err="1"/>
              <a:t>ut</a:t>
            </a:r>
            <a:r>
              <a:rPr lang="en-US" sz="1500"/>
              <a:t> labore et do lore magna </a:t>
            </a:r>
            <a:r>
              <a:rPr lang="en-US" sz="1500" err="1"/>
              <a:t>aliqua</a:t>
            </a:r>
            <a:r>
              <a:rPr lang="en-US" sz="1500"/>
              <a:t>. Ut </a:t>
            </a:r>
            <a:r>
              <a:rPr lang="en-US" sz="1500" err="1"/>
              <a:t>enim</a:t>
            </a:r>
            <a:r>
              <a:rPr lang="en-US" sz="1500"/>
              <a:t> ad minim </a:t>
            </a:r>
            <a:r>
              <a:rPr lang="en-US" sz="1500" err="1"/>
              <a:t>veniam</a:t>
            </a:r>
            <a:r>
              <a:rPr lang="en-US" sz="1500"/>
              <a:t>, </a:t>
            </a:r>
            <a:r>
              <a:rPr lang="en-US" sz="1500" err="1"/>
              <a:t>quis</a:t>
            </a:r>
            <a:r>
              <a:rPr lang="en-US" sz="1500"/>
              <a:t> </a:t>
            </a:r>
            <a:r>
              <a:rPr lang="en-US" sz="1500" err="1"/>
              <a:t>nostrud</a:t>
            </a:r>
            <a:r>
              <a:rPr lang="en-US" sz="1500"/>
              <a:t> exercitation </a:t>
            </a:r>
            <a:r>
              <a:rPr lang="en-US" sz="1500" err="1"/>
              <a:t>ullamco</a:t>
            </a:r>
            <a:r>
              <a:rPr lang="en-US" sz="1500"/>
              <a:t> </a:t>
            </a:r>
            <a:r>
              <a:rPr lang="en-US" sz="1500" err="1"/>
              <a:t>laboris</a:t>
            </a:r>
            <a:r>
              <a:rPr lang="en-US" sz="1500"/>
              <a:t> nisi </a:t>
            </a:r>
            <a:r>
              <a:rPr lang="en-US" sz="1500" err="1"/>
              <a:t>ut</a:t>
            </a:r>
            <a:r>
              <a:rPr lang="en-US" sz="1500"/>
              <a:t> </a:t>
            </a:r>
            <a:r>
              <a:rPr lang="en-US" sz="1500" err="1"/>
              <a:t>aliquip</a:t>
            </a:r>
            <a:r>
              <a:rPr lang="en-US" sz="1500"/>
              <a:t> ex </a:t>
            </a:r>
            <a:r>
              <a:rPr lang="en-US" sz="1500" err="1"/>
              <a:t>ea</a:t>
            </a:r>
            <a:r>
              <a:rPr lang="en-US" sz="1500"/>
              <a:t> comm. Duis </a:t>
            </a:r>
            <a:r>
              <a:rPr lang="en-US" sz="1500" err="1"/>
              <a:t>aute</a:t>
            </a:r>
            <a:r>
              <a:rPr lang="en-US" sz="1500"/>
              <a:t> </a:t>
            </a:r>
            <a:r>
              <a:rPr lang="en-US" sz="1500" err="1"/>
              <a:t>irure</a:t>
            </a:r>
            <a:r>
              <a:rPr lang="en-US" sz="1500"/>
              <a:t> dolor in </a:t>
            </a:r>
            <a:r>
              <a:rPr lang="en-US" sz="1500" err="1"/>
              <a:t>reprehenderit</a:t>
            </a:r>
            <a:r>
              <a:rPr lang="en-US" sz="1500"/>
              <a:t> in </a:t>
            </a:r>
            <a:r>
              <a:rPr lang="en-US" sz="1500" err="1"/>
              <a:t>volu</a:t>
            </a:r>
            <a:r>
              <a:rPr lang="en-US" sz="1500"/>
              <a:t> </a:t>
            </a:r>
            <a:r>
              <a:rPr lang="en-US" sz="1500" err="1"/>
              <a:t>ptate</a:t>
            </a:r>
            <a:r>
              <a:rPr lang="en-US" sz="1500"/>
              <a:t> </a:t>
            </a:r>
            <a:r>
              <a:rPr lang="en-US" sz="1500" err="1"/>
              <a:t>velit</a:t>
            </a:r>
            <a:r>
              <a:rPr lang="en-US" sz="1500"/>
              <a:t> </a:t>
            </a:r>
            <a:r>
              <a:rPr lang="en-US" sz="1500" err="1"/>
              <a:t>esse</a:t>
            </a:r>
            <a:r>
              <a:rPr lang="en-US" sz="1500"/>
              <a:t> </a:t>
            </a:r>
            <a:r>
              <a:rPr lang="en-US" sz="1500" err="1"/>
              <a:t>cillum</a:t>
            </a:r>
            <a:r>
              <a:rPr lang="en-US" sz="1500"/>
              <a:t> dolore </a:t>
            </a:r>
            <a:r>
              <a:rPr lang="en-US" sz="1500" err="1"/>
              <a:t>eu</a:t>
            </a:r>
            <a:r>
              <a:rPr lang="en-US" sz="1500"/>
              <a:t> </a:t>
            </a:r>
            <a:r>
              <a:rPr lang="en-US" sz="1500" err="1"/>
              <a:t>fugiat</a:t>
            </a:r>
            <a:r>
              <a:rPr lang="en-US" sz="1500"/>
              <a:t> </a:t>
            </a:r>
            <a:r>
              <a:rPr lang="en-US" sz="1500" err="1"/>
              <a:t>nulla</a:t>
            </a:r>
            <a:r>
              <a:rPr lang="en-US" sz="1500"/>
              <a:t>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67E2770-0661-D430-AED8-8343DAF3239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096000" y="4408838"/>
            <a:ext cx="4578270" cy="461665"/>
          </a:xfrm>
        </p:spPr>
        <p:txBody>
          <a:bodyPr wrap="square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– </a:t>
            </a:r>
            <a:r>
              <a:rPr lang="en-US" sz="1200">
                <a:solidFill>
                  <a:schemeClr val="bg1"/>
                </a:solidFill>
              </a:rPr>
              <a:t>Lorem ipsum dolor sit </a:t>
            </a:r>
            <a:r>
              <a:rPr lang="en-US" sz="1200" err="1">
                <a:solidFill>
                  <a:schemeClr val="bg1"/>
                </a:solidFill>
              </a:rPr>
              <a:t>amet</a:t>
            </a:r>
            <a:r>
              <a:rPr lang="en-US" sz="1200">
                <a:solidFill>
                  <a:schemeClr val="bg1"/>
                </a:solidFill>
              </a:rPr>
              <a:t>, </a:t>
            </a:r>
            <a:r>
              <a:rPr lang="en-US" sz="1200" err="1">
                <a:solidFill>
                  <a:schemeClr val="bg1"/>
                </a:solidFill>
              </a:rPr>
              <a:t>consec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tetur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adipiscing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elit</a:t>
            </a:r>
            <a:r>
              <a:rPr lang="en-US" sz="1200">
                <a:solidFill>
                  <a:schemeClr val="bg1"/>
                </a:solidFill>
              </a:rPr>
              <a:t>, sed do </a:t>
            </a:r>
            <a:r>
              <a:rPr lang="en-US" sz="1200" err="1">
                <a:solidFill>
                  <a:schemeClr val="bg1"/>
                </a:solidFill>
              </a:rPr>
              <a:t>eius</a:t>
            </a:r>
            <a:r>
              <a:rPr lang="en-US" sz="1200">
                <a:solidFill>
                  <a:schemeClr val="bg1"/>
                </a:solidFill>
              </a:rPr>
              <a:t> mod </a:t>
            </a:r>
            <a:r>
              <a:rPr lang="en-US" sz="1200" err="1">
                <a:solidFill>
                  <a:schemeClr val="bg1"/>
                </a:solidFill>
              </a:rPr>
              <a:t>tempor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incididun</a:t>
            </a:r>
            <a:r>
              <a:rPr lang="en-US" sz="1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Content Placeholder 35">
            <a:extLst>
              <a:ext uri="{FF2B5EF4-FFF2-40B4-BE49-F238E27FC236}">
                <a16:creationId xmlns:a16="http://schemas.microsoft.com/office/drawing/2014/main" id="{ADE9990C-EE71-CE20-FA4B-2983FDF3F2B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89663" y="1845360"/>
            <a:ext cx="4448921" cy="2492357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48A49-BD41-02CD-5397-FC19C910EE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143288" y="4408838"/>
            <a:ext cx="4578269" cy="461665"/>
          </a:xfrm>
        </p:spPr>
        <p:txBody>
          <a:bodyPr wrap="square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– </a:t>
            </a:r>
            <a:r>
              <a:rPr lang="en-US" sz="1200">
                <a:solidFill>
                  <a:schemeClr val="bg1"/>
                </a:solidFill>
              </a:rPr>
              <a:t>Lorem ipsum dolor sit </a:t>
            </a:r>
            <a:r>
              <a:rPr lang="en-US" sz="1200" err="1">
                <a:solidFill>
                  <a:schemeClr val="bg1"/>
                </a:solidFill>
              </a:rPr>
              <a:t>amet</a:t>
            </a:r>
            <a:r>
              <a:rPr lang="en-US" sz="1200">
                <a:solidFill>
                  <a:schemeClr val="bg1"/>
                </a:solidFill>
              </a:rPr>
              <a:t>, </a:t>
            </a:r>
            <a:r>
              <a:rPr lang="en-US" sz="1200" err="1">
                <a:solidFill>
                  <a:schemeClr val="bg1"/>
                </a:solidFill>
              </a:rPr>
              <a:t>consec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tetur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adipiscing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elit</a:t>
            </a:r>
            <a:r>
              <a:rPr lang="en-US" sz="1200">
                <a:solidFill>
                  <a:schemeClr val="bg1"/>
                </a:solidFill>
              </a:rPr>
              <a:t>, sed do </a:t>
            </a:r>
            <a:r>
              <a:rPr lang="en-US" sz="1200" err="1">
                <a:solidFill>
                  <a:schemeClr val="bg1"/>
                </a:solidFill>
              </a:rPr>
              <a:t>eius</a:t>
            </a:r>
            <a:r>
              <a:rPr lang="en-US" sz="1200">
                <a:solidFill>
                  <a:schemeClr val="bg1"/>
                </a:solidFill>
              </a:rPr>
              <a:t> mod </a:t>
            </a:r>
            <a:r>
              <a:rPr lang="en-US" sz="1200" err="1">
                <a:solidFill>
                  <a:schemeClr val="bg1"/>
                </a:solidFill>
              </a:rPr>
              <a:t>tempor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incididun</a:t>
            </a:r>
            <a:r>
              <a:rPr lang="en-US" sz="1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Content Placeholder 35">
            <a:extLst>
              <a:ext uri="{FF2B5EF4-FFF2-40B4-BE49-F238E27FC236}">
                <a16:creationId xmlns:a16="http://schemas.microsoft.com/office/drawing/2014/main" id="{E857C11D-A803-46C4-0E45-A2E1F8F28E2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2636" y="1845360"/>
            <a:ext cx="4448921" cy="2492357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719" y="1054485"/>
            <a:ext cx="6481488" cy="590931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rgbClr val="EBB45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en-US"/>
              <a:t>ASTROPHYSICS DIVISION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E3BD25-32B1-0134-AFC3-E1E5D60F62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rgbClr val="1B62AC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3F6387-9FA3-7251-39EC-F51C76F306C8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C99836C5-816F-8F02-E6D3-BB3753DA2D39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E92120F-A8AB-C661-F33F-C885C0F414F8}"/>
              </a:ext>
            </a:extLst>
          </p:cNvPr>
          <p:cNvSpPr txBox="1">
            <a:spLocks/>
          </p:cNvSpPr>
          <p:nvPr userDrawn="1"/>
        </p:nvSpPr>
        <p:spPr>
          <a:xfrm>
            <a:off x="630276" y="74002"/>
            <a:ext cx="6678104" cy="33855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35A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ASTROPHYSICS DIVISION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435E19-DF86-3A58-A1ED-738A37BD96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0"/>
            <a:ext cx="12201804" cy="514767"/>
            <a:chOff x="-9804" y="-37213"/>
            <a:chExt cx="12201804" cy="514767"/>
          </a:xfrm>
          <a:solidFill>
            <a:srgbClr val="203764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74543C-4E96-47F9-DCF7-34FF14FC63A9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E2AA5C8D-FACA-E026-401C-F0EEDA8F8213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12">
            <a:extLst>
              <a:ext uri="{FF2B5EF4-FFF2-40B4-BE49-F238E27FC236}">
                <a16:creationId xmlns:a16="http://schemas.microsoft.com/office/drawing/2014/main" id="{238DA20E-1388-E615-179C-F3F3DE52B8E8}"/>
              </a:ext>
            </a:extLst>
          </p:cNvPr>
          <p:cNvSpPr/>
          <p:nvPr userDrawn="1"/>
        </p:nvSpPr>
        <p:spPr>
          <a:xfrm>
            <a:off x="11260264" y="0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1B6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78002E-3313-E5E0-0229-3032BDF65C53}"/>
              </a:ext>
            </a:extLst>
          </p:cNvPr>
          <p:cNvSpPr txBox="1">
            <a:spLocks/>
          </p:cNvSpPr>
          <p:nvPr userDrawn="1"/>
        </p:nvSpPr>
        <p:spPr>
          <a:xfrm>
            <a:off x="9334101" y="710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4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February 10, 2023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Carnegie EPL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8" name="Google Shape;78;p16"/>
          <p:cNvSpPr/>
          <p:nvPr/>
        </p:nvSpPr>
        <p:spPr>
          <a:xfrm>
            <a:off x="66367" y="103233"/>
            <a:ext cx="2389200" cy="309600"/>
          </a:xfrm>
          <a:prstGeom prst="rect">
            <a:avLst/>
          </a:prstGeom>
          <a:solidFill>
            <a:srgbClr val="2038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484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47401" y="4813312"/>
            <a:ext cx="3571593" cy="365125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EB2794A-5528-E000-6303-F23EDF3D2A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402" y="3429000"/>
            <a:ext cx="3571593" cy="1277868"/>
          </a:xfr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0686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4659" y="4665530"/>
            <a:ext cx="3571593" cy="365125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EB2794A-5528-E000-6303-F23EDF3D2A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660" y="3281218"/>
            <a:ext cx="3571593" cy="1277868"/>
          </a:xfr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3789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47401" y="4813312"/>
            <a:ext cx="3571593" cy="365125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EB2794A-5528-E000-6303-F23EDF3D2A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402" y="3429000"/>
            <a:ext cx="3571593" cy="1277868"/>
          </a:xfr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815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2EDC52C4-3883-C627-945E-6A3C40FF5F6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55191" y="5620290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DACEF338-E9C2-8D91-AAD1-D063B805A9C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55191" y="5370743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DFB136E6-93A0-E544-9015-6DBC76E7EF9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62352" y="5283552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D2CDA964-812E-DE2F-3A8D-0B273D7B62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5191" y="4572597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A176DF8C-24E0-ED15-46A8-1A4B683344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5191" y="4323050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66728A9F-5BA4-6A76-4ACE-D9E3B1D080B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62352" y="4235859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5C1B3B53-6C82-5EAD-F52D-1C9BD1DA2D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6564" y="3525787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9E6D3566-D7D2-6F8C-C376-D140A2205A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6564" y="3276240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42550267-A00C-EFF1-6A5D-132757A11A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63725" y="3189049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7EF57552-9B58-31CD-7250-21A47B015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810" y="5596415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6C26CE42-D394-43A3-9991-3999B84267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810" y="5346868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947860CE-C44F-E642-0D70-A3EABDA65B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971" y="5259677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BEAB5FAA-4B52-3294-A7EB-FCCE8D2DEC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587" y="4573140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095E7DD3-B9B0-C54E-8576-1B6D5A0FDF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587" y="4323593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00DA802A-A3E4-CA18-1A9A-EDAA36BA09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4748" y="4236402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C175A04-C715-B5BD-04F4-472E28493C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1498" y="3539869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01C047E1-B342-1714-4272-8E10A1762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1498" y="3290322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C89BA1C-E79B-82FF-C3D6-AC78F4CAB5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659" y="3203131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53DA19E8-2CCF-97DF-6561-4D87E3129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089" y="2176208"/>
            <a:ext cx="5572911" cy="769441"/>
          </a:xfrm>
        </p:spPr>
        <p:txBody>
          <a:bodyPr/>
          <a:lstStyle>
            <a:lvl1pPr algn="l">
              <a:defRPr sz="4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82559B-FDA4-20E6-23EA-C2B3DBFC0CEB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DA08-A59F-1775-2CA6-B8872CD57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B85E50-00C8-CD3A-021C-940F95B7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1E5BC-E101-EA70-B05A-F8E786E03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7E013-A80C-5F2E-E134-E023BF41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6A014-AB54-9C76-366B-54495DCB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D3013-8A00-48C8-BA6F-B1946CD6C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91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6561-E8DE-A704-B247-BFD02BC05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B1874-336E-71E7-29C6-07016D49F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34AF8-D4D2-9DBF-25DC-19A61286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70DF7-ED09-6037-E771-5CB1BA1B3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195B-CF69-F68A-3D62-40CC6FB4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D3013-8A00-48C8-BA6F-B1946CD6C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51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6561-E8DE-A704-B247-BFD02BC05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B1874-336E-71E7-29C6-07016D49F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34AF8-D4D2-9DBF-25DC-19A61286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70DF7-ED09-6037-E771-5CB1BA1B3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195B-CF69-F68A-3D62-40CC6FB4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D3013-8A00-48C8-BA6F-B1946CD6C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52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5518-5E5D-1EFD-F167-46891B8F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9AA89-4FD6-A48F-9D30-0E9D3552C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99A37-CC03-F710-A114-CDDDD7442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C5C44-7A66-280E-AE8B-F7E44032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AF38B-EF9F-99DD-54B4-3593BFAE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D3013-8A00-48C8-BA6F-B1946CD6C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0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2EDC52C4-3883-C627-945E-6A3C40FF5F6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55191" y="5620290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DACEF338-E9C2-8D91-AAD1-D063B805A9C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55191" y="5370743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DFB136E6-93A0-E544-9015-6DBC76E7EF9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62352" y="5283552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D2CDA964-812E-DE2F-3A8D-0B273D7B62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5191" y="4572597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A176DF8C-24E0-ED15-46A8-1A4B683344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5191" y="4323050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66728A9F-5BA4-6A76-4ACE-D9E3B1D080B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62352" y="4235859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5C1B3B53-6C82-5EAD-F52D-1C9BD1DA2D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6564" y="3525787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9E6D3566-D7D2-6F8C-C376-D140A2205A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6564" y="3276240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42550267-A00C-EFF1-6A5D-132757A11A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63725" y="3189049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7EF57552-9B58-31CD-7250-21A47B015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810" y="5596415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6C26CE42-D394-43A3-9991-3999B84267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810" y="5346868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947860CE-C44F-E642-0D70-A3EABDA65B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971" y="5259677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BEAB5FAA-4B52-3294-A7EB-FCCE8D2DEC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587" y="4573140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095E7DD3-B9B0-C54E-8576-1B6D5A0FDF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587" y="4323593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00DA802A-A3E4-CA18-1A9A-EDAA36BA09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4748" y="4236402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C175A04-C715-B5BD-04F4-472E28493C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1498" y="3539869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01C047E1-B342-1714-4272-8E10A1762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1498" y="3290322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C89BA1C-E79B-82FF-C3D6-AC78F4CAB5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659" y="3203131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53DA19E8-2CCF-97DF-6561-4D87E3129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089" y="2176208"/>
            <a:ext cx="5572911" cy="769441"/>
          </a:xfrm>
        </p:spPr>
        <p:txBody>
          <a:bodyPr/>
          <a:lstStyle>
            <a:lvl1pPr algn="l">
              <a:defRPr sz="4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2" name="Moon 1">
            <a:extLst>
              <a:ext uri="{FF2B5EF4-FFF2-40B4-BE49-F238E27FC236}">
                <a16:creationId xmlns:a16="http://schemas.microsoft.com/office/drawing/2014/main" id="{7E1B155B-FB5C-7406-25A8-9C4227DCB37B}"/>
              </a:ext>
            </a:extLst>
          </p:cNvPr>
          <p:cNvSpPr/>
          <p:nvPr userDrawn="1"/>
        </p:nvSpPr>
        <p:spPr>
          <a:xfrm rot="10800000">
            <a:off x="9101137" y="551336"/>
            <a:ext cx="2676525" cy="6287456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9906A6-E690-946B-D28E-F06D8AB2FBA3}"/>
              </a:ext>
            </a:extLst>
          </p:cNvPr>
          <p:cNvSpPr/>
          <p:nvPr userDrawn="1"/>
        </p:nvSpPr>
        <p:spPr>
          <a:xfrm rot="10800000">
            <a:off x="8934450" y="981075"/>
            <a:ext cx="1504950" cy="5365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715F3537-6325-C947-8CBE-330BB8FC030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0" y="499834"/>
            <a:ext cx="12192000" cy="6314593"/>
          </a:xfrm>
          <a:blipFill dpi="0" rotWithShape="0">
            <a:blip r:embed="rId2">
              <a:alphaModFix amt="87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A51AA8-B949-A422-2EE2-C541F67A2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920230"/>
            <a:ext cx="12192000" cy="38941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2D862C8C-DDCB-8489-1B49-DE840C85EA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3168" y="4666560"/>
            <a:ext cx="3208570" cy="430887"/>
          </a:xfrm>
        </p:spPr>
        <p:txBody>
          <a:bodyPr/>
          <a:lstStyle>
            <a:lvl1pPr algn="ctr"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7" name="Content Placeholder 35">
            <a:extLst>
              <a:ext uri="{FF2B5EF4-FFF2-40B4-BE49-F238E27FC236}">
                <a16:creationId xmlns:a16="http://schemas.microsoft.com/office/drawing/2014/main" id="{AA65E980-4124-5AAA-431B-3A3C67DB9B5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097253" y="2229745"/>
            <a:ext cx="3200400" cy="2286000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7CA0347-3FF7-C0FC-9DD9-840821CFA1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39795" y="4666560"/>
            <a:ext cx="3200400" cy="430887"/>
          </a:xfrm>
        </p:spPr>
        <p:txBody>
          <a:bodyPr/>
          <a:lstStyle>
            <a:lvl1pPr algn="ctr"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5" name="Content Placeholder 35">
            <a:extLst>
              <a:ext uri="{FF2B5EF4-FFF2-40B4-BE49-F238E27FC236}">
                <a16:creationId xmlns:a16="http://schemas.microsoft.com/office/drawing/2014/main" id="{47080147-7A00-EF2D-8A9B-59DD5F12160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539795" y="2229745"/>
            <a:ext cx="3200400" cy="2286000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FA516674-CDC0-DCF9-0E7A-575D5E03C1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5827" y="4666560"/>
            <a:ext cx="3207174" cy="430887"/>
          </a:xfrm>
        </p:spPr>
        <p:txBody>
          <a:bodyPr/>
          <a:lstStyle>
            <a:lvl1pPr algn="ctr">
              <a:defRPr sz="22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4" name="Content Placeholder 35">
            <a:extLst>
              <a:ext uri="{FF2B5EF4-FFF2-40B4-BE49-F238E27FC236}">
                <a16:creationId xmlns:a16="http://schemas.microsoft.com/office/drawing/2014/main" id="{C7F70C5E-875A-AC5B-D44C-DFD105C2D8B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69214" y="2229745"/>
            <a:ext cx="3200400" cy="2286000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B71C279-7ED0-AD9E-1C97-AD6653FE70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369" y="1157668"/>
            <a:ext cx="10521880" cy="769441"/>
          </a:xfrm>
        </p:spPr>
        <p:txBody>
          <a:bodyPr/>
          <a:lstStyle>
            <a:lvl1pPr algn="ctr">
              <a:defRPr sz="4400" b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B0D9C2BB-BD0F-5F49-1C14-ED7289B18F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en-US"/>
              <a:t>ASTROPHYSICS DIVISION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0E4F39-9CC0-C1BB-B08D-20BB0D9B5A54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32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F333F0-3788-18D6-54E1-0402F0888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06975"/>
            <a:ext cx="12210167" cy="6351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29B396-D341-CD89-F22D-273DA83669A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266238" y="6228343"/>
            <a:ext cx="6435767" cy="307777"/>
          </a:xfrm>
        </p:spPr>
        <p:txBody>
          <a:bodyPr wrap="square">
            <a:sp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CAPTION – Caption text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38" y="1889198"/>
            <a:ext cx="6435767" cy="201080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517" y="683440"/>
            <a:ext cx="6481488" cy="131112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5">
            <a:extLst>
              <a:ext uri="{FF2B5EF4-FFF2-40B4-BE49-F238E27FC236}">
                <a16:creationId xmlns:a16="http://schemas.microsoft.com/office/drawing/2014/main" id="{F01D2307-A478-5571-15BB-8B617E7885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18453" y="931257"/>
            <a:ext cx="4114800" cy="5486400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en-US"/>
              <a:t>ASTROPHYSICS DIVISION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64AACE-1B38-52C2-6362-43FA57559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749" y="-16901"/>
            <a:ext cx="12210167" cy="6891801"/>
          </a:xfrm>
          <a:prstGeom prst="rect">
            <a:avLst/>
          </a:prstGeom>
          <a:gradFill flip="none" rotWithShape="1">
            <a:gsLst>
              <a:gs pos="0">
                <a:srgbClr val="403422"/>
              </a:gs>
              <a:gs pos="60000">
                <a:schemeClr val="tx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EF233C-3A39-7229-90CD-981267AD00F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168500" y="5070636"/>
            <a:ext cx="9696848" cy="83433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500"/>
              <a:t>Lorem ipsum dolor sit </a:t>
            </a:r>
            <a:r>
              <a:rPr lang="en-US" sz="1500" err="1"/>
              <a:t>amet</a:t>
            </a:r>
            <a:r>
              <a:rPr lang="en-US" sz="1500"/>
              <a:t>, </a:t>
            </a:r>
            <a:r>
              <a:rPr lang="en-US" sz="1500" err="1"/>
              <a:t>consectetur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</a:t>
            </a:r>
            <a:r>
              <a:rPr lang="en-US" sz="1500" err="1"/>
              <a:t>elit</a:t>
            </a:r>
            <a:r>
              <a:rPr lang="en-US" sz="1500"/>
              <a:t>, sed do </a:t>
            </a:r>
            <a:r>
              <a:rPr lang="en-US" sz="1500" err="1"/>
              <a:t>eiusmod</a:t>
            </a:r>
            <a:r>
              <a:rPr lang="en-US" sz="1500"/>
              <a:t> </a:t>
            </a:r>
            <a:r>
              <a:rPr lang="en-US" sz="1500" err="1"/>
              <a:t>tempor</a:t>
            </a:r>
            <a:r>
              <a:rPr lang="en-US" sz="1500"/>
              <a:t> </a:t>
            </a:r>
            <a:r>
              <a:rPr lang="en-US" sz="1500" err="1"/>
              <a:t>incididunt</a:t>
            </a:r>
            <a:r>
              <a:rPr lang="en-US" sz="1500"/>
              <a:t> </a:t>
            </a:r>
            <a:r>
              <a:rPr lang="en-US" sz="1500" err="1"/>
              <a:t>ut</a:t>
            </a:r>
            <a:r>
              <a:rPr lang="en-US" sz="1500"/>
              <a:t> labore et do lore magna </a:t>
            </a:r>
            <a:r>
              <a:rPr lang="en-US" sz="1500" err="1"/>
              <a:t>aliqua</a:t>
            </a:r>
            <a:r>
              <a:rPr lang="en-US" sz="1500"/>
              <a:t>. Ut </a:t>
            </a:r>
            <a:r>
              <a:rPr lang="en-US" sz="1500" err="1"/>
              <a:t>enim</a:t>
            </a:r>
            <a:r>
              <a:rPr lang="en-US" sz="1500"/>
              <a:t> ad minim </a:t>
            </a:r>
            <a:r>
              <a:rPr lang="en-US" sz="1500" err="1"/>
              <a:t>veniam</a:t>
            </a:r>
            <a:r>
              <a:rPr lang="en-US" sz="1500"/>
              <a:t>, </a:t>
            </a:r>
            <a:r>
              <a:rPr lang="en-US" sz="1500" err="1"/>
              <a:t>quis</a:t>
            </a:r>
            <a:r>
              <a:rPr lang="en-US" sz="1500"/>
              <a:t> </a:t>
            </a:r>
            <a:r>
              <a:rPr lang="en-US" sz="1500" err="1"/>
              <a:t>nostrud</a:t>
            </a:r>
            <a:r>
              <a:rPr lang="en-US" sz="1500"/>
              <a:t> exercitation </a:t>
            </a:r>
            <a:r>
              <a:rPr lang="en-US" sz="1500" err="1"/>
              <a:t>ullamco</a:t>
            </a:r>
            <a:r>
              <a:rPr lang="en-US" sz="1500"/>
              <a:t> </a:t>
            </a:r>
            <a:r>
              <a:rPr lang="en-US" sz="1500" err="1"/>
              <a:t>laboris</a:t>
            </a:r>
            <a:r>
              <a:rPr lang="en-US" sz="1500"/>
              <a:t> nisi </a:t>
            </a:r>
            <a:r>
              <a:rPr lang="en-US" sz="1500" err="1"/>
              <a:t>ut</a:t>
            </a:r>
            <a:r>
              <a:rPr lang="en-US" sz="1500"/>
              <a:t> </a:t>
            </a:r>
            <a:r>
              <a:rPr lang="en-US" sz="1500" err="1"/>
              <a:t>aliquip</a:t>
            </a:r>
            <a:r>
              <a:rPr lang="en-US" sz="1500"/>
              <a:t> ex </a:t>
            </a:r>
            <a:r>
              <a:rPr lang="en-US" sz="1500" err="1"/>
              <a:t>ea</a:t>
            </a:r>
            <a:r>
              <a:rPr lang="en-US" sz="1500"/>
              <a:t> comm. Duis </a:t>
            </a:r>
            <a:r>
              <a:rPr lang="en-US" sz="1500" err="1"/>
              <a:t>aute</a:t>
            </a:r>
            <a:r>
              <a:rPr lang="en-US" sz="1500"/>
              <a:t> </a:t>
            </a:r>
            <a:r>
              <a:rPr lang="en-US" sz="1500" err="1"/>
              <a:t>irure</a:t>
            </a:r>
            <a:r>
              <a:rPr lang="en-US" sz="1500"/>
              <a:t> dolor in </a:t>
            </a:r>
            <a:r>
              <a:rPr lang="en-US" sz="1500" err="1"/>
              <a:t>reprehenderit</a:t>
            </a:r>
            <a:r>
              <a:rPr lang="en-US" sz="1500"/>
              <a:t> in </a:t>
            </a:r>
            <a:r>
              <a:rPr lang="en-US" sz="1500" err="1"/>
              <a:t>volu</a:t>
            </a:r>
            <a:r>
              <a:rPr lang="en-US" sz="1500"/>
              <a:t> </a:t>
            </a:r>
            <a:r>
              <a:rPr lang="en-US" sz="1500" err="1"/>
              <a:t>ptate</a:t>
            </a:r>
            <a:r>
              <a:rPr lang="en-US" sz="1500"/>
              <a:t> </a:t>
            </a:r>
            <a:r>
              <a:rPr lang="en-US" sz="1500" err="1"/>
              <a:t>velit</a:t>
            </a:r>
            <a:r>
              <a:rPr lang="en-US" sz="1500"/>
              <a:t> </a:t>
            </a:r>
            <a:r>
              <a:rPr lang="en-US" sz="1500" err="1"/>
              <a:t>esse</a:t>
            </a:r>
            <a:r>
              <a:rPr lang="en-US" sz="1500"/>
              <a:t> </a:t>
            </a:r>
            <a:r>
              <a:rPr lang="en-US" sz="1500" err="1"/>
              <a:t>cillum</a:t>
            </a:r>
            <a:r>
              <a:rPr lang="en-US" sz="1500"/>
              <a:t> dolore </a:t>
            </a:r>
            <a:r>
              <a:rPr lang="en-US" sz="1500" err="1"/>
              <a:t>eu</a:t>
            </a:r>
            <a:r>
              <a:rPr lang="en-US" sz="1500"/>
              <a:t> </a:t>
            </a:r>
            <a:r>
              <a:rPr lang="en-US" sz="1500" err="1"/>
              <a:t>fugiat</a:t>
            </a:r>
            <a:r>
              <a:rPr lang="en-US" sz="1500"/>
              <a:t> </a:t>
            </a:r>
            <a:r>
              <a:rPr lang="en-US" sz="1500" err="1"/>
              <a:t>nulla</a:t>
            </a:r>
            <a:r>
              <a:rPr lang="en-US" sz="1500"/>
              <a:t>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67E2770-0661-D430-AED8-8343DAF3239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096000" y="4408838"/>
            <a:ext cx="4578270" cy="461665"/>
          </a:xfrm>
        </p:spPr>
        <p:txBody>
          <a:bodyPr wrap="square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– </a:t>
            </a:r>
            <a:r>
              <a:rPr lang="en-US" sz="1200">
                <a:solidFill>
                  <a:schemeClr val="bg1"/>
                </a:solidFill>
              </a:rPr>
              <a:t>Lorem ipsum dolor sit </a:t>
            </a:r>
            <a:r>
              <a:rPr lang="en-US" sz="1200" err="1">
                <a:solidFill>
                  <a:schemeClr val="bg1"/>
                </a:solidFill>
              </a:rPr>
              <a:t>amet</a:t>
            </a:r>
            <a:r>
              <a:rPr lang="en-US" sz="1200">
                <a:solidFill>
                  <a:schemeClr val="bg1"/>
                </a:solidFill>
              </a:rPr>
              <a:t>, </a:t>
            </a:r>
            <a:r>
              <a:rPr lang="en-US" sz="1200" err="1">
                <a:solidFill>
                  <a:schemeClr val="bg1"/>
                </a:solidFill>
              </a:rPr>
              <a:t>consec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tetur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adipiscing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elit</a:t>
            </a:r>
            <a:r>
              <a:rPr lang="en-US" sz="1200">
                <a:solidFill>
                  <a:schemeClr val="bg1"/>
                </a:solidFill>
              </a:rPr>
              <a:t>, sed do </a:t>
            </a:r>
            <a:r>
              <a:rPr lang="en-US" sz="1200" err="1">
                <a:solidFill>
                  <a:schemeClr val="bg1"/>
                </a:solidFill>
              </a:rPr>
              <a:t>eius</a:t>
            </a:r>
            <a:r>
              <a:rPr lang="en-US" sz="1200">
                <a:solidFill>
                  <a:schemeClr val="bg1"/>
                </a:solidFill>
              </a:rPr>
              <a:t> mod </a:t>
            </a:r>
            <a:r>
              <a:rPr lang="en-US" sz="1200" err="1">
                <a:solidFill>
                  <a:schemeClr val="bg1"/>
                </a:solidFill>
              </a:rPr>
              <a:t>tempor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incididun</a:t>
            </a:r>
            <a:r>
              <a:rPr lang="en-US" sz="1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Content Placeholder 35">
            <a:extLst>
              <a:ext uri="{FF2B5EF4-FFF2-40B4-BE49-F238E27FC236}">
                <a16:creationId xmlns:a16="http://schemas.microsoft.com/office/drawing/2014/main" id="{ADE9990C-EE71-CE20-FA4B-2983FDF3F2B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89663" y="1845360"/>
            <a:ext cx="4448921" cy="2492357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48A49-BD41-02CD-5397-FC19C910EE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143288" y="4408838"/>
            <a:ext cx="4578269" cy="461665"/>
          </a:xfrm>
        </p:spPr>
        <p:txBody>
          <a:bodyPr wrap="square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– </a:t>
            </a:r>
            <a:r>
              <a:rPr lang="en-US" sz="1200">
                <a:solidFill>
                  <a:schemeClr val="bg1"/>
                </a:solidFill>
              </a:rPr>
              <a:t>Lorem ipsum dolor sit </a:t>
            </a:r>
            <a:r>
              <a:rPr lang="en-US" sz="1200" err="1">
                <a:solidFill>
                  <a:schemeClr val="bg1"/>
                </a:solidFill>
              </a:rPr>
              <a:t>amet</a:t>
            </a:r>
            <a:r>
              <a:rPr lang="en-US" sz="1200">
                <a:solidFill>
                  <a:schemeClr val="bg1"/>
                </a:solidFill>
              </a:rPr>
              <a:t>, </a:t>
            </a:r>
            <a:r>
              <a:rPr lang="en-US" sz="1200" err="1">
                <a:solidFill>
                  <a:schemeClr val="bg1"/>
                </a:solidFill>
              </a:rPr>
              <a:t>consec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tetur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adipiscing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elit</a:t>
            </a:r>
            <a:r>
              <a:rPr lang="en-US" sz="1200">
                <a:solidFill>
                  <a:schemeClr val="bg1"/>
                </a:solidFill>
              </a:rPr>
              <a:t>, sed do </a:t>
            </a:r>
            <a:r>
              <a:rPr lang="en-US" sz="1200" err="1">
                <a:solidFill>
                  <a:schemeClr val="bg1"/>
                </a:solidFill>
              </a:rPr>
              <a:t>eius</a:t>
            </a:r>
            <a:r>
              <a:rPr lang="en-US" sz="1200">
                <a:solidFill>
                  <a:schemeClr val="bg1"/>
                </a:solidFill>
              </a:rPr>
              <a:t> mod </a:t>
            </a:r>
            <a:r>
              <a:rPr lang="en-US" sz="1200" err="1">
                <a:solidFill>
                  <a:schemeClr val="bg1"/>
                </a:solidFill>
              </a:rPr>
              <a:t>tempor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err="1">
                <a:solidFill>
                  <a:schemeClr val="bg1"/>
                </a:solidFill>
              </a:rPr>
              <a:t>incididun</a:t>
            </a:r>
            <a:r>
              <a:rPr lang="en-US" sz="1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Content Placeholder 35">
            <a:extLst>
              <a:ext uri="{FF2B5EF4-FFF2-40B4-BE49-F238E27FC236}">
                <a16:creationId xmlns:a16="http://schemas.microsoft.com/office/drawing/2014/main" id="{E857C11D-A803-46C4-0E45-A2E1F8F28E2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2636" y="1845360"/>
            <a:ext cx="4448921" cy="2492357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719" y="1054485"/>
            <a:ext cx="6481488" cy="590931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rgbClr val="EBB45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en-US"/>
              <a:t>ASTROPHYSICS DIVISION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E3BD25-32B1-0134-AFC3-E1E5D60F62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rgbClr val="1B62AC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3F6387-9FA3-7251-39EC-F51C76F306C8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C99836C5-816F-8F02-E6D3-BB3753DA2D39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E92120F-A8AB-C661-F33F-C885C0F414F8}"/>
              </a:ext>
            </a:extLst>
          </p:cNvPr>
          <p:cNvSpPr txBox="1">
            <a:spLocks/>
          </p:cNvSpPr>
          <p:nvPr userDrawn="1"/>
        </p:nvSpPr>
        <p:spPr>
          <a:xfrm>
            <a:off x="630276" y="74002"/>
            <a:ext cx="6678104" cy="33855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35A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ASTROPHYSICS DIVISION</a:t>
            </a:r>
          </a:p>
        </p:txBody>
      </p:sp>
    </p:spTree>
    <p:extLst>
      <p:ext uri="{BB962C8B-B14F-4D97-AF65-F5344CB8AC3E}">
        <p14:creationId xmlns:p14="http://schemas.microsoft.com/office/powerpoint/2010/main" val="22178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7956-1088-54B7-E00C-7CDC42D95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D0A2F-E66D-4B3B-8FAF-B8997D1F6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A5D02-403B-DAFD-53FA-5A2A0FE93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D2C0A-B636-650B-2F00-D34FC1B65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7EB1C-9974-76F5-F6A9-4951E4816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A4735-D882-90C9-FE2D-18538A8C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D3013-8A00-48C8-BA6F-B1946CD6C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95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5549-5596-7ABE-A809-E1C80792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224FF-6274-5951-151A-603C1F229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A298E-7FB4-DF66-46F6-B594E1303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BF81-24D2-6B2B-8160-E0BE2EC4C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89C6D-538F-AD60-23E7-F755C785B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219BE0-3131-D714-0A7B-E78B00490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4079F7-40F8-8C2A-B21A-F9AE89A16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C9313-7334-0A88-35DE-D5DD934D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D3013-8A00-48C8-BA6F-B1946CD6C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89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E1F9-E815-4E87-A751-86844CF9D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97D00-DA9F-C60C-E253-F9B66D26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D6A46-0839-89EF-4A72-B4D243A9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FAB2A-3347-10C0-5694-4D0113076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D3013-8A00-48C8-BA6F-B1946CD6C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70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07DCC-E071-D844-99D4-F89AC1BF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9A5890-B9F4-03CA-4F74-D8C602FE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F0D88-38D8-A2D9-6820-1D4107EE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D3013-8A00-48C8-BA6F-B1946CD6C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96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867EE-BF38-0533-948B-198D0B4C7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162FE-160D-B58C-9C66-67F36133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10C6D-ED92-5724-4CA7-9571FC178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E2C16-9641-3102-4916-477BF9AB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7E6BB-3A3E-ECB2-79B1-07BBBC89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2F190-E293-436B-CC8B-FA4E010B7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D3013-8A00-48C8-BA6F-B1946CD6C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89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9942-7088-2B6B-0DBC-8D24286C0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08BF4C-BF3D-A2AB-2908-389AEBCDE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5B147-E67A-BCD8-780B-80321D18F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5D996-9A7F-4740-A2C6-80F523DA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10,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A7B4E-4A73-CEC9-CCB2-20B659F04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Carnegie EPL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E18F6-E1F5-B049-C667-C1C19130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D3013-8A00-48C8-BA6F-B1946CD6C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 hidden="1">
            <a:extLst>
              <a:ext uri="{FF2B5EF4-FFF2-40B4-BE49-F238E27FC236}">
                <a16:creationId xmlns:a16="http://schemas.microsoft.com/office/drawing/2014/main" id="{431C9063-7C8A-ACCE-7FDE-C46350D66CED}"/>
              </a:ext>
            </a:extLst>
          </p:cNvPr>
          <p:cNvSpPr/>
          <p:nvPr userDrawn="1"/>
        </p:nvSpPr>
        <p:spPr>
          <a:xfrm>
            <a:off x="8873902" y="-37213"/>
            <a:ext cx="3318097" cy="510629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  <a:gd name="connsiteX0" fmla="*/ 1656172 w 2587908"/>
              <a:gd name="connsiteY0" fmla="*/ 0 h 503195"/>
              <a:gd name="connsiteX1" fmla="*/ 2587908 w 2587908"/>
              <a:gd name="connsiteY1" fmla="*/ 0 h 503195"/>
              <a:gd name="connsiteX2" fmla="*/ 2587908 w 2587908"/>
              <a:gd name="connsiteY2" fmla="*/ 495760 h 503195"/>
              <a:gd name="connsiteX3" fmla="*/ 0 w 2587908"/>
              <a:gd name="connsiteY3" fmla="*/ 503195 h 503195"/>
              <a:gd name="connsiteX4" fmla="*/ 1656172 w 2587908"/>
              <a:gd name="connsiteY4" fmla="*/ 0 h 503195"/>
              <a:gd name="connsiteX0" fmla="*/ 0 w 3318097"/>
              <a:gd name="connsiteY0" fmla="*/ 0 h 510629"/>
              <a:gd name="connsiteX1" fmla="*/ 3318097 w 3318097"/>
              <a:gd name="connsiteY1" fmla="*/ 7434 h 510629"/>
              <a:gd name="connsiteX2" fmla="*/ 3318097 w 3318097"/>
              <a:gd name="connsiteY2" fmla="*/ 503194 h 510629"/>
              <a:gd name="connsiteX3" fmla="*/ 730189 w 3318097"/>
              <a:gd name="connsiteY3" fmla="*/ 510629 h 510629"/>
              <a:gd name="connsiteX4" fmla="*/ 0 w 3318097"/>
              <a:gd name="connsiteY4" fmla="*/ 0 h 510629"/>
              <a:gd name="connsiteX0" fmla="*/ 0 w 3318097"/>
              <a:gd name="connsiteY0" fmla="*/ 0 h 510629"/>
              <a:gd name="connsiteX1" fmla="*/ 3318097 w 3318097"/>
              <a:gd name="connsiteY1" fmla="*/ 7434 h 510629"/>
              <a:gd name="connsiteX2" fmla="*/ 3318097 w 3318097"/>
              <a:gd name="connsiteY2" fmla="*/ 503194 h 510629"/>
              <a:gd name="connsiteX3" fmla="*/ 730189 w 3318097"/>
              <a:gd name="connsiteY3" fmla="*/ 510629 h 510629"/>
              <a:gd name="connsiteX4" fmla="*/ 0 w 3318097"/>
              <a:gd name="connsiteY4" fmla="*/ 0 h 510629"/>
              <a:gd name="connsiteX0" fmla="*/ 0 w 3318097"/>
              <a:gd name="connsiteY0" fmla="*/ 0 h 510629"/>
              <a:gd name="connsiteX1" fmla="*/ 3318097 w 3318097"/>
              <a:gd name="connsiteY1" fmla="*/ 7434 h 510629"/>
              <a:gd name="connsiteX2" fmla="*/ 3318097 w 3318097"/>
              <a:gd name="connsiteY2" fmla="*/ 503194 h 510629"/>
              <a:gd name="connsiteX3" fmla="*/ 730189 w 3318097"/>
              <a:gd name="connsiteY3" fmla="*/ 510629 h 510629"/>
              <a:gd name="connsiteX4" fmla="*/ 0 w 3318097"/>
              <a:gd name="connsiteY4" fmla="*/ 0 h 5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097" h="510629">
                <a:moveTo>
                  <a:pt x="0" y="0"/>
                </a:moveTo>
                <a:lnTo>
                  <a:pt x="3318097" y="7434"/>
                </a:lnTo>
                <a:lnTo>
                  <a:pt x="3318097" y="503194"/>
                </a:lnTo>
                <a:lnTo>
                  <a:pt x="730189" y="510629"/>
                </a:lnTo>
                <a:cubicBezTo>
                  <a:pt x="486793" y="340419"/>
                  <a:pt x="399513" y="222249"/>
                  <a:pt x="0" y="0"/>
                </a:cubicBezTo>
                <a:close/>
              </a:path>
            </a:pathLst>
          </a:custGeom>
          <a:solidFill>
            <a:srgbClr val="A77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76" y="2698482"/>
            <a:ext cx="8013852" cy="204158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75" y="1516648"/>
            <a:ext cx="8013853" cy="590931"/>
          </a:xfrm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Moon 3">
            <a:extLst>
              <a:ext uri="{FF2B5EF4-FFF2-40B4-BE49-F238E27FC236}">
                <a16:creationId xmlns:a16="http://schemas.microsoft.com/office/drawing/2014/main" id="{1F4BAE31-6E17-8C61-90CF-6E3CD5C4C264}"/>
              </a:ext>
            </a:extLst>
          </p:cNvPr>
          <p:cNvSpPr/>
          <p:nvPr userDrawn="1"/>
        </p:nvSpPr>
        <p:spPr>
          <a:xfrm rot="10800000">
            <a:off x="9101137" y="551336"/>
            <a:ext cx="2676525" cy="6287456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16EB6-B55C-0C15-B860-5271D8FCE142}"/>
              </a:ext>
            </a:extLst>
          </p:cNvPr>
          <p:cNvSpPr/>
          <p:nvPr userDrawn="1"/>
        </p:nvSpPr>
        <p:spPr>
          <a:xfrm rot="10800000">
            <a:off x="8934450" y="981075"/>
            <a:ext cx="1504950" cy="5365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 hidden="1">
            <a:extLst>
              <a:ext uri="{FF2B5EF4-FFF2-40B4-BE49-F238E27FC236}">
                <a16:creationId xmlns:a16="http://schemas.microsoft.com/office/drawing/2014/main" id="{431C9063-7C8A-ACCE-7FDE-C46350D66CED}"/>
              </a:ext>
            </a:extLst>
          </p:cNvPr>
          <p:cNvSpPr/>
          <p:nvPr userDrawn="1"/>
        </p:nvSpPr>
        <p:spPr>
          <a:xfrm>
            <a:off x="8873902" y="-37213"/>
            <a:ext cx="3318097" cy="510629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  <a:gd name="connsiteX0" fmla="*/ 1656172 w 2587908"/>
              <a:gd name="connsiteY0" fmla="*/ 0 h 503195"/>
              <a:gd name="connsiteX1" fmla="*/ 2587908 w 2587908"/>
              <a:gd name="connsiteY1" fmla="*/ 0 h 503195"/>
              <a:gd name="connsiteX2" fmla="*/ 2587908 w 2587908"/>
              <a:gd name="connsiteY2" fmla="*/ 495760 h 503195"/>
              <a:gd name="connsiteX3" fmla="*/ 0 w 2587908"/>
              <a:gd name="connsiteY3" fmla="*/ 503195 h 503195"/>
              <a:gd name="connsiteX4" fmla="*/ 1656172 w 2587908"/>
              <a:gd name="connsiteY4" fmla="*/ 0 h 503195"/>
              <a:gd name="connsiteX0" fmla="*/ 0 w 3318097"/>
              <a:gd name="connsiteY0" fmla="*/ 0 h 510629"/>
              <a:gd name="connsiteX1" fmla="*/ 3318097 w 3318097"/>
              <a:gd name="connsiteY1" fmla="*/ 7434 h 510629"/>
              <a:gd name="connsiteX2" fmla="*/ 3318097 w 3318097"/>
              <a:gd name="connsiteY2" fmla="*/ 503194 h 510629"/>
              <a:gd name="connsiteX3" fmla="*/ 730189 w 3318097"/>
              <a:gd name="connsiteY3" fmla="*/ 510629 h 510629"/>
              <a:gd name="connsiteX4" fmla="*/ 0 w 3318097"/>
              <a:gd name="connsiteY4" fmla="*/ 0 h 510629"/>
              <a:gd name="connsiteX0" fmla="*/ 0 w 3318097"/>
              <a:gd name="connsiteY0" fmla="*/ 0 h 510629"/>
              <a:gd name="connsiteX1" fmla="*/ 3318097 w 3318097"/>
              <a:gd name="connsiteY1" fmla="*/ 7434 h 510629"/>
              <a:gd name="connsiteX2" fmla="*/ 3318097 w 3318097"/>
              <a:gd name="connsiteY2" fmla="*/ 503194 h 510629"/>
              <a:gd name="connsiteX3" fmla="*/ 730189 w 3318097"/>
              <a:gd name="connsiteY3" fmla="*/ 510629 h 510629"/>
              <a:gd name="connsiteX4" fmla="*/ 0 w 3318097"/>
              <a:gd name="connsiteY4" fmla="*/ 0 h 510629"/>
              <a:gd name="connsiteX0" fmla="*/ 0 w 3318097"/>
              <a:gd name="connsiteY0" fmla="*/ 0 h 510629"/>
              <a:gd name="connsiteX1" fmla="*/ 3318097 w 3318097"/>
              <a:gd name="connsiteY1" fmla="*/ 7434 h 510629"/>
              <a:gd name="connsiteX2" fmla="*/ 3318097 w 3318097"/>
              <a:gd name="connsiteY2" fmla="*/ 503194 h 510629"/>
              <a:gd name="connsiteX3" fmla="*/ 730189 w 3318097"/>
              <a:gd name="connsiteY3" fmla="*/ 510629 h 510629"/>
              <a:gd name="connsiteX4" fmla="*/ 0 w 3318097"/>
              <a:gd name="connsiteY4" fmla="*/ 0 h 5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097" h="510629">
                <a:moveTo>
                  <a:pt x="0" y="0"/>
                </a:moveTo>
                <a:lnTo>
                  <a:pt x="3318097" y="7434"/>
                </a:lnTo>
                <a:lnTo>
                  <a:pt x="3318097" y="503194"/>
                </a:lnTo>
                <a:lnTo>
                  <a:pt x="730189" y="510629"/>
                </a:lnTo>
                <a:cubicBezTo>
                  <a:pt x="486793" y="340419"/>
                  <a:pt x="399513" y="222249"/>
                  <a:pt x="0" y="0"/>
                </a:cubicBezTo>
                <a:close/>
              </a:path>
            </a:pathLst>
          </a:custGeom>
          <a:solidFill>
            <a:srgbClr val="A77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76" y="2698482"/>
            <a:ext cx="8013852" cy="204158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75" y="1516648"/>
            <a:ext cx="8013853" cy="590931"/>
          </a:xfrm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4A534BB-1B8F-A75B-85F1-6C35FFAB4F7E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Moon 3">
            <a:extLst>
              <a:ext uri="{FF2B5EF4-FFF2-40B4-BE49-F238E27FC236}">
                <a16:creationId xmlns:a16="http://schemas.microsoft.com/office/drawing/2014/main" id="{218867B0-61F5-C8DF-047E-EE8A9B5BB901}"/>
              </a:ext>
            </a:extLst>
          </p:cNvPr>
          <p:cNvSpPr/>
          <p:nvPr userDrawn="1"/>
        </p:nvSpPr>
        <p:spPr>
          <a:xfrm rot="10800000">
            <a:off x="9294849" y="570544"/>
            <a:ext cx="2676525" cy="6287456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EADFD3-697F-0872-B018-941C740073A5}"/>
              </a:ext>
            </a:extLst>
          </p:cNvPr>
          <p:cNvSpPr/>
          <p:nvPr userDrawn="1"/>
        </p:nvSpPr>
        <p:spPr>
          <a:xfrm rot="10800000">
            <a:off x="9124488" y="1031765"/>
            <a:ext cx="1504950" cy="5365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FB6C-02E1-A80C-8189-55236F9F2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67320"/>
            <a:ext cx="12192000" cy="1526714"/>
          </a:xfrm>
          <a:solidFill>
            <a:schemeClr val="accent4">
              <a:lumMod val="90000"/>
              <a:lumOff val="10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Divider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359081-3B1A-88E5-AF7C-6A8B02F026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799" y="858233"/>
            <a:ext cx="2743200" cy="365125"/>
          </a:xfrm>
          <a:prstGeom prst="rect">
            <a:avLst/>
          </a:prstGeom>
        </p:spPr>
        <p:txBody>
          <a:bodyPr/>
          <a:lstStyle/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F455A0-7E07-E17D-4514-8F7816C6B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749" y="-16901"/>
            <a:ext cx="12210167" cy="689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30" y="1889198"/>
            <a:ext cx="10619923" cy="1733808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0" y="1043538"/>
            <a:ext cx="10393680" cy="590931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rgbClr val="EBB45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en-US"/>
              <a:t>ASTROPHYSICS DIVISION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5107B3-8B79-0DDA-47A8-94F52C17D2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rgbClr val="1B62AC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37B683-8C81-965A-A955-0D5811443C01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599AA24F-274B-C4F5-8E6F-ACF44D2C99B8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B077C2-A5DD-12D7-9FCD-B2EDE8A29EF8}"/>
              </a:ext>
            </a:extLst>
          </p:cNvPr>
          <p:cNvSpPr txBox="1">
            <a:spLocks/>
          </p:cNvSpPr>
          <p:nvPr userDrawn="1"/>
        </p:nvSpPr>
        <p:spPr>
          <a:xfrm>
            <a:off x="630276" y="74002"/>
            <a:ext cx="6678104" cy="33855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35A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ASTROPHYSICS DIVISION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9EABD7-2F93-A863-BC40-72353D2416D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chemeClr val="accent4">
              <a:lumMod val="90000"/>
              <a:lumOff val="1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1F7EEEC-8402-8059-255B-30244C8C40AD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94BA8B69-63AF-8DC8-74F8-0EB842383155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2">
            <a:extLst>
              <a:ext uri="{FF2B5EF4-FFF2-40B4-BE49-F238E27FC236}">
                <a16:creationId xmlns:a16="http://schemas.microsoft.com/office/drawing/2014/main" id="{2AD4AB02-4A22-DAC1-1A68-9140F7FC7B52}"/>
              </a:ext>
            </a:extLst>
          </p:cNvPr>
          <p:cNvSpPr/>
          <p:nvPr userDrawn="1"/>
        </p:nvSpPr>
        <p:spPr>
          <a:xfrm>
            <a:off x="11260264" y="0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3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29B396-D341-CD89-F22D-273DA83669A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266238" y="6231411"/>
            <a:ext cx="6435767" cy="307777"/>
          </a:xfrm>
        </p:spPr>
        <p:txBody>
          <a:bodyPr wrap="square">
            <a:sp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CAPTION – Caption text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38" y="1889198"/>
            <a:ext cx="6435767" cy="173380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517" y="1043538"/>
            <a:ext cx="6481488" cy="590931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5">
            <a:extLst>
              <a:ext uri="{FF2B5EF4-FFF2-40B4-BE49-F238E27FC236}">
                <a16:creationId xmlns:a16="http://schemas.microsoft.com/office/drawing/2014/main" id="{F01D2307-A478-5571-15BB-8B617E7885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57198" y="898900"/>
            <a:ext cx="4114800" cy="5486400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rgbClr val="EBB458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en-US"/>
              <a:t>ASTROPHYSICS DIVISION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4ABDCE-07BB-FCCF-872E-7C01102B5F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rgbClr val="1B62AC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724C85-210B-E60D-F79B-DF6E08EC0C22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B0EB10B8-FF9E-DC79-3F86-0A73A3E4FE49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8927836-984D-97C9-AE5C-1953F64DF4D9}"/>
              </a:ext>
            </a:extLst>
          </p:cNvPr>
          <p:cNvSpPr txBox="1">
            <a:spLocks/>
          </p:cNvSpPr>
          <p:nvPr userDrawn="1"/>
        </p:nvSpPr>
        <p:spPr>
          <a:xfrm>
            <a:off x="630276" y="74002"/>
            <a:ext cx="6678104" cy="33855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35A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ASTROPHYSICS DIVISION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99F6C9-3C79-1A7B-6A07-8D2ED6316B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chemeClr val="accent4">
              <a:lumMod val="90000"/>
              <a:lumOff val="10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7387E8-D50E-E45B-6666-4E9C2DDCC0C7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64F32621-51F3-EC07-6649-C23800D06EE2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2">
            <a:extLst>
              <a:ext uri="{FF2B5EF4-FFF2-40B4-BE49-F238E27FC236}">
                <a16:creationId xmlns:a16="http://schemas.microsoft.com/office/drawing/2014/main" id="{2ADDDA23-8A70-F7D7-F5A4-580A1F284114}"/>
              </a:ext>
            </a:extLst>
          </p:cNvPr>
          <p:cNvSpPr/>
          <p:nvPr userDrawn="1"/>
        </p:nvSpPr>
        <p:spPr>
          <a:xfrm>
            <a:off x="11260264" y="0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218D6D-2580-0886-C8FC-1451380245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-7749" y="-16901"/>
            <a:ext cx="12210167" cy="6891801"/>
          </a:xfrm>
          <a:prstGeom prst="rect">
            <a:avLst/>
          </a:prstGeom>
          <a:gradFill flip="none" rotWithShape="1">
            <a:gsLst>
              <a:gs pos="0">
                <a:srgbClr val="403422"/>
              </a:gs>
              <a:gs pos="60000">
                <a:schemeClr val="tx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94DD30A-DD79-D419-D930-FC64E73970A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318399" y="4594140"/>
            <a:ext cx="6510147" cy="147732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800"/>
              <a:t>Lorem ipsum dolor sit </a:t>
            </a:r>
            <a:r>
              <a:rPr lang="en-US" sz="1800" err="1"/>
              <a:t>amet</a:t>
            </a:r>
            <a:r>
              <a:rPr lang="en-US" sz="1800"/>
              <a:t>, </a:t>
            </a:r>
            <a:r>
              <a:rPr lang="en-US" sz="1800" err="1"/>
              <a:t>consectetur</a:t>
            </a:r>
            <a:r>
              <a:rPr lang="en-US" sz="1800"/>
              <a:t> </a:t>
            </a:r>
            <a:r>
              <a:rPr lang="en-US" sz="1800" err="1"/>
              <a:t>adipiscing</a:t>
            </a:r>
            <a:r>
              <a:rPr lang="en-US" sz="1800"/>
              <a:t> </a:t>
            </a:r>
            <a:r>
              <a:rPr lang="en-US" sz="1800" err="1"/>
              <a:t>elit</a:t>
            </a:r>
            <a:r>
              <a:rPr lang="en-US" sz="1800"/>
              <a:t>, sed do </a:t>
            </a:r>
            <a:r>
              <a:rPr lang="en-US" sz="1800" err="1"/>
              <a:t>eiusmod</a:t>
            </a:r>
            <a:r>
              <a:rPr lang="en-US" sz="1800"/>
              <a:t> </a:t>
            </a:r>
            <a:r>
              <a:rPr lang="en-US" sz="1800" err="1"/>
              <a:t>tempor</a:t>
            </a:r>
            <a:r>
              <a:rPr lang="en-US" sz="1800"/>
              <a:t> </a:t>
            </a:r>
            <a:r>
              <a:rPr lang="en-US" sz="1800" err="1"/>
              <a:t>incididunt</a:t>
            </a:r>
            <a:r>
              <a:rPr lang="en-US" sz="1800"/>
              <a:t> </a:t>
            </a:r>
            <a:r>
              <a:rPr lang="en-US" sz="1800" err="1"/>
              <a:t>ut</a:t>
            </a:r>
            <a:r>
              <a:rPr lang="en-US" sz="1800"/>
              <a:t> labore et do lore magna </a:t>
            </a:r>
            <a:r>
              <a:rPr lang="en-US" sz="1800" err="1"/>
              <a:t>aliqua</a:t>
            </a:r>
            <a:r>
              <a:rPr lang="en-US" sz="1800"/>
              <a:t>. Ut </a:t>
            </a:r>
            <a:r>
              <a:rPr lang="en-US" sz="1800" err="1"/>
              <a:t>enim</a:t>
            </a:r>
            <a:r>
              <a:rPr lang="en-US" sz="1800"/>
              <a:t> </a:t>
            </a:r>
            <a:r>
              <a:rPr lang="en-US" sz="1800" err="1"/>
              <a:t>aad</a:t>
            </a:r>
            <a:r>
              <a:rPr lang="en-US" sz="1800"/>
              <a:t> minim </a:t>
            </a:r>
            <a:r>
              <a:rPr lang="en-US" sz="1800" err="1"/>
              <a:t>veniam</a:t>
            </a:r>
            <a:r>
              <a:rPr lang="en-US" sz="1800"/>
              <a:t>, </a:t>
            </a:r>
            <a:r>
              <a:rPr lang="en-US" sz="1800" err="1"/>
              <a:t>quis</a:t>
            </a:r>
            <a:r>
              <a:rPr lang="en-US" sz="1800"/>
              <a:t> </a:t>
            </a:r>
            <a:r>
              <a:rPr lang="en-US" sz="1800" err="1"/>
              <a:t>nostrud</a:t>
            </a:r>
            <a:r>
              <a:rPr lang="en-US" sz="1800"/>
              <a:t> exercitation </a:t>
            </a:r>
            <a:r>
              <a:rPr lang="en-US" sz="1800" err="1"/>
              <a:t>ullamco</a:t>
            </a:r>
            <a:r>
              <a:rPr lang="en-US" sz="1800"/>
              <a:t> </a:t>
            </a:r>
            <a:r>
              <a:rPr lang="en-US" sz="1800" err="1"/>
              <a:t>laboris</a:t>
            </a:r>
            <a:r>
              <a:rPr lang="en-US" sz="1800"/>
              <a:t> nisi </a:t>
            </a:r>
            <a:r>
              <a:rPr lang="en-US" sz="1800" err="1"/>
              <a:t>ut</a:t>
            </a:r>
            <a:r>
              <a:rPr lang="en-US" sz="1800"/>
              <a:t> </a:t>
            </a:r>
            <a:r>
              <a:rPr lang="en-US" sz="1800" err="1"/>
              <a:t>aliquip</a:t>
            </a:r>
            <a:r>
              <a:rPr lang="en-US" sz="1800"/>
              <a:t> ex </a:t>
            </a:r>
            <a:r>
              <a:rPr lang="en-US" sz="1800" err="1"/>
              <a:t>ea</a:t>
            </a:r>
            <a:r>
              <a:rPr lang="en-US" sz="1800"/>
              <a:t> comm. Duis </a:t>
            </a:r>
            <a:r>
              <a:rPr lang="en-US" sz="1800" err="1"/>
              <a:t>aute</a:t>
            </a:r>
            <a:r>
              <a:rPr lang="en-US" sz="1800"/>
              <a:t> </a:t>
            </a:r>
            <a:r>
              <a:rPr lang="en-US" sz="1800" err="1"/>
              <a:t>irure</a:t>
            </a:r>
            <a:r>
              <a:rPr lang="en-US" sz="1800"/>
              <a:t> dolor in </a:t>
            </a:r>
            <a:r>
              <a:rPr lang="en-US" sz="1800" err="1"/>
              <a:t>reprehenderit</a:t>
            </a:r>
            <a:r>
              <a:rPr lang="en-US" sz="1800"/>
              <a:t> minim </a:t>
            </a:r>
            <a:r>
              <a:rPr lang="en-US" sz="1800" err="1"/>
              <a:t>veniam</a:t>
            </a:r>
            <a:r>
              <a:rPr lang="en-US" sz="1800"/>
              <a:t>, </a:t>
            </a:r>
            <a:r>
              <a:rPr lang="en-US" sz="1800" err="1"/>
              <a:t>quis</a:t>
            </a:r>
            <a:r>
              <a:rPr lang="en-US" sz="1800"/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4505" y="1955115"/>
            <a:ext cx="3084041" cy="243656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</a:t>
            </a:r>
            <a:r>
              <a:rPr lang="en-US" err="1"/>
              <a:t>styles</a:t>
            </a:r>
            <a:r>
              <a:rPr lang="en-US" sz="1800" err="1"/>
              <a:t>Lorem</a:t>
            </a:r>
            <a:r>
              <a:rPr lang="en-US" sz="1800"/>
              <a:t> ipsum dolor sit </a:t>
            </a:r>
            <a:r>
              <a:rPr lang="en-US" sz="1800" err="1"/>
              <a:t>amet</a:t>
            </a:r>
            <a:r>
              <a:rPr lang="en-US" sz="1800"/>
              <a:t>, </a:t>
            </a:r>
            <a:r>
              <a:rPr lang="en-US" sz="1800" err="1"/>
              <a:t>consectetur</a:t>
            </a:r>
            <a:r>
              <a:rPr lang="en-US" sz="1800"/>
              <a:t> </a:t>
            </a:r>
            <a:r>
              <a:rPr lang="en-US" sz="1800" err="1"/>
              <a:t>adipiscing</a:t>
            </a:r>
            <a:r>
              <a:rPr lang="en-US" sz="1800"/>
              <a:t> </a:t>
            </a:r>
            <a:r>
              <a:rPr lang="en-US" sz="1800" err="1"/>
              <a:t>elit</a:t>
            </a:r>
            <a:r>
              <a:rPr lang="en-US" sz="1800"/>
              <a:t>, sed do </a:t>
            </a:r>
            <a:r>
              <a:rPr lang="en-US" sz="1800" err="1"/>
              <a:t>eiusmod</a:t>
            </a:r>
            <a:r>
              <a:rPr lang="en-US" sz="1800"/>
              <a:t> </a:t>
            </a:r>
            <a:r>
              <a:rPr lang="en-US" sz="1800" err="1"/>
              <a:t>tempor</a:t>
            </a:r>
            <a:r>
              <a:rPr lang="en-US" sz="1800"/>
              <a:t> </a:t>
            </a:r>
            <a:r>
              <a:rPr lang="en-US" sz="1800" err="1"/>
              <a:t>incididunt</a:t>
            </a:r>
            <a:r>
              <a:rPr lang="en-US" sz="1800"/>
              <a:t> </a:t>
            </a:r>
            <a:r>
              <a:rPr lang="en-US" sz="1800" err="1"/>
              <a:t>ut</a:t>
            </a:r>
            <a:r>
              <a:rPr lang="en-US" sz="1800"/>
              <a:t> labore et do lore magna </a:t>
            </a:r>
            <a:r>
              <a:rPr lang="en-US" sz="1800" err="1"/>
              <a:t>aliqua</a:t>
            </a:r>
            <a:r>
              <a:rPr lang="en-US" sz="1800"/>
              <a:t>. </a:t>
            </a:r>
          </a:p>
          <a:p>
            <a:pPr lvl="0"/>
            <a:r>
              <a:rPr lang="en-US" sz="1800"/>
              <a:t>Ut </a:t>
            </a:r>
            <a:r>
              <a:rPr lang="en-US" sz="1800" err="1"/>
              <a:t>enim</a:t>
            </a:r>
            <a:r>
              <a:rPr lang="en-US" sz="1800"/>
              <a:t> ad minim </a:t>
            </a:r>
            <a:r>
              <a:rPr lang="en-US" sz="1800" err="1"/>
              <a:t>veniam</a:t>
            </a:r>
            <a:r>
              <a:rPr lang="en-US" sz="1800"/>
              <a:t>, </a:t>
            </a:r>
            <a:r>
              <a:rPr lang="en-US" sz="1800" err="1"/>
              <a:t>quis</a:t>
            </a:r>
            <a:r>
              <a:rPr lang="en-US" sz="1800"/>
              <a:t> </a:t>
            </a:r>
            <a:r>
              <a:rPr lang="en-US" sz="1800" err="1"/>
              <a:t>nostrud</a:t>
            </a:r>
            <a:r>
              <a:rPr lang="en-US" sz="1800"/>
              <a:t> exercitation.</a:t>
            </a:r>
            <a:endParaRPr lang="en-US"/>
          </a:p>
        </p:txBody>
      </p:sp>
      <p:sp>
        <p:nvSpPr>
          <p:cNvPr id="17" name="Content Placeholder 35">
            <a:extLst>
              <a:ext uri="{FF2B5EF4-FFF2-40B4-BE49-F238E27FC236}">
                <a16:creationId xmlns:a16="http://schemas.microsoft.com/office/drawing/2014/main" id="{E48DC2AB-8B49-8D5B-9E83-0B238C3F59C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433134" y="2020018"/>
            <a:ext cx="3084041" cy="2285764"/>
          </a:xfrm>
          <a:solidFill>
            <a:srgbClr val="1B62AC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516" y="1163104"/>
            <a:ext cx="6481488" cy="590931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lang="en-US"/>
              <a:t>ASTROPHYSICS DIVISION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7996B3-F756-9A31-9955-CA30FBE896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rgbClr val="1B62AC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E9F382-6E0F-6026-0752-FAA9F9E5A437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5ED1EEEC-124B-9D7D-26A0-C2FF0F8C4919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8758C66-C6DF-669C-58E1-01365E70B5C2}"/>
              </a:ext>
            </a:extLst>
          </p:cNvPr>
          <p:cNvSpPr txBox="1">
            <a:spLocks/>
          </p:cNvSpPr>
          <p:nvPr userDrawn="1"/>
        </p:nvSpPr>
        <p:spPr>
          <a:xfrm>
            <a:off x="630276" y="74002"/>
            <a:ext cx="6678104" cy="33855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35A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ASTROPHYSICS DIVISION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7639C1-A24D-69A2-1943-CCB4000E10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chemeClr val="accent4">
              <a:lumMod val="90000"/>
              <a:lumOff val="1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7576A0-5698-060D-DC55-94307212A0CF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D320E77F-71DA-8138-9BB6-CF3F3F580798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2">
            <a:extLst>
              <a:ext uri="{FF2B5EF4-FFF2-40B4-BE49-F238E27FC236}">
                <a16:creationId xmlns:a16="http://schemas.microsoft.com/office/drawing/2014/main" id="{B8FFCEE3-7D61-DCDF-2292-684BE789C9E4}"/>
              </a:ext>
            </a:extLst>
          </p:cNvPr>
          <p:cNvSpPr/>
          <p:nvPr userDrawn="1"/>
        </p:nvSpPr>
        <p:spPr>
          <a:xfrm>
            <a:off x="11260264" y="0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7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5A79C2-0E4C-559C-FEEB-CFBC1AA46D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chemeClr val="accent4">
              <a:lumMod val="90000"/>
              <a:lumOff val="1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790FDB-D3D7-7722-C401-D19C4BD8ECB4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73D77E95-5445-7412-FA54-42D4F101CD2F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12">
            <a:extLst>
              <a:ext uri="{FF2B5EF4-FFF2-40B4-BE49-F238E27FC236}">
                <a16:creationId xmlns:a16="http://schemas.microsoft.com/office/drawing/2014/main" id="{13C09CED-97DB-D4FA-1969-DE1065F41111}"/>
              </a:ext>
            </a:extLst>
          </p:cNvPr>
          <p:cNvSpPr/>
          <p:nvPr userDrawn="1"/>
        </p:nvSpPr>
        <p:spPr>
          <a:xfrm>
            <a:off x="11260264" y="0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FAB5796-9619-4BE1-F020-341AED4D1B68}"/>
              </a:ext>
            </a:extLst>
          </p:cNvPr>
          <p:cNvSpPr txBox="1">
            <a:spLocks/>
          </p:cNvSpPr>
          <p:nvPr userDrawn="1"/>
        </p:nvSpPr>
        <p:spPr>
          <a:xfrm>
            <a:off x="66102" y="70144"/>
            <a:ext cx="6678104" cy="33855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35A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ASTROPHYSICS DIVISION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76" y="2677419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75" y="1521401"/>
            <a:ext cx="6816649" cy="5909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58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42" r:id="rId2"/>
    <p:sldLayoutId id="2147483698" r:id="rId3"/>
    <p:sldLayoutId id="2147483670" r:id="rId4"/>
    <p:sldLayoutId id="2147483740" r:id="rId5"/>
    <p:sldLayoutId id="2147483775" r:id="rId6"/>
    <p:sldLayoutId id="2147483673" r:id="rId7"/>
    <p:sldLayoutId id="2147483699" r:id="rId8"/>
    <p:sldLayoutId id="2147483706" r:id="rId9"/>
    <p:sldLayoutId id="2147483700" r:id="rId10"/>
    <p:sldLayoutId id="2147483708" r:id="rId11"/>
    <p:sldLayoutId id="2147483689" r:id="rId12"/>
    <p:sldLayoutId id="2147483676" r:id="rId13"/>
    <p:sldLayoutId id="2147483743" r:id="rId14"/>
    <p:sldLayoutId id="2147483791" r:id="rId15"/>
    <p:sldLayoutId id="2147483794" r:id="rId16"/>
    <p:sldLayoutId id="214748379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456">
          <p15:clr>
            <a:srgbClr val="F26B43"/>
          </p15:clr>
        </p15:guide>
        <p15:guide id="3" pos="736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11B539-C794-0CD8-9E10-048DA6679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13C1E-0BED-2F82-F6DC-2158C4A21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FE593-426C-5FCC-76E0-84785E183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10,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78BD9-CFB6-F4D8-E309-81D82F543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Carnegie EPL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12837-502E-A427-71EE-95FF257D9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5F470-1719-432D-AFFD-74CF95C89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3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89" r:id="rId2"/>
    <p:sldLayoutId id="2147483796" r:id="rId3"/>
    <p:sldLayoutId id="2147483797" r:id="rId4"/>
    <p:sldLayoutId id="214748379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1D7B8-5C85-5902-6C6F-817CDA9BE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819F9-075A-23A2-7363-660345601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51FF6-3171-516E-CF27-BC2CB9B30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10,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76C4D-7136-01CC-0028-50301004E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Carnegie EPL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9D8685-0F3E-A376-5DEE-F52043DC36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9804" y="-9972"/>
            <a:ext cx="12201804" cy="514767"/>
            <a:chOff x="-9804" y="-37213"/>
            <a:chExt cx="12201804" cy="514767"/>
          </a:xfrm>
          <a:solidFill>
            <a:schemeClr val="accent1">
              <a:lumMod val="5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835550-68DA-21CC-3116-5D8162EAA3BF}"/>
                </a:ext>
              </a:extLst>
            </p:cNvPr>
            <p:cNvSpPr/>
            <p:nvPr userDrawn="1"/>
          </p:nvSpPr>
          <p:spPr>
            <a:xfrm>
              <a:off x="-9804" y="-37213"/>
              <a:ext cx="12201804" cy="5147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84A33DBE-C83F-7C7E-E595-218D23C788A4}"/>
                </a:ext>
              </a:extLst>
            </p:cNvPr>
            <p:cNvSpPr/>
            <p:nvPr userDrawn="1"/>
          </p:nvSpPr>
          <p:spPr>
            <a:xfrm>
              <a:off x="8873902" y="-33075"/>
              <a:ext cx="3318097" cy="510629"/>
            </a:xfrm>
            <a:custGeom>
              <a:avLst/>
              <a:gdLst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0 w 931736"/>
                <a:gd name="connsiteY3" fmla="*/ 495760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467832 w 931736"/>
                <a:gd name="connsiteY3" fmla="*/ 479812 h 495760"/>
                <a:gd name="connsiteX4" fmla="*/ 0 w 931736"/>
                <a:gd name="connsiteY4" fmla="*/ 0 h 495760"/>
                <a:gd name="connsiteX0" fmla="*/ 0 w 931736"/>
                <a:gd name="connsiteY0" fmla="*/ 0 h 495760"/>
                <a:gd name="connsiteX1" fmla="*/ 931736 w 931736"/>
                <a:gd name="connsiteY1" fmla="*/ 0 h 495760"/>
                <a:gd name="connsiteX2" fmla="*/ 931736 w 931736"/>
                <a:gd name="connsiteY2" fmla="*/ 495760 h 495760"/>
                <a:gd name="connsiteX3" fmla="*/ 590106 w 931736"/>
                <a:gd name="connsiteY3" fmla="*/ 485128 h 495760"/>
                <a:gd name="connsiteX4" fmla="*/ 0 w 931736"/>
                <a:gd name="connsiteY4" fmla="*/ 0 h 495760"/>
                <a:gd name="connsiteX0" fmla="*/ 0 w 931736"/>
                <a:gd name="connsiteY0" fmla="*/ 0 h 495761"/>
                <a:gd name="connsiteX1" fmla="*/ 931736 w 931736"/>
                <a:gd name="connsiteY1" fmla="*/ 0 h 495761"/>
                <a:gd name="connsiteX2" fmla="*/ 931736 w 931736"/>
                <a:gd name="connsiteY2" fmla="*/ 495760 h 495761"/>
                <a:gd name="connsiteX3" fmla="*/ 499730 w 931736"/>
                <a:gd name="connsiteY3" fmla="*/ 495761 h 495761"/>
                <a:gd name="connsiteX4" fmla="*/ 0 w 931736"/>
                <a:gd name="connsiteY4" fmla="*/ 0 h 495761"/>
                <a:gd name="connsiteX0" fmla="*/ 1656172 w 2587908"/>
                <a:gd name="connsiteY0" fmla="*/ 0 h 503195"/>
                <a:gd name="connsiteX1" fmla="*/ 2587908 w 2587908"/>
                <a:gd name="connsiteY1" fmla="*/ 0 h 503195"/>
                <a:gd name="connsiteX2" fmla="*/ 2587908 w 2587908"/>
                <a:gd name="connsiteY2" fmla="*/ 495760 h 503195"/>
                <a:gd name="connsiteX3" fmla="*/ 0 w 2587908"/>
                <a:gd name="connsiteY3" fmla="*/ 503195 h 503195"/>
                <a:gd name="connsiteX4" fmla="*/ 1656172 w 2587908"/>
                <a:gd name="connsiteY4" fmla="*/ 0 h 503195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  <a:gd name="connsiteX0" fmla="*/ 0 w 3318097"/>
                <a:gd name="connsiteY0" fmla="*/ 0 h 510629"/>
                <a:gd name="connsiteX1" fmla="*/ 3318097 w 3318097"/>
                <a:gd name="connsiteY1" fmla="*/ 7434 h 510629"/>
                <a:gd name="connsiteX2" fmla="*/ 3318097 w 3318097"/>
                <a:gd name="connsiteY2" fmla="*/ 503194 h 510629"/>
                <a:gd name="connsiteX3" fmla="*/ 730189 w 3318097"/>
                <a:gd name="connsiteY3" fmla="*/ 510629 h 510629"/>
                <a:gd name="connsiteX4" fmla="*/ 0 w 3318097"/>
                <a:gd name="connsiteY4" fmla="*/ 0 h 5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8097" h="510629">
                  <a:moveTo>
                    <a:pt x="0" y="0"/>
                  </a:moveTo>
                  <a:lnTo>
                    <a:pt x="3318097" y="7434"/>
                  </a:lnTo>
                  <a:lnTo>
                    <a:pt x="3318097" y="503194"/>
                  </a:lnTo>
                  <a:lnTo>
                    <a:pt x="730189" y="510629"/>
                  </a:lnTo>
                  <a:cubicBezTo>
                    <a:pt x="486793" y="340419"/>
                    <a:pt x="399513" y="2222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12">
            <a:extLst>
              <a:ext uri="{FF2B5EF4-FFF2-40B4-BE49-F238E27FC236}">
                <a16:creationId xmlns:a16="http://schemas.microsoft.com/office/drawing/2014/main" id="{64EFC92D-0398-0AE2-E18F-634832991760}"/>
              </a:ext>
            </a:extLst>
          </p:cNvPr>
          <p:cNvSpPr/>
          <p:nvPr userDrawn="1"/>
        </p:nvSpPr>
        <p:spPr>
          <a:xfrm>
            <a:off x="11260264" y="0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97EF44A-1466-C043-E237-1434B9A730EF}"/>
              </a:ext>
            </a:extLst>
          </p:cNvPr>
          <p:cNvSpPr txBox="1">
            <a:spLocks/>
          </p:cNvSpPr>
          <p:nvPr userDrawn="1"/>
        </p:nvSpPr>
        <p:spPr>
          <a:xfrm>
            <a:off x="66102" y="70144"/>
            <a:ext cx="6678104" cy="33855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35A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ASTROPHYSICS DIVISION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90DC00D-4DCA-E76A-182B-36EB435E2295}"/>
              </a:ext>
            </a:extLst>
          </p:cNvPr>
          <p:cNvSpPr txBox="1">
            <a:spLocks/>
          </p:cNvSpPr>
          <p:nvPr userDrawn="1"/>
        </p:nvSpPr>
        <p:spPr>
          <a:xfrm>
            <a:off x="9334101" y="710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8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59" r:id="rId4"/>
    <p:sldLayoutId id="2147483760" r:id="rId5"/>
    <p:sldLayoutId id="2147483774" r:id="rId6"/>
    <p:sldLayoutId id="2147483761" r:id="rId7"/>
    <p:sldLayoutId id="2147483768" r:id="rId8"/>
    <p:sldLayoutId id="2147483769" r:id="rId9"/>
    <p:sldLayoutId id="2147483770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cience.nasa.gov/researchers/solicitations/roses-2024/research-opportunities-in-space-and-earth-science-roses-2024-to-be-released-february-14-2024/" TargetMode="Externa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pl.nasa.gov/go/proposalworkshop" TargetMode="Externa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nasa.gov/researchers/sara/program-officers-list" TargetMode="External"/><Relationship Id="rId2" Type="http://schemas.openxmlformats.org/officeDocument/2006/relationships/hyperlink" Target="https://science.nasa.gov/researchers/volunteer-review-panels" TargetMode="Externa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sf.gov/mps/ast/aaac.jsp" TargetMode="External"/><Relationship Id="rId3" Type="http://schemas.openxmlformats.org/officeDocument/2006/relationships/hyperlink" Target="https://cor.gsfc.nasa.gov/cornews-mailing-list.php" TargetMode="External"/><Relationship Id="rId7" Type="http://schemas.openxmlformats.org/officeDocument/2006/relationships/hyperlink" Target="http://sites.nationalacademies.org/bpa/bpa_048755" TargetMode="External"/><Relationship Id="rId2" Type="http://schemas.openxmlformats.org/officeDocument/2006/relationships/hyperlink" Target="https://nspires.nasaprs.com/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science.nasa.gov/researchers/nac/science-advisory-committees/apac" TargetMode="External"/><Relationship Id="rId5" Type="http://schemas.openxmlformats.org/officeDocument/2006/relationships/hyperlink" Target="https://pcos.gsfc.nasa.gov/pcosnews-mailing-list.php" TargetMode="External"/><Relationship Id="rId4" Type="http://schemas.openxmlformats.org/officeDocument/2006/relationships/hyperlink" Target="https://exoplanets.nasa.gov/exep/exopag/announcementList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douglas.m.hudgins@nasa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xoplanets.nasa.gov/exep/exopag/overview" TargetMode="Externa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5CE340-0A5C-D95F-8393-B56385DFB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89170"/>
            <a:ext cx="12198096" cy="6951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9D609-5407-3CA5-D0F0-D170F7364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97" y="316076"/>
            <a:ext cx="2678313" cy="990164"/>
          </a:xfrm>
          <a:prstGeom prst="rect">
            <a:avLst/>
          </a:prstGeom>
        </p:spPr>
      </p:pic>
      <p:sp>
        <p:nvSpPr>
          <p:cNvPr id="11" name="Subtitle 34">
            <a:extLst>
              <a:ext uri="{FF2B5EF4-FFF2-40B4-BE49-F238E27FC236}">
                <a16:creationId xmlns:a16="http://schemas.microsoft.com/office/drawing/2014/main" id="{E58F8813-B58D-C103-84CC-039877AD2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867" y="5421039"/>
            <a:ext cx="6349079" cy="1308050"/>
          </a:xfrm>
        </p:spPr>
        <p:txBody>
          <a:bodyPr wrap="square">
            <a:spAutoFit/>
          </a:bodyPr>
          <a:lstStyle/>
          <a:p>
            <a:pPr algn="l">
              <a:spcBef>
                <a:spcPts val="400"/>
              </a:spcBef>
            </a:pPr>
            <a:r>
              <a:rPr lang="en-US" dirty="0"/>
              <a:t>Hannah Jang-Condell</a:t>
            </a:r>
          </a:p>
          <a:p>
            <a:pPr algn="l">
              <a:spcBef>
                <a:spcPts val="400"/>
              </a:spcBef>
            </a:pPr>
            <a:r>
              <a:rPr lang="en-US" sz="1500" b="0" dirty="0"/>
              <a:t>Program Scientist, Astrophysics Division &amp; Planetary Sciences Division </a:t>
            </a:r>
          </a:p>
          <a:p>
            <a:pPr algn="l">
              <a:spcBef>
                <a:spcPts val="400"/>
              </a:spcBef>
            </a:pPr>
            <a:r>
              <a:rPr lang="en-US" sz="1500" dirty="0"/>
              <a:t>Science Mission Directorate, NASA Headquarters</a:t>
            </a:r>
            <a:endParaRPr lang="en-US" sz="1500" b="0" dirty="0"/>
          </a:p>
          <a:p>
            <a:pPr algn="l">
              <a:spcBef>
                <a:spcPts val="400"/>
              </a:spcBef>
            </a:pPr>
            <a:endParaRPr lang="en-US" sz="1500" b="0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9D74053-9A2E-6CFD-A2E1-7C3DFBB6F0F9}"/>
              </a:ext>
            </a:extLst>
          </p:cNvPr>
          <p:cNvSpPr txBox="1">
            <a:spLocks/>
          </p:cNvSpPr>
          <p:nvPr/>
        </p:nvSpPr>
        <p:spPr>
          <a:xfrm>
            <a:off x="952867" y="3747930"/>
            <a:ext cx="9750301" cy="15696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n-ea"/>
              </a:rPr>
              <a:t>Working with NASA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n-ea"/>
              </a:rPr>
              <a:t>PROTO-Sagan Workshop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n-ea"/>
              </a:rPr>
              <a:t>Pasadena, CA – July 19,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BD21C-E2DC-A182-5CA5-B2E0A5FF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371138"/>
            <a:ext cx="2743200" cy="365125"/>
          </a:xfrm>
        </p:spPr>
        <p:txBody>
          <a:bodyPr/>
          <a:lstStyle/>
          <a:p>
            <a:pPr algn="r"/>
            <a:fld id="{07A537E3-EFE5-4141-9BFD-7612B4F0C7AB}" type="slidenum">
              <a:rPr lang="en-US" smtClean="0"/>
              <a:pPr algn="r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5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4001-3804-9889-23C6-BAA76F9A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can a program officer do for you?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7DB9AC5-B25E-5B1E-2C99-BB09D82780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677469"/>
              </p:ext>
            </p:extLst>
          </p:nvPr>
        </p:nvGraphicFramePr>
        <p:xfrm>
          <a:off x="838200" y="1602886"/>
          <a:ext cx="10515600" cy="4739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22636393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657326807"/>
                    </a:ext>
                  </a:extLst>
                </a:gridCol>
              </a:tblGrid>
              <a:tr h="513189">
                <a:tc>
                  <a:txBody>
                    <a:bodyPr/>
                    <a:lstStyle/>
                    <a:p>
                      <a:r>
                        <a:rPr lang="en-US" sz="2400" dirty="0"/>
                        <a:t>What I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I can’t 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996603"/>
                  </a:ext>
                </a:extLst>
              </a:tr>
              <a:tr h="1012566">
                <a:tc>
                  <a:txBody>
                    <a:bodyPr/>
                    <a:lstStyle/>
                    <a:p>
                      <a:r>
                        <a:rPr lang="en-US" sz="2400" dirty="0"/>
                        <a:t>Manage review panels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Evaluate proposals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7548"/>
                  </a:ext>
                </a:extLst>
              </a:tr>
              <a:tr h="1012566">
                <a:tc>
                  <a:txBody>
                    <a:bodyPr/>
                    <a:lstStyle/>
                    <a:p>
                      <a:r>
                        <a:rPr lang="en-US" sz="2400" dirty="0"/>
                        <a:t>Recommend proposals for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Select proposals (done by selecting official)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165256"/>
                  </a:ext>
                </a:extLst>
              </a:tr>
              <a:tr h="1012566">
                <a:tc>
                  <a:txBody>
                    <a:bodyPr/>
                    <a:lstStyle/>
                    <a:p>
                      <a:r>
                        <a:rPr lang="en-US" sz="2400" dirty="0"/>
                        <a:t>Tell you whether your proposal is relevant to my call, or help you figure out where to submit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Tell you whether your proposal has merit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569949"/>
                  </a:ext>
                </a:extLst>
              </a:tr>
              <a:tr h="1012566">
                <a:tc>
                  <a:txBody>
                    <a:bodyPr/>
                    <a:lstStyle/>
                    <a:p>
                      <a:r>
                        <a:rPr lang="en-US" sz="2400" dirty="0"/>
                        <a:t>Debrief you on your proposal </a:t>
                      </a:r>
                      <a:r>
                        <a:rPr lang="en-US" sz="2400" dirty="0" err="1"/>
                        <a:t>evalution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Unilaterally change your proposal evaluation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25297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1B40F-67FC-B0EE-4939-D7B7D3EC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16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B92C-EC24-605A-0102-D1DBEC99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do I get funding from NASA?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6D493-6573-4D38-C9A1-D4A211791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part of a mission (see Keith Grogan’s presentation)</a:t>
            </a:r>
          </a:p>
          <a:p>
            <a:r>
              <a:rPr lang="en-US" dirty="0"/>
              <a:t>Get a research grant (Research and Analysis = R&amp;A)</a:t>
            </a:r>
          </a:p>
          <a:p>
            <a:pPr lvl="1"/>
            <a:r>
              <a:rPr lang="en-US" dirty="0"/>
              <a:t>Research Opportunities in Space and Earth Science = ROSES </a:t>
            </a:r>
          </a:p>
          <a:p>
            <a:pPr lvl="1"/>
            <a:r>
              <a:rPr lang="en-US" dirty="0"/>
              <a:t>Released on or about February 14 every year</a:t>
            </a:r>
          </a:p>
          <a:p>
            <a:pPr lvl="1"/>
            <a:r>
              <a:rPr lang="en-US" dirty="0"/>
              <a:t>ROSES-2024: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https://science.nasa.gov/researchers/solicitations/roses-2024/research-opportunities-in-space-and-earth-science-roses-2024-to-be-released-february-14-2024/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93EA3-7850-A143-57FC-AD0A039F2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53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D84C9-D06D-F87C-2615-70DB6266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 descr="A close-up of a paper&#10;&#10;Description automatically generated">
            <a:extLst>
              <a:ext uri="{FF2B5EF4-FFF2-40B4-BE49-F238E27FC236}">
                <a16:creationId xmlns:a16="http://schemas.microsoft.com/office/drawing/2014/main" id="{5AD9B4BC-9D8C-FA59-2013-27129F203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60" y="776287"/>
            <a:ext cx="6179155" cy="5788636"/>
          </a:xfrm>
          <a:prstGeom prst="rect">
            <a:avLst/>
          </a:prstGeom>
        </p:spPr>
      </p:pic>
      <p:pic>
        <p:nvPicPr>
          <p:cNvPr id="9" name="Picture 8" descr="A screenshot of a research program&#10;&#10;Description automatically generated">
            <a:extLst>
              <a:ext uri="{FF2B5EF4-FFF2-40B4-BE49-F238E27FC236}">
                <a16:creationId xmlns:a16="http://schemas.microsoft.com/office/drawing/2014/main" id="{04AFD09F-D8E1-25BE-4F36-1A912F736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120" y="504092"/>
            <a:ext cx="7086880" cy="64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4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3F35D-76CF-E04E-6664-43386FF0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do I learn to write a good proposal?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A9562-2EEC-3F37-A9E8-6A5D1B257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 a workshop</a:t>
            </a:r>
          </a:p>
          <a:p>
            <a:pPr lvl="1"/>
            <a:r>
              <a:rPr lang="en-US" dirty="0"/>
              <a:t>SMD Proposal Writing Workshop: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https://www.jpl.nasa.gov/go/proposalworkshop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dirty="0"/>
              <a:t>Participate in a review panel</a:t>
            </a:r>
          </a:p>
          <a:p>
            <a:pPr lvl="1"/>
            <a:r>
              <a:rPr lang="en-US" dirty="0"/>
              <a:t>Grad students can be executive secretaries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CBCB7-E311-2B78-0024-AFB23B62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72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3A175-8ABE-DCCC-353C-0DD86FC9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Volunteer to Serve on a NASA Peer Review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DB8F6-DCAD-D872-D353-7DA79B93C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478"/>
            <a:ext cx="10515600" cy="4785485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/>
              <a:t>Personal professional development: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See how the whole review process works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Learn what constitutes excellent proposals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Network with your professional colleagues and NASA scientific staff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200"/>
              <a:t>Institutional achievement: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Improve at competing for NASA money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Increase knowledge of NASA’s research and technology programs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200"/>
              <a:t>Investment in the future: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Help select the most transformative science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Ensure that all proposals receive a fair and competent review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200"/>
              <a:t>All reviewers receive an honorarium from NASA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200"/>
              <a:t>Sign up to be a panel reviewer: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https://science.nasa.gov/researchers/volunteer-review-panels</a:t>
            </a:r>
            <a:r>
              <a:rPr lang="en-US">
                <a:solidFill>
                  <a:srgbClr val="00B0F0"/>
                </a:solidFill>
              </a:rPr>
              <a:t> 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or contact a NASA program officer (for contact info, see </a:t>
            </a:r>
            <a:br>
              <a:rPr lang="en-US"/>
            </a:br>
            <a:r>
              <a:rPr lang="en-US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https://science.nasa.gov/researchers/sara/program-officers-list</a:t>
            </a:r>
            <a:r>
              <a:rPr lang="en-US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218BF-FD51-2894-A699-190CFE99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27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6F00-5AE1-EF46-4052-ABBCF6E9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Stay Connected with NASA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5221A-BE42-B6F4-CE03-B06B45196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487"/>
            <a:ext cx="10515600" cy="519485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NSPIRES mailing list – information about NASA solicitations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https://nspires.nasaprs.com/</a:t>
            </a:r>
            <a:r>
              <a:rPr lang="en-US" dirty="0">
                <a:solidFill>
                  <a:srgbClr val="00B0F0"/>
                </a:solidFill>
              </a:rPr>
              <a:t>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Cosmic Origins mailing list, Exoplanet Exploration mailing list, Physics of the Cosmos mailing list – information about NASA missions and science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https://cor.gsfc.nasa.gov/cornews-mailing-list.php</a:t>
            </a:r>
            <a:r>
              <a:rPr lang="en-US" dirty="0">
                <a:solidFill>
                  <a:srgbClr val="00B0F0"/>
                </a:solidFill>
              </a:rPr>
              <a:t>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https://exoplanets.nasa.gov/exep/exopag/announcementList/</a:t>
            </a:r>
            <a:r>
              <a:rPr lang="en-US" dirty="0">
                <a:solidFill>
                  <a:srgbClr val="00B0F0"/>
                </a:solidFill>
              </a:rPr>
              <a:t>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https://pcos.gsfc.nasa.gov/pcosnews-mailing-list.php</a:t>
            </a:r>
            <a:r>
              <a:rPr lang="en-US" dirty="0">
                <a:solidFill>
                  <a:srgbClr val="00B0F0"/>
                </a:solidFill>
              </a:rPr>
              <a:t>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NASA Astrophysics Federal Advisory Committees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Astrophysics Advisory Committee (APAC)   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https://science.nasa.gov/researchers/nac/science-advisory-committees/apac</a:t>
            </a:r>
            <a:r>
              <a:rPr lang="en-US" dirty="0">
                <a:solidFill>
                  <a:srgbClr val="00B0F0"/>
                </a:solidFill>
              </a:rPr>
              <a:t>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NASEM Committee on Astronomy and Astrophysics (CAA)   </a:t>
            </a:r>
            <a:r>
              <a:rPr lang="en-US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http://sites.nationalacademies.org/bpa/bpa_048755</a:t>
            </a:r>
            <a:r>
              <a:rPr lang="en-US" dirty="0">
                <a:solidFill>
                  <a:srgbClr val="00B0F0"/>
                </a:solidFill>
              </a:rPr>
              <a:t>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Astronomy and Astrophysics Advisory Committee (AAAC)  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https://www.nsf.gov/mps/ast/aaac.jsp</a:t>
            </a:r>
            <a:r>
              <a:rPr lang="en-US" dirty="0">
                <a:solidFill>
                  <a:srgbClr val="00B0F0"/>
                </a:solidFill>
              </a:rPr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405F8-1AFD-3595-8281-8A9103D52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0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5CE340-0A5C-D95F-8393-B56385DFB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89170"/>
            <a:ext cx="12198096" cy="68614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BD21C-E2DC-A182-5CA5-B2E0A5FF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07134"/>
            <a:ext cx="2743200" cy="365125"/>
          </a:xfrm>
        </p:spPr>
        <p:txBody>
          <a:bodyPr/>
          <a:lstStyle/>
          <a:p>
            <a:pPr algn="r"/>
            <a:fld id="{07A537E3-EFE5-4141-9BFD-7612B4F0C7AB}" type="slidenum">
              <a:rPr lang="en-US" smtClean="0">
                <a:solidFill>
                  <a:schemeClr val="bg1"/>
                </a:solidFill>
              </a:rPr>
              <a:pPr algn="r"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55B7D8-578A-A75F-A21A-56E9DED51E44}"/>
              </a:ext>
            </a:extLst>
          </p:cNvPr>
          <p:cNvSpPr/>
          <p:nvPr/>
        </p:nvSpPr>
        <p:spPr>
          <a:xfrm>
            <a:off x="0" y="4956073"/>
            <a:ext cx="4924540" cy="1356188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9D74053-9A2E-6CFD-A2E1-7C3DFBB6F0F9}"/>
              </a:ext>
            </a:extLst>
          </p:cNvPr>
          <p:cNvSpPr txBox="1">
            <a:spLocks/>
          </p:cNvSpPr>
          <p:nvPr/>
        </p:nvSpPr>
        <p:spPr>
          <a:xfrm>
            <a:off x="356966" y="5280224"/>
            <a:ext cx="4281135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1">
                <a:ea typeface="+mn-ea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9386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F67B53-0FB9-89C3-3D48-D0C876E8C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14600"/>
            <a:ext cx="12192000" cy="1828800"/>
          </a:xfrm>
        </p:spPr>
        <p:txBody>
          <a:bodyPr anchor="ctr">
            <a:normAutofit/>
          </a:bodyPr>
          <a:lstStyle/>
          <a:p>
            <a:r>
              <a:rPr lang="en-US" b="1" dirty="0"/>
              <a:t>Backup Slides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4E415-4F48-86C0-1644-5D05CBAFA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3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1CB50-462F-1382-ED82-2597F04744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pic>
        <p:nvPicPr>
          <p:cNvPr id="5" name="Google Shape;364;p19" descr="Picture 1">
            <a:extLst>
              <a:ext uri="{FF2B5EF4-FFF2-40B4-BE49-F238E27FC236}">
                <a16:creationId xmlns:a16="http://schemas.microsoft.com/office/drawing/2014/main" id="{F23F6125-539C-AA3A-DA87-8E31D8E88A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3062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548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32130-1844-5366-07AF-CF5894F26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4" y="1"/>
            <a:ext cx="12140632" cy="68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6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56109-AB23-2D8B-E021-189ACBBB2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My career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7B53-F5CB-F1E1-9872-6377B5DE7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3662"/>
            <a:ext cx="10515600" cy="47233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Education:</a:t>
            </a:r>
          </a:p>
          <a:p>
            <a:pPr lvl="1"/>
            <a:r>
              <a:rPr lang="en-US" dirty="0"/>
              <a:t>BS Physics (Minor in Biology), MIT 1997</a:t>
            </a:r>
          </a:p>
          <a:p>
            <a:pPr lvl="1"/>
            <a:r>
              <a:rPr lang="en-US" dirty="0"/>
              <a:t>MA Astronomy, Harvard 1999</a:t>
            </a:r>
          </a:p>
          <a:p>
            <a:pPr lvl="1"/>
            <a:r>
              <a:rPr lang="en-US" dirty="0"/>
              <a:t>PhD Astronomy, Harvard 2004</a:t>
            </a:r>
          </a:p>
          <a:p>
            <a:r>
              <a:rPr lang="en-US" dirty="0"/>
              <a:t>Postdocs:</a:t>
            </a:r>
          </a:p>
          <a:p>
            <a:pPr lvl="1"/>
            <a:r>
              <a:rPr lang="en-US" dirty="0"/>
              <a:t>Carnegie Fellow, Carnegie Institution for Science, DTM 2004-2007</a:t>
            </a:r>
          </a:p>
          <a:p>
            <a:pPr lvl="1"/>
            <a:r>
              <a:rPr lang="en-US" dirty="0"/>
              <a:t>Michelson Fellow, University of Maryland &amp; NASA GSFC 2007-2010</a:t>
            </a:r>
          </a:p>
          <a:p>
            <a:pPr lvl="1"/>
            <a:r>
              <a:rPr lang="en-US" dirty="0"/>
              <a:t>Postdoc, Space Telescope Science Institute 2011</a:t>
            </a:r>
          </a:p>
          <a:p>
            <a:r>
              <a:rPr lang="en-US" dirty="0"/>
              <a:t>Faculty</a:t>
            </a:r>
          </a:p>
          <a:p>
            <a:pPr lvl="1"/>
            <a:r>
              <a:rPr lang="en-US" dirty="0"/>
              <a:t>Assistant Professor, University of Wyoming, 2011-2017</a:t>
            </a:r>
          </a:p>
          <a:p>
            <a:pPr lvl="1"/>
            <a:r>
              <a:rPr lang="en-US" dirty="0"/>
              <a:t>Associate Professor, University of Wyoming, 2017-2021</a:t>
            </a:r>
          </a:p>
          <a:p>
            <a:r>
              <a:rPr lang="en-US" dirty="0"/>
              <a:t>NASA Headquarters</a:t>
            </a:r>
          </a:p>
          <a:p>
            <a:pPr lvl="1"/>
            <a:r>
              <a:rPr lang="en-US" dirty="0"/>
              <a:t>Program Scientist (IPA), NASA HQ, 2020-2021</a:t>
            </a:r>
          </a:p>
          <a:p>
            <a:pPr lvl="1"/>
            <a:r>
              <a:rPr lang="en-US" dirty="0"/>
              <a:t>Program Scientist (Civil Servant), NASA HQ, 2022-present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46324-5449-14A1-4B1B-838CD09B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92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08D0-A4D1-B44A-96CE-F43B1AA28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skills does a program scientist need?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205A1-E11F-2943-BD10-4D74074B6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Subject matter expertise</a:t>
            </a:r>
          </a:p>
          <a:p>
            <a:r>
              <a:rPr lang="en-US" dirty="0"/>
              <a:t>Ability to manage multiple projects and tasks at once</a:t>
            </a:r>
          </a:p>
          <a:p>
            <a:r>
              <a:rPr lang="en-US" dirty="0"/>
              <a:t>Attention to detail</a:t>
            </a:r>
          </a:p>
          <a:p>
            <a:r>
              <a:rPr lang="en-US" dirty="0"/>
              <a:t>Task-oriented</a:t>
            </a:r>
          </a:p>
          <a:p>
            <a:r>
              <a:rPr lang="en-US" dirty="0"/>
              <a:t>Willingness and ability to learn new things</a:t>
            </a:r>
          </a:p>
          <a:p>
            <a:r>
              <a:rPr lang="en-US" dirty="0"/>
              <a:t>People skills</a:t>
            </a:r>
          </a:p>
          <a:p>
            <a:r>
              <a:rPr lang="en-US" dirty="0"/>
              <a:t>Ability to use spreadsheets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435AF-8BC4-40EA-2BE6-71332AA4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45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39348-1181-944E-8D10-098290EB6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like about being a program scientist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4DA97-0ABF-504D-8226-DBBDDFADD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about the latest and greatest cool science being done</a:t>
            </a:r>
          </a:p>
          <a:p>
            <a:r>
              <a:rPr lang="en-US" dirty="0"/>
              <a:t>Enabling the latest and greatest cool science</a:t>
            </a:r>
          </a:p>
          <a:p>
            <a:r>
              <a:rPr lang="en-US" dirty="0"/>
              <a:t>Being task-oriented</a:t>
            </a:r>
          </a:p>
          <a:p>
            <a:r>
              <a:rPr lang="en-US" dirty="0"/>
              <a:t>Listening to the US astronomy community</a:t>
            </a:r>
          </a:p>
          <a:p>
            <a:r>
              <a:rPr lang="en-US" dirty="0"/>
              <a:t>Working from within NASA to make the astronomy community as a whole more diverse and inclusive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AFA2B-08A4-093D-9613-AF5008E2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50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F4110-24B8-EA59-F85D-9145E1032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ExEP</a:t>
            </a:r>
            <a:r>
              <a:rPr lang="en-US" b="1" dirty="0"/>
              <a:t> HQ Personnel</a:t>
            </a: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B39EF6BF-B5F6-4EF6-D640-8DCFAF7BF5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517984"/>
              </p:ext>
            </p:extLst>
          </p:nvPr>
        </p:nvGraphicFramePr>
        <p:xfrm>
          <a:off x="2120705" y="1785253"/>
          <a:ext cx="7950591" cy="381837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50197">
                  <a:extLst>
                    <a:ext uri="{9D8B030D-6E8A-4147-A177-3AD203B41FA5}">
                      <a16:colId xmlns:a16="http://schemas.microsoft.com/office/drawing/2014/main" val="2645752218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803692447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300468035"/>
                    </a:ext>
                  </a:extLst>
                </a:gridCol>
              </a:tblGrid>
              <a:tr h="896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Program Scientist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Deputy Program Scientist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Program Executive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62594"/>
                  </a:ext>
                </a:extLst>
              </a:tr>
              <a:tr h="292222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Hannah Jang-Condell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John Wisniewski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Lucas Paganini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043769"/>
                  </a:ext>
                </a:extLst>
              </a:tr>
            </a:tbl>
          </a:graphicData>
        </a:graphic>
      </p:graphicFrame>
      <p:pic>
        <p:nvPicPr>
          <p:cNvPr id="5" name="Content Placeholder 31">
            <a:extLst>
              <a:ext uri="{FF2B5EF4-FFF2-40B4-BE49-F238E27FC236}">
                <a16:creationId xmlns:a16="http://schemas.microsoft.com/office/drawing/2014/main" id="{21C70399-5451-C6C4-9B5A-E6C770E562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29" b="18872"/>
          <a:stretch/>
        </p:blipFill>
        <p:spPr>
          <a:xfrm>
            <a:off x="2374749" y="3251791"/>
            <a:ext cx="2057400" cy="2057168"/>
          </a:xfrm>
          <a:prstGeom prst="ellipse">
            <a:avLst/>
          </a:prstGeom>
        </p:spPr>
      </p:pic>
      <p:pic>
        <p:nvPicPr>
          <p:cNvPr id="7" name="Google Shape;223;p9" descr="A picture containing Teams&#10;&#10;Description automatically generated">
            <a:extLst>
              <a:ext uri="{FF2B5EF4-FFF2-40B4-BE49-F238E27FC236}">
                <a16:creationId xmlns:a16="http://schemas.microsoft.com/office/drawing/2014/main" id="{7151C13C-4B66-FF56-4B43-A6E6493988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9851" y="3251675"/>
            <a:ext cx="2057400" cy="2057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098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7F1BC52-4782-1928-9476-32044D00F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440" y="3203042"/>
            <a:ext cx="2103120" cy="21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0B4571-A4BE-4CC0-7A3E-478B1AA4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1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9E3D00E8-5D9E-9FD3-BB65-324B68FB6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96925" y="0"/>
            <a:ext cx="10598150" cy="6858000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D0F70B-2C0E-78EA-EE2D-5BDCA715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24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 txBox="1">
            <a:spLocks noGrp="1"/>
          </p:cNvSpPr>
          <p:nvPr>
            <p:ph idx="1"/>
          </p:nvPr>
        </p:nvSpPr>
        <p:spPr>
          <a:xfrm>
            <a:off x="650630" y="1592087"/>
            <a:ext cx="4477961" cy="173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/>
              <a:t>Since ROSES-20, exoplanet research has been </a:t>
            </a:r>
            <a:r>
              <a:rPr lang="en-US" sz="2100" b="1">
                <a:solidFill>
                  <a:schemeClr val="accent6"/>
                </a:solidFill>
              </a:rPr>
              <a:t>consolidated into XRP</a:t>
            </a:r>
            <a:r>
              <a:rPr lang="en-US" sz="2100"/>
              <a:t>. Exoplanet technology development remains in APRA.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/>
              <a:t>XRP </a:t>
            </a:r>
            <a:r>
              <a:rPr lang="en-US" sz="2100" b="1">
                <a:solidFill>
                  <a:schemeClr val="accent6"/>
                </a:solidFill>
              </a:rPr>
              <a:t>submission rates</a:t>
            </a:r>
            <a:r>
              <a:rPr lang="en-US" sz="2100"/>
              <a:t> in ROSES-23 down significantly from previous years (R&amp;A programs across SMD have seen decreases since ROSES-22).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/>
              <a:t>XRP </a:t>
            </a:r>
            <a:r>
              <a:rPr lang="en-US" sz="2100" b="1">
                <a:solidFill>
                  <a:schemeClr val="accent6"/>
                </a:solidFill>
              </a:rPr>
              <a:t>selection rates </a:t>
            </a:r>
            <a:r>
              <a:rPr lang="en-US" sz="2100"/>
              <a:t>have continued to improve since ROSES-21.</a:t>
            </a:r>
            <a:endParaRPr/>
          </a:p>
        </p:txBody>
      </p:sp>
      <p:sp>
        <p:nvSpPr>
          <p:cNvPr id="287" name="Google Shape;287;p17"/>
          <p:cNvSpPr txBox="1">
            <a:spLocks noGrp="1"/>
          </p:cNvSpPr>
          <p:nvPr>
            <p:ph type="title"/>
          </p:nvPr>
        </p:nvSpPr>
        <p:spPr>
          <a:xfrm>
            <a:off x="604910" y="818939"/>
            <a:ext cx="1039368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b="1" dirty="0"/>
              <a:t>Exoplanets Research Program (XRP) Updates</a:t>
            </a:r>
            <a:endParaRPr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8FFA8B-0FC6-94B0-AD2C-0A65461589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89" name="Google Shape;289;p17"/>
          <p:cNvSpPr txBox="1"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290" name="Google Shape;290;p17"/>
          <p:cNvPicPr preferRelativeResize="0"/>
          <p:nvPr/>
        </p:nvPicPr>
        <p:blipFill rotWithShape="1">
          <a:blip r:embed="rId3">
            <a:alphaModFix/>
          </a:blip>
          <a:srcRect t="8858"/>
          <a:stretch/>
        </p:blipFill>
        <p:spPr>
          <a:xfrm>
            <a:off x="4952112" y="1592087"/>
            <a:ext cx="6919772" cy="41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F7A7CFC3-E41D-A54A-5862-9045C4452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65912"/>
          <a:stretch/>
        </p:blipFill>
        <p:spPr>
          <a:xfrm>
            <a:off x="716777" y="1458251"/>
            <a:ext cx="5292721" cy="50556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33AB7E-41DB-5D40-85C1-4859A113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75" y="726224"/>
            <a:ext cx="8013853" cy="590931"/>
          </a:xfrm>
        </p:spPr>
        <p:txBody>
          <a:bodyPr/>
          <a:lstStyle/>
          <a:p>
            <a:r>
              <a:rPr lang="en-US" dirty="0"/>
              <a:t>Astrophysics R&amp;A Selection Rates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C4B87-97D2-868E-C321-15031118B9F0}"/>
              </a:ext>
            </a:extLst>
          </p:cNvPr>
          <p:cNvSpPr txBox="1"/>
          <p:nvPr/>
        </p:nvSpPr>
        <p:spPr>
          <a:xfrm>
            <a:off x="6182504" y="2795798"/>
            <a:ext cx="5292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 &amp; Analysis (R&amp;A):</a:t>
            </a:r>
            <a:r>
              <a:rPr lang="en-US" dirty="0">
                <a:solidFill>
                  <a:srgbClr val="4472C4"/>
                </a:solidFill>
                <a:latin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  888 proposals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Observer/Investigator (GO/GI):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B050"/>
                </a:solidFill>
                <a:latin typeface="Arial"/>
              </a:rPr>
              <a:t>			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3,280 proposals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Total:			4,168 proposals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82F67-3812-B227-9C22-CD127CABD69E}"/>
              </a:ext>
            </a:extLst>
          </p:cNvPr>
          <p:cNvSpPr txBox="1"/>
          <p:nvPr/>
        </p:nvSpPr>
        <p:spPr>
          <a:xfrm>
            <a:off x="6182504" y="1317155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March 2022-2023</a:t>
            </a:r>
          </a:p>
        </p:txBody>
      </p:sp>
    </p:spTree>
    <p:extLst>
      <p:ext uri="{BB962C8B-B14F-4D97-AF65-F5344CB8AC3E}">
        <p14:creationId xmlns:p14="http://schemas.microsoft.com/office/powerpoint/2010/main" val="26564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"/>
          <p:cNvSpPr txBox="1">
            <a:spLocks noGrp="1"/>
          </p:cNvSpPr>
          <p:nvPr>
            <p:ph idx="1"/>
          </p:nvPr>
        </p:nvSpPr>
        <p:spPr>
          <a:xfrm>
            <a:off x="650631" y="1214877"/>
            <a:ext cx="5821380" cy="173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/>
              <a:t>XRP-23 was the program’s </a:t>
            </a:r>
            <a:r>
              <a:rPr lang="en-US" sz="1900" b="1">
                <a:solidFill>
                  <a:schemeClr val="accent6"/>
                </a:solidFill>
              </a:rPr>
              <a:t>3</a:t>
            </a:r>
            <a:r>
              <a:rPr lang="en-US" sz="1900" b="1" baseline="30000">
                <a:solidFill>
                  <a:schemeClr val="accent6"/>
                </a:solidFill>
              </a:rPr>
              <a:t>rd</a:t>
            </a:r>
            <a:r>
              <a:rPr lang="en-US" sz="1900" b="1">
                <a:solidFill>
                  <a:schemeClr val="accent6"/>
                </a:solidFill>
              </a:rPr>
              <a:t> year </a:t>
            </a:r>
            <a:r>
              <a:rPr lang="en-US" sz="1900"/>
              <a:t>under the Dual-Anonymous Peer Review (DAPR) process.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/>
              <a:t>Proposals with </a:t>
            </a:r>
            <a:r>
              <a:rPr lang="en-US" sz="1900" b="1">
                <a:solidFill>
                  <a:schemeClr val="accent6"/>
                </a:solidFill>
              </a:rPr>
              <a:t>egregious DAPR violations </a:t>
            </a:r>
            <a:r>
              <a:rPr lang="en-US" sz="1900"/>
              <a:t>(e.g., team member info in anonymized PDF, usage of author-date citations) will be returned without review.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/>
              <a:t>Most </a:t>
            </a:r>
            <a:r>
              <a:rPr lang="en-US" sz="1900" b="1">
                <a:solidFill>
                  <a:schemeClr val="accent6"/>
                </a:solidFill>
              </a:rPr>
              <a:t>common violations </a:t>
            </a:r>
            <a:r>
              <a:rPr lang="en-US" sz="1900"/>
              <a:t>are gender pronouns in anonymized PDF (esp. Budget Narrative, Work Effort, OSDMP) and improperly/incompletely redacted budgets (e.g., blacked-out but not redacted).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/>
              <a:t>Reach out to XRP Program Officers well ahead of proposal deadline with DAPR questions! General DAPR questions may be directed to </a:t>
            </a:r>
            <a:r>
              <a:rPr lang="en-US" sz="1900" b="1">
                <a:solidFill>
                  <a:schemeClr val="accent6"/>
                </a:solidFill>
              </a:rPr>
              <a:t>DAPR Director Douglas Hudgins</a:t>
            </a:r>
            <a:r>
              <a:rPr lang="en-US" sz="1900"/>
              <a:t> </a:t>
            </a:r>
            <a:r>
              <a:rPr lang="en-US" sz="1900" u="sng">
                <a:solidFill>
                  <a:schemeClr val="hlink"/>
                </a:solidFill>
                <a:hlinkClick r:id="rId3"/>
              </a:rPr>
              <a:t>douglas.m.hudgins@nasa.gov</a:t>
            </a:r>
            <a:r>
              <a:rPr lang="en-US" sz="1900"/>
              <a:t> </a:t>
            </a:r>
            <a:endParaRPr/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604910" y="524904"/>
            <a:ext cx="1039368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b="1"/>
              <a:t>XRP &amp; Dual Anonymous Peer Review (DAPR)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6CBB3-EFCC-F740-56E4-BE3612D2E0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297" name="Google Shape;297;p18"/>
          <p:cNvSpPr txBox="1"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298" name="Google Shape;298;p18" descr="A pie chart with text on it&#10;&#10;Description automatically generated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71335"/>
          <a:stretch/>
        </p:blipFill>
        <p:spPr>
          <a:xfrm>
            <a:off x="6672592" y="1059112"/>
            <a:ext cx="2380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8" descr="A pie chart with text on it&#10;&#10;Description automatically generated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34078" r="35729"/>
          <a:stretch/>
        </p:blipFill>
        <p:spPr>
          <a:xfrm>
            <a:off x="6545754" y="2887912"/>
            <a:ext cx="2507638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8" descr="A pie chart with text on it&#10;&#10;Description automatically generated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69053"/>
          <a:stretch/>
        </p:blipFill>
        <p:spPr>
          <a:xfrm>
            <a:off x="6483096" y="4716712"/>
            <a:ext cx="2570296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8"/>
          <p:cNvSpPr txBox="1"/>
          <p:nvPr/>
        </p:nvSpPr>
        <p:spPr>
          <a:xfrm>
            <a:off x="9127135" y="1558034"/>
            <a:ext cx="27432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DAPR improved overall quality of peer review: 81% (strongly) agree</a:t>
            </a:r>
          </a:p>
        </p:txBody>
      </p:sp>
      <p:sp>
        <p:nvSpPr>
          <p:cNvPr id="302" name="Google Shape;302;p18"/>
          <p:cNvSpPr txBox="1"/>
          <p:nvPr/>
        </p:nvSpPr>
        <p:spPr>
          <a:xfrm>
            <a:off x="9127135" y="3140613"/>
            <a:ext cx="27432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latin typeface="Arial"/>
                <a:ea typeface="Arial"/>
                <a:cs typeface="Arial"/>
                <a:sym typeface="Arial"/>
              </a:rPr>
              <a:t>DAPR led to panel discussions focusing on science rather than on team members: 90% (strongly) agree</a:t>
            </a:r>
          </a:p>
        </p:txBody>
      </p:sp>
      <p:sp>
        <p:nvSpPr>
          <p:cNvPr id="303" name="Google Shape;303;p18"/>
          <p:cNvSpPr txBox="1"/>
          <p:nvPr/>
        </p:nvSpPr>
        <p:spPr>
          <a:xfrm>
            <a:off x="9127135" y="5092523"/>
            <a:ext cx="27432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DAPR should be implemented in the future for the given program: 84% (strongly) agree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BAC5B9-BFDE-BE7A-A892-1BC63A178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My current job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8AD212-48ED-D517-211F-DF45BE6E3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 Headquarters (HQ)</a:t>
            </a:r>
          </a:p>
          <a:p>
            <a:r>
              <a:rPr lang="en-US" dirty="0"/>
              <a:t>Science Mission Directorate (SMD)</a:t>
            </a:r>
          </a:p>
          <a:p>
            <a:r>
              <a:rPr lang="en-US" dirty="0"/>
              <a:t>Astrophysics Division &amp; Planetary Science Division (APD &amp; PSD)</a:t>
            </a:r>
          </a:p>
          <a:p>
            <a:r>
              <a:rPr lang="en-US" dirty="0"/>
              <a:t>Program Scientist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8FD5E-0351-8F90-54D6-AAA56DB8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2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649A4DD-D75C-3829-8C9D-A3D2968EF312}"/>
              </a:ext>
            </a:extLst>
          </p:cNvPr>
          <p:cNvSpPr/>
          <p:nvPr/>
        </p:nvSpPr>
        <p:spPr>
          <a:xfrm>
            <a:off x="2827020" y="3413444"/>
            <a:ext cx="2103120" cy="1828800"/>
          </a:xfrm>
          <a:prstGeom prst="ellipse">
            <a:avLst/>
          </a:prstGeom>
          <a:solidFill>
            <a:srgbClr val="7030A0">
              <a:alpha val="75183"/>
            </a:srgbClr>
          </a:solidFill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Biological &amp; Physical Sciences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(BPS)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17D6A-993C-C650-F41C-1C567715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NASA Science Mission Directorate (SMD)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4297E4-CDAB-019F-C360-42E017558272}"/>
              </a:ext>
            </a:extLst>
          </p:cNvPr>
          <p:cNvSpPr/>
          <p:nvPr/>
        </p:nvSpPr>
        <p:spPr>
          <a:xfrm>
            <a:off x="5044440" y="4617183"/>
            <a:ext cx="2103120" cy="1828800"/>
          </a:xfrm>
          <a:prstGeom prst="ellipse">
            <a:avLst/>
          </a:prstGeom>
          <a:solidFill>
            <a:srgbClr val="FF0000">
              <a:alpha val="75347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Earth Science Division 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(ESD)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E8218F-B93F-6CE5-FBAF-D54DB25EC5BB}"/>
              </a:ext>
            </a:extLst>
          </p:cNvPr>
          <p:cNvSpPr/>
          <p:nvPr/>
        </p:nvSpPr>
        <p:spPr>
          <a:xfrm>
            <a:off x="7261862" y="3413444"/>
            <a:ext cx="2103120" cy="1828800"/>
          </a:xfrm>
          <a:prstGeom prst="ellipse">
            <a:avLst/>
          </a:prstGeom>
          <a:solidFill>
            <a:srgbClr val="FFC000">
              <a:alpha val="75000"/>
            </a:srgbClr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2"/>
                </a:solidFill>
              </a:rPr>
              <a:t>Heliophysics</a:t>
            </a:r>
            <a:r>
              <a:rPr lang="en-US" dirty="0">
                <a:solidFill>
                  <a:schemeClr val="bg2"/>
                </a:solidFill>
              </a:rPr>
              <a:t> Division 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(HPD)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7242B5-AC7B-9785-1FE7-E5F2614FD8BA}"/>
              </a:ext>
            </a:extLst>
          </p:cNvPr>
          <p:cNvSpPr/>
          <p:nvPr/>
        </p:nvSpPr>
        <p:spPr>
          <a:xfrm>
            <a:off x="6315801" y="1369517"/>
            <a:ext cx="2103120" cy="1828800"/>
          </a:xfrm>
          <a:prstGeom prst="ellipse">
            <a:avLst/>
          </a:prstGeom>
          <a:solidFill>
            <a:srgbClr val="92D050">
              <a:alpha val="75000"/>
            </a:srgbClr>
          </a:solidFill>
          <a:ln w="38100">
            <a:solidFill>
              <a:srgbClr val="92D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Planetary Sciences Division </a:t>
            </a:r>
          </a:p>
          <a:p>
            <a:pPr algn="ctr"/>
            <a:r>
              <a:rPr lang="en-US" sz="2000" b="1" dirty="0">
                <a:solidFill>
                  <a:schemeClr val="bg2"/>
                </a:solidFill>
              </a:rPr>
              <a:t>(PSD)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AA8281-8F76-FB11-CA94-46C4252AF292}"/>
              </a:ext>
            </a:extLst>
          </p:cNvPr>
          <p:cNvGrpSpPr/>
          <p:nvPr/>
        </p:nvGrpSpPr>
        <p:grpSpPr>
          <a:xfrm>
            <a:off x="3773080" y="1369517"/>
            <a:ext cx="2103120" cy="1828800"/>
            <a:chOff x="5044440" y="1085824"/>
            <a:chExt cx="2103120" cy="18288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FE1D0C-9D74-6BD9-E46F-7C820434B5E9}"/>
                </a:ext>
              </a:extLst>
            </p:cNvPr>
            <p:cNvSpPr/>
            <p:nvPr/>
          </p:nvSpPr>
          <p:spPr>
            <a:xfrm>
              <a:off x="5044440" y="1085824"/>
              <a:ext cx="2103120" cy="1828800"/>
            </a:xfrm>
            <a:prstGeom prst="ellipse">
              <a:avLst/>
            </a:prstGeom>
            <a:solidFill>
              <a:srgbClr val="0070C0">
                <a:alpha val="75048"/>
              </a:srgbClr>
            </a:solidFill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871E7F-C106-2095-90BE-CCE82F263A77}"/>
                </a:ext>
              </a:extLst>
            </p:cNvPr>
            <p:cNvSpPr txBox="1"/>
            <p:nvPr/>
          </p:nvSpPr>
          <p:spPr>
            <a:xfrm>
              <a:off x="5181600" y="1492392"/>
              <a:ext cx="1828800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Astrophysics Division </a:t>
              </a:r>
            </a:p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(APD) 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1989FF-C3DA-75CE-0F75-F6CF85951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9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2E2D7-9238-9F18-E01E-8CCC63C00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NASA APD Program Offices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264624-6C05-5842-E196-B1CFE91C5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040"/>
            <a:ext cx="10515600" cy="2066962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2400" dirty="0"/>
              <a:t>NASA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64AB-AA80-1BF8-3661-72AABD73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E8C51FE-49D9-314D-9957-ABBF7DDE878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ABC7B2-1410-F9C2-1EFB-F876BEF9FAC5}"/>
              </a:ext>
            </a:extLst>
          </p:cNvPr>
          <p:cNvSpPr/>
          <p:nvPr/>
        </p:nvSpPr>
        <p:spPr>
          <a:xfrm>
            <a:off x="1167456" y="1718211"/>
            <a:ext cx="27432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Exoplanet Exploration</a:t>
            </a:r>
          </a:p>
          <a:p>
            <a:pPr algn="ctr"/>
            <a:r>
              <a:rPr lang="en-US" b="1" dirty="0"/>
              <a:t>(</a:t>
            </a:r>
            <a:r>
              <a:rPr lang="en-US" b="1" dirty="0" err="1"/>
              <a:t>ExEP</a:t>
            </a:r>
            <a:r>
              <a:rPr lang="en-US" b="1" dirty="0"/>
              <a:t>)</a:t>
            </a:r>
          </a:p>
          <a:p>
            <a:pPr algn="ctr"/>
            <a:endParaRPr lang="en-US" b="1" dirty="0"/>
          </a:p>
          <a:p>
            <a:pPr algn="ctr"/>
            <a:r>
              <a:rPr lang="en-US" sz="1600" b="1" dirty="0"/>
              <a:t>Program office at JPL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C46AAA-2799-D760-3F7F-E36107ECEEC5}"/>
              </a:ext>
            </a:extLst>
          </p:cNvPr>
          <p:cNvSpPr/>
          <p:nvPr/>
        </p:nvSpPr>
        <p:spPr>
          <a:xfrm>
            <a:off x="4724400" y="1718211"/>
            <a:ext cx="27432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Physics of the Cosmos</a:t>
            </a:r>
          </a:p>
          <a:p>
            <a:pPr algn="ctr"/>
            <a:r>
              <a:rPr lang="en-US"/>
              <a:t>(</a:t>
            </a:r>
            <a:r>
              <a:rPr lang="en-US" err="1"/>
              <a:t>PhysCOS</a:t>
            </a:r>
            <a:r>
              <a:rPr lang="en-US"/>
              <a:t>)</a:t>
            </a:r>
          </a:p>
          <a:p>
            <a:pPr algn="ctr"/>
            <a:endParaRPr lang="en-US"/>
          </a:p>
          <a:p>
            <a:pPr algn="ctr"/>
            <a:r>
              <a:rPr lang="en-US" sz="1600"/>
              <a:t>Program office at GSFC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043CDF-F400-BB74-9C97-76E91DD25E39}"/>
              </a:ext>
            </a:extLst>
          </p:cNvPr>
          <p:cNvSpPr/>
          <p:nvPr/>
        </p:nvSpPr>
        <p:spPr>
          <a:xfrm>
            <a:off x="8281344" y="1718211"/>
            <a:ext cx="27432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Cosmic Origins</a:t>
            </a:r>
          </a:p>
          <a:p>
            <a:pPr algn="ctr"/>
            <a:r>
              <a:rPr lang="en-US"/>
              <a:t>(COR)</a:t>
            </a:r>
          </a:p>
          <a:p>
            <a:pPr algn="ctr"/>
            <a:endParaRPr lang="en-US"/>
          </a:p>
          <a:p>
            <a:pPr algn="ctr"/>
            <a:r>
              <a:rPr lang="en-US" sz="1600"/>
              <a:t>Program office at GSFC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73E6A3-D974-08FB-BAC9-64F53C89BF58}"/>
              </a:ext>
            </a:extLst>
          </p:cNvPr>
          <p:cNvSpPr/>
          <p:nvPr/>
        </p:nvSpPr>
        <p:spPr>
          <a:xfrm>
            <a:off x="1624656" y="3668364"/>
            <a:ext cx="1828800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err="1"/>
              <a:t>ExoPAG</a:t>
            </a:r>
            <a:endParaRPr lang="en-US" sz="2000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5BD55B6-A484-2D1A-6D5C-D6D1F64A75C8}"/>
              </a:ext>
            </a:extLst>
          </p:cNvPr>
          <p:cNvSpPr/>
          <p:nvPr/>
        </p:nvSpPr>
        <p:spPr>
          <a:xfrm>
            <a:off x="5181600" y="3668364"/>
            <a:ext cx="1828800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PhysPAG</a:t>
            </a: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531462-CF1D-00E7-C2A4-3313C0E563B1}"/>
              </a:ext>
            </a:extLst>
          </p:cNvPr>
          <p:cNvSpPr/>
          <p:nvPr/>
        </p:nvSpPr>
        <p:spPr>
          <a:xfrm>
            <a:off x="8738544" y="3668364"/>
            <a:ext cx="1828800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COPAG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71B98-B57E-7B31-1E99-F883B0718C5F}"/>
              </a:ext>
            </a:extLst>
          </p:cNvPr>
          <p:cNvSpPr txBox="1"/>
          <p:nvPr/>
        </p:nvSpPr>
        <p:spPr>
          <a:xfrm>
            <a:off x="555785" y="5954709"/>
            <a:ext cx="739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More about the </a:t>
            </a:r>
            <a:r>
              <a:rPr lang="en-US" err="1">
                <a:solidFill>
                  <a:schemeClr val="bg1"/>
                </a:solidFill>
              </a:rPr>
              <a:t>ExoPAG</a:t>
            </a:r>
            <a:r>
              <a:rPr lang="en-US">
                <a:solidFill>
                  <a:schemeClr val="bg1"/>
                </a:solidFill>
              </a:rPr>
              <a:t>: </a:t>
            </a:r>
            <a:r>
              <a:rPr lang="en-US" sz="1800" u="sng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https://exoplanets.nasa.gov/exep/exopag/overview</a:t>
            </a:r>
            <a:endParaRPr lang="en-US">
              <a:solidFill>
                <a:srgbClr val="00B0F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BDA372-F5C3-4F3B-4D05-D1D178C505DC}"/>
              </a:ext>
            </a:extLst>
          </p:cNvPr>
          <p:cNvCxnSpPr>
            <a:stCxn id="5" idx="2"/>
            <a:endCxn id="8" idx="0"/>
          </p:cNvCxnSpPr>
          <p:nvPr/>
        </p:nvCxnSpPr>
        <p:spPr>
          <a:xfrm>
            <a:off x="2539056" y="3089811"/>
            <a:ext cx="0" cy="57855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03F80E-319E-281A-1DA6-329F3D21116E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6096000" y="3089811"/>
            <a:ext cx="0" cy="57855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D9C876-AEF9-41C3-189B-0E53EEAA64E8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9652944" y="3089811"/>
            <a:ext cx="0" cy="578553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0C7C7145-E3DA-58ED-B739-E0FC76C2CD8E}"/>
              </a:ext>
            </a:extLst>
          </p:cNvPr>
          <p:cNvSpPr/>
          <p:nvPr/>
        </p:nvSpPr>
        <p:spPr>
          <a:xfrm>
            <a:off x="253056" y="5012732"/>
            <a:ext cx="2286000" cy="685800"/>
          </a:xfrm>
          <a:prstGeom prst="parallelogram">
            <a:avLst>
              <a:gd name="adj" fmla="val 3726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science interest groups (SIGs)</a:t>
            </a:r>
          </a:p>
        </p:txBody>
      </p: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B9990CF4-A5B9-3B45-B630-918CF5CA9F66}"/>
              </a:ext>
            </a:extLst>
          </p:cNvPr>
          <p:cNvSpPr/>
          <p:nvPr/>
        </p:nvSpPr>
        <p:spPr>
          <a:xfrm>
            <a:off x="2539056" y="5012732"/>
            <a:ext cx="2286000" cy="685800"/>
          </a:xfrm>
          <a:prstGeom prst="parallelogram">
            <a:avLst>
              <a:gd name="adj" fmla="val 3726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science analysis groups (SAGs)</a:t>
            </a:r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D6C1C222-4A07-7137-5F3A-87170B4B0D12}"/>
              </a:ext>
            </a:extLst>
          </p:cNvPr>
          <p:cNvSpPr/>
          <p:nvPr/>
        </p:nvSpPr>
        <p:spPr>
          <a:xfrm>
            <a:off x="4825056" y="5026655"/>
            <a:ext cx="2286000" cy="685800"/>
          </a:xfrm>
          <a:prstGeom prst="parallelogram">
            <a:avLst>
              <a:gd name="adj" fmla="val 3726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findings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E6A42E3-BD24-8B32-B4F0-32DFDA2308BE}"/>
              </a:ext>
            </a:extLst>
          </p:cNvPr>
          <p:cNvCxnSpPr>
            <a:cxnSpLocks/>
            <a:stCxn id="8" idx="4"/>
            <a:endCxn id="33" idx="0"/>
          </p:cNvCxnSpPr>
          <p:nvPr/>
        </p:nvCxnSpPr>
        <p:spPr>
          <a:xfrm flipH="1">
            <a:off x="1396056" y="4582764"/>
            <a:ext cx="1143000" cy="42996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8939281-DE11-01C6-FB68-240B00F31B56}"/>
              </a:ext>
            </a:extLst>
          </p:cNvPr>
          <p:cNvCxnSpPr>
            <a:cxnSpLocks/>
            <a:stCxn id="39" idx="0"/>
            <a:endCxn id="8" idx="4"/>
          </p:cNvCxnSpPr>
          <p:nvPr/>
        </p:nvCxnSpPr>
        <p:spPr>
          <a:xfrm flipH="1" flipV="1">
            <a:off x="2539056" y="4582764"/>
            <a:ext cx="1143000" cy="42996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41EA142-6045-EE1E-477C-EA0A8E4663F2}"/>
              </a:ext>
            </a:extLst>
          </p:cNvPr>
          <p:cNvCxnSpPr>
            <a:cxnSpLocks/>
            <a:stCxn id="40" idx="0"/>
            <a:endCxn id="8" idx="5"/>
          </p:cNvCxnSpPr>
          <p:nvPr/>
        </p:nvCxnSpPr>
        <p:spPr>
          <a:xfrm flipH="1" flipV="1">
            <a:off x="3185634" y="4448853"/>
            <a:ext cx="2782422" cy="57780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5158315-F154-5254-51F1-831473DAF103}"/>
              </a:ext>
            </a:extLst>
          </p:cNvPr>
          <p:cNvSpPr txBox="1"/>
          <p:nvPr/>
        </p:nvSpPr>
        <p:spPr>
          <a:xfrm>
            <a:off x="7562196" y="4789125"/>
            <a:ext cx="43767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Program Analysis Groups (PAGs): community-based forums for soliciting and coordinating community input</a:t>
            </a:r>
          </a:p>
        </p:txBody>
      </p:sp>
    </p:spTree>
    <p:extLst>
      <p:ext uri="{BB962C8B-B14F-4D97-AF65-F5344CB8AC3E}">
        <p14:creationId xmlns:p14="http://schemas.microsoft.com/office/powerpoint/2010/main" val="94717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Planets and asteroids in space&#10;&#10;Description automatically generated">
            <a:extLst>
              <a:ext uri="{FF2B5EF4-FFF2-40B4-BE49-F238E27FC236}">
                <a16:creationId xmlns:a16="http://schemas.microsoft.com/office/drawing/2014/main" id="{A5B11AA3-3CE5-BE4D-149A-5FD890C43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109" y="525555"/>
            <a:ext cx="11511891" cy="629556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4FBE0F-D3DA-04E2-61B5-FE39F99B6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506107"/>
            <a:ext cx="11807952" cy="1051560"/>
          </a:xfrm>
          <a:gradFill>
            <a:gsLst>
              <a:gs pos="0">
                <a:schemeClr val="tx1"/>
              </a:gs>
              <a:gs pos="65000">
                <a:schemeClr val="tx1">
                  <a:alpha val="49725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</p:spPr>
        <p:txBody>
          <a:bodyPr lIns="548640"/>
          <a:lstStyle/>
          <a:p>
            <a:r>
              <a:rPr lang="en-US" b="1" dirty="0"/>
              <a:t>NASA PSD Analysis/Assessment Groups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F07560-C66A-8460-ADD9-A97EC6DF92C6}"/>
              </a:ext>
            </a:extLst>
          </p:cNvPr>
          <p:cNvSpPr/>
          <p:nvPr/>
        </p:nvSpPr>
        <p:spPr>
          <a:xfrm>
            <a:off x="10023551" y="3375708"/>
            <a:ext cx="1920240" cy="1188720"/>
          </a:xfrm>
          <a:prstGeom prst="roundRect">
            <a:avLst/>
          </a:prstGeom>
          <a:ln w="317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Extraterrestrial Materials Analysis Group (</a:t>
            </a:r>
            <a:r>
              <a:rPr lang="en-US" dirty="0" err="1"/>
              <a:t>ExMAG</a:t>
            </a:r>
            <a:r>
              <a:rPr lang="en-US" dirty="0"/>
              <a:t>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52FD311-9E47-0DE2-8371-B80C8C2E6227}"/>
              </a:ext>
            </a:extLst>
          </p:cNvPr>
          <p:cNvSpPr/>
          <p:nvPr/>
        </p:nvSpPr>
        <p:spPr>
          <a:xfrm>
            <a:off x="296526" y="4939445"/>
            <a:ext cx="1920240" cy="1188720"/>
          </a:xfrm>
          <a:prstGeom prst="roundRect">
            <a:avLst/>
          </a:prstGeom>
          <a:ln w="317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Lunar Exploration Analysis Group (LEAG)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D2DBA4-4FC1-935B-93B5-6DC67DA38B68}"/>
              </a:ext>
            </a:extLst>
          </p:cNvPr>
          <p:cNvSpPr/>
          <p:nvPr/>
        </p:nvSpPr>
        <p:spPr>
          <a:xfrm>
            <a:off x="155918" y="1592628"/>
            <a:ext cx="1920240" cy="1188720"/>
          </a:xfrm>
          <a:prstGeom prst="roundRect">
            <a:avLst/>
          </a:prstGeom>
          <a:ln w="317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Mapping and Planetary Spatial Infrastructure Team (MAPSIT)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8A3F9B1-BF3B-7B1D-28BE-7EBD12A5BB6B}"/>
              </a:ext>
            </a:extLst>
          </p:cNvPr>
          <p:cNvSpPr/>
          <p:nvPr/>
        </p:nvSpPr>
        <p:spPr>
          <a:xfrm>
            <a:off x="3076722" y="1869050"/>
            <a:ext cx="1920240" cy="1188720"/>
          </a:xfrm>
          <a:prstGeom prst="roundRect">
            <a:avLst/>
          </a:prstGeom>
          <a:ln w="317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Mars Exploration Analysis Group (MEPAG)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EBFC351-510F-5610-BEEC-AC8342414482}"/>
              </a:ext>
            </a:extLst>
          </p:cNvPr>
          <p:cNvSpPr/>
          <p:nvPr/>
        </p:nvSpPr>
        <p:spPr>
          <a:xfrm>
            <a:off x="4875795" y="5061663"/>
            <a:ext cx="1920240" cy="1188720"/>
          </a:xfrm>
          <a:prstGeom prst="roundRect">
            <a:avLst/>
          </a:prstGeom>
          <a:ln w="317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Mercury Exploration Assessment Group (</a:t>
            </a:r>
            <a:r>
              <a:rPr lang="en-US" dirty="0" err="1"/>
              <a:t>MExAG</a:t>
            </a:r>
            <a:r>
              <a:rPr lang="en-US" dirty="0"/>
              <a:t>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BDAECE-6680-E47A-34E5-3069790F0757}"/>
              </a:ext>
            </a:extLst>
          </p:cNvPr>
          <p:cNvSpPr/>
          <p:nvPr/>
        </p:nvSpPr>
        <p:spPr>
          <a:xfrm>
            <a:off x="6096000" y="1796337"/>
            <a:ext cx="1920240" cy="1188720"/>
          </a:xfrm>
          <a:prstGeom prst="roundRect">
            <a:avLst/>
          </a:prstGeom>
          <a:ln w="317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Outer Planets Assessment Group (OPAG)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1010E8-6A49-12D9-F157-DDBA2D5773DC}"/>
              </a:ext>
            </a:extLst>
          </p:cNvPr>
          <p:cNvSpPr/>
          <p:nvPr/>
        </p:nvSpPr>
        <p:spPr>
          <a:xfrm>
            <a:off x="7449673" y="3900418"/>
            <a:ext cx="1920240" cy="1188720"/>
          </a:xfrm>
          <a:prstGeom prst="roundRect">
            <a:avLst/>
          </a:prstGeom>
          <a:ln w="317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Small Bodies Assessment Group (SBAG)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D93B4FE-2EFA-3D8B-4CEB-7979A4DEA979}"/>
              </a:ext>
            </a:extLst>
          </p:cNvPr>
          <p:cNvSpPr/>
          <p:nvPr/>
        </p:nvSpPr>
        <p:spPr>
          <a:xfrm>
            <a:off x="2597978" y="4345085"/>
            <a:ext cx="1920240" cy="1188720"/>
          </a:xfrm>
          <a:prstGeom prst="roundRect">
            <a:avLst/>
          </a:prstGeom>
          <a:ln w="317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Venus Exploration Analysis Group (</a:t>
            </a:r>
            <a:r>
              <a:rPr lang="en-US" dirty="0" err="1"/>
              <a:t>VExAG</a:t>
            </a:r>
            <a:r>
              <a:rPr lang="en-US" dirty="0"/>
              <a:t>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E1CDE6A-74E0-4F39-5A17-1961F93D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93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lar object with icons&#10;&#10;Description automatically generated with medium confidence">
            <a:extLst>
              <a:ext uri="{FF2B5EF4-FFF2-40B4-BE49-F238E27FC236}">
                <a16:creationId xmlns:a16="http://schemas.microsoft.com/office/drawing/2014/main" id="{104FBE8B-19F1-F90D-9682-A113BAD72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2" t="24620" r="18978"/>
          <a:stretch/>
        </p:blipFill>
        <p:spPr>
          <a:xfrm>
            <a:off x="2181425" y="1639127"/>
            <a:ext cx="7786255" cy="52386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42C2F6-78F7-4F65-4DDA-53A886C7C867}"/>
              </a:ext>
            </a:extLst>
          </p:cNvPr>
          <p:cNvGrpSpPr/>
          <p:nvPr/>
        </p:nvGrpSpPr>
        <p:grpSpPr>
          <a:xfrm>
            <a:off x="3983029" y="2277125"/>
            <a:ext cx="1136073" cy="1149927"/>
            <a:chOff x="451139" y="1133042"/>
            <a:chExt cx="1136073" cy="114992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0EFC9B5-AE74-7FFB-E22C-89ACCC8F0542}"/>
                </a:ext>
              </a:extLst>
            </p:cNvPr>
            <p:cNvSpPr/>
            <p:nvPr/>
          </p:nvSpPr>
          <p:spPr>
            <a:xfrm>
              <a:off x="451139" y="1133042"/>
              <a:ext cx="1136073" cy="1149927"/>
            </a:xfrm>
            <a:prstGeom prst="ellipse">
              <a:avLst/>
            </a:prstGeom>
            <a:solidFill>
              <a:srgbClr val="1D2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Internet with solid fill">
              <a:extLst>
                <a:ext uri="{FF2B5EF4-FFF2-40B4-BE49-F238E27FC236}">
                  <a16:creationId xmlns:a16="http://schemas.microsoft.com/office/drawing/2014/main" id="{6C512758-5A5E-F26A-B1C4-0196707C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1541" y="1192357"/>
              <a:ext cx="914400" cy="914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617068C-4A26-667E-B43E-474A5EE1B85C}"/>
              </a:ext>
            </a:extLst>
          </p:cNvPr>
          <p:cNvGrpSpPr/>
          <p:nvPr/>
        </p:nvGrpSpPr>
        <p:grpSpPr>
          <a:xfrm>
            <a:off x="2944646" y="3427516"/>
            <a:ext cx="1136073" cy="1149927"/>
            <a:chOff x="236827" y="4038167"/>
            <a:chExt cx="1136073" cy="114992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B0E7E56-D378-06FB-F9A7-42A07DC3AF7A}"/>
                </a:ext>
              </a:extLst>
            </p:cNvPr>
            <p:cNvSpPr/>
            <p:nvPr/>
          </p:nvSpPr>
          <p:spPr>
            <a:xfrm>
              <a:off x="236827" y="4038167"/>
              <a:ext cx="1136073" cy="1149927"/>
            </a:xfrm>
            <a:prstGeom prst="ellipse">
              <a:avLst/>
            </a:prstGeom>
            <a:solidFill>
              <a:srgbClr val="1D2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Books with solid fill">
              <a:extLst>
                <a:ext uri="{FF2B5EF4-FFF2-40B4-BE49-F238E27FC236}">
                  <a16:creationId xmlns:a16="http://schemas.microsoft.com/office/drawing/2014/main" id="{C36C4A39-B1E5-83BB-A68C-4785B03EE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7229" y="4156797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Google Shape;238;p6">
            <a:extLst>
              <a:ext uri="{FF2B5EF4-FFF2-40B4-BE49-F238E27FC236}">
                <a16:creationId xmlns:a16="http://schemas.microsoft.com/office/drawing/2014/main" id="{52B0EF34-A1F5-9474-1E41-D9DB90A28272}"/>
              </a:ext>
            </a:extLst>
          </p:cNvPr>
          <p:cNvSpPr txBox="1"/>
          <p:nvPr/>
        </p:nvSpPr>
        <p:spPr>
          <a:xfrm>
            <a:off x="8124908" y="683372"/>
            <a:ext cx="4266695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6CB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B1CDFF"/>
                </a:solidFill>
                <a:latin typeface="Arial"/>
                <a:ea typeface="Arial"/>
                <a:cs typeface="Arial"/>
                <a:sym typeface="Arial"/>
              </a:rPr>
              <a:t>SMALLSATS/CUBESATS</a:t>
            </a:r>
            <a:endParaRPr sz="1600" dirty="0">
              <a:solidFill>
                <a:srgbClr val="B1CDFF"/>
              </a:solidFill>
            </a:endParaRPr>
          </a:p>
          <a:p>
            <a:pPr marL="0" marR="0" lvl="0" indent="0" algn="l" rtl="0"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4C18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600" b="0" i="0" u="none" strike="noStrike" cap="none" dirty="0">
                <a:solidFill>
                  <a:srgbClr val="A4BDEC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600" b="0" i="0" u="none" strike="noStrike" cap="none" dirty="0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 Missions Launched</a:t>
            </a:r>
            <a:endParaRPr lang="en-US" sz="1600" b="0" i="0" u="none" strike="noStrike" cap="none" dirty="0">
              <a:solidFill>
                <a:srgbClr val="B1CDFF"/>
              </a:solidFill>
              <a:latin typeface="Arial Narrow"/>
              <a:ea typeface="Arial Narrow"/>
              <a:cs typeface="Arial Narrow"/>
            </a:endParaRPr>
          </a:p>
          <a:p>
            <a:pPr>
              <a:buClr>
                <a:srgbClr val="FBC88C"/>
              </a:buClr>
              <a:buSzPts val="1600"/>
            </a:pPr>
            <a:r>
              <a:rPr lang="en-US" sz="1600" dirty="0">
                <a:solidFill>
                  <a:srgbClr val="B1CDFF"/>
                </a:solidFill>
                <a:latin typeface="Arial Narrow"/>
                <a:cs typeface="Arial Narrow"/>
                <a:sym typeface="Arial Narrow"/>
              </a:rPr>
              <a:t>   </a:t>
            </a:r>
            <a:r>
              <a:rPr lang="en-US" sz="1600" b="1" dirty="0">
                <a:solidFill>
                  <a:srgbClr val="F4C189"/>
                </a:solidFill>
                <a:latin typeface="Arial Narrow"/>
                <a:cs typeface="Arial Narrow"/>
                <a:sym typeface="Arial Narrow"/>
              </a:rPr>
              <a:t>1</a:t>
            </a:r>
            <a:r>
              <a:rPr lang="en-US" sz="1600" dirty="0">
                <a:solidFill>
                  <a:srgbClr val="B1CDFF"/>
                </a:solidFill>
                <a:latin typeface="Arial Narrow"/>
                <a:cs typeface="Arial Narrow"/>
                <a:sym typeface="Arial Narrow"/>
              </a:rPr>
              <a:t> Mission complete</a:t>
            </a:r>
          </a:p>
          <a:p>
            <a:pPr>
              <a:buSzPts val="1600"/>
            </a:pPr>
            <a:r>
              <a:rPr lang="en-US" sz="1600" dirty="0">
                <a:solidFill>
                  <a:srgbClr val="B1CDFF"/>
                </a:solidFill>
                <a:latin typeface="Arial Narrow"/>
              </a:rPr>
              <a:t>   </a:t>
            </a:r>
            <a:r>
              <a:rPr lang="en-US" sz="1600" b="1" dirty="0">
                <a:solidFill>
                  <a:srgbClr val="F4C189"/>
                </a:solidFill>
                <a:latin typeface="Arial Narrow"/>
                <a:cs typeface="Arial Narrow"/>
                <a:sym typeface="Arial Narrow"/>
              </a:rPr>
              <a:t>3 </a:t>
            </a:r>
            <a:r>
              <a:rPr lang="en-US" sz="1600" dirty="0">
                <a:solidFill>
                  <a:srgbClr val="B1CDFF"/>
                </a:solidFill>
                <a:latin typeface="Arial Narrow"/>
                <a:cs typeface="Arial Narrow"/>
                <a:sym typeface="Arial Narrow"/>
              </a:rPr>
              <a:t>Operating/commissioning </a:t>
            </a:r>
            <a:endParaRPr lang="en-US" sz="1600" dirty="0">
              <a:solidFill>
                <a:srgbClr val="B1CDFF"/>
              </a:solidFill>
              <a:latin typeface="Arial Narrow"/>
              <a:cs typeface="Calibri" panose="020F0502020204030204"/>
            </a:endParaRPr>
          </a:p>
          <a:p>
            <a:pPr>
              <a:buSzPts val="1600"/>
            </a:pPr>
            <a:r>
              <a:rPr lang="en-US" sz="1600" dirty="0">
                <a:solidFill>
                  <a:srgbClr val="B1CDFF"/>
                </a:solidFill>
                <a:latin typeface="Arial Narrow"/>
                <a:ea typeface="Arial Narrow"/>
                <a:cs typeface="Arial Narrow"/>
              </a:rPr>
              <a:t>      </a:t>
            </a:r>
            <a:r>
              <a:rPr lang="en-US" sz="1600" b="1" dirty="0">
                <a:solidFill>
                  <a:srgbClr val="F4C189"/>
                </a:solidFill>
                <a:latin typeface="Arial Narrow"/>
                <a:ea typeface="Arial Narrow"/>
                <a:cs typeface="Arial Narrow"/>
              </a:rPr>
              <a:t>1</a:t>
            </a:r>
            <a:r>
              <a:rPr lang="en-US" sz="1600" dirty="0">
                <a:solidFill>
                  <a:srgbClr val="B1CDFF"/>
                </a:solidFill>
                <a:latin typeface="Arial Narrow"/>
                <a:ea typeface="Arial Narrow"/>
                <a:cs typeface="Arial Narrow"/>
              </a:rPr>
              <a:t> ISS-attached Science Mission</a:t>
            </a:r>
          </a:p>
          <a:p>
            <a:pPr>
              <a:buClr>
                <a:srgbClr val="FBC88C"/>
              </a:buClr>
              <a:buSzPts val="1600"/>
            </a:pPr>
            <a:r>
              <a:rPr lang="en-US" sz="1600" b="1" dirty="0">
                <a:solidFill>
                  <a:srgbClr val="FBC78D"/>
                </a:solidFill>
                <a:latin typeface="Arial Narrow"/>
                <a:ea typeface="Arial Narrow"/>
                <a:cs typeface="Arial Narrow"/>
                <a:sym typeface="Arial Narrow"/>
              </a:rPr>
              <a:t>10</a:t>
            </a:r>
            <a:r>
              <a:rPr lang="en-US" sz="1600" dirty="0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 Science</a:t>
            </a:r>
            <a:r>
              <a:rPr lang="en-US" sz="1600" b="0" i="0" u="none" strike="noStrike" cap="none" dirty="0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 Missions in Development</a:t>
            </a:r>
            <a:endParaRPr lang="en-US" sz="1600" b="0" i="0" u="none" strike="noStrike" cap="none" dirty="0">
              <a:solidFill>
                <a:srgbClr val="B1CDFF"/>
              </a:solidFill>
              <a:latin typeface="Arial Narrow"/>
              <a:ea typeface="Arial Narrow"/>
              <a:cs typeface="Arial Narrow"/>
            </a:endParaRPr>
          </a:p>
          <a:p>
            <a:pPr>
              <a:buClr>
                <a:srgbClr val="FBC88C"/>
              </a:buClr>
              <a:buSzPts val="1600"/>
            </a:pPr>
            <a:r>
              <a:rPr lang="en-US" sz="1600" dirty="0">
                <a:solidFill>
                  <a:srgbClr val="B1CDFF"/>
                </a:solidFill>
                <a:latin typeface="Arial Narrow"/>
                <a:cs typeface="Arial Narrow"/>
                <a:sym typeface="Arial Narrow"/>
              </a:rPr>
              <a:t>  </a:t>
            </a:r>
            <a:r>
              <a:rPr lang="en-US" sz="1600" b="1" dirty="0">
                <a:solidFill>
                  <a:srgbClr val="FBC78D"/>
                </a:solidFill>
                <a:latin typeface="Arial Narrow"/>
                <a:cs typeface="Arial Narrow"/>
                <a:sym typeface="Arial Narrow"/>
              </a:rPr>
              <a:t> 8 </a:t>
            </a:r>
            <a:r>
              <a:rPr lang="en-US" sz="1600" dirty="0">
                <a:solidFill>
                  <a:srgbClr val="B1CDFF"/>
                </a:solidFill>
                <a:latin typeface="Arial Narrow"/>
                <a:cs typeface="Arial Narrow"/>
                <a:sym typeface="Arial Narrow"/>
              </a:rPr>
              <a:t>Free-flying CubeSats</a:t>
            </a:r>
            <a:endParaRPr lang="en-US" sz="1600" dirty="0">
              <a:solidFill>
                <a:srgbClr val="B1CDFF"/>
              </a:solidFill>
            </a:endParaRPr>
          </a:p>
          <a:p>
            <a:pPr marL="172720" marR="0" lvl="0" indent="-53975" algn="l" rtl="0"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4C18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="0" i="0" u="none" strike="noStrike" cap="none" dirty="0">
                <a:solidFill>
                  <a:srgbClr val="A4BDEC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600" b="0" i="0" u="none" strike="noStrike" cap="none" dirty="0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ISS-attached Science Mission</a:t>
            </a:r>
            <a:endParaRPr lang="en-US" sz="1600" b="0" i="0" u="none" strike="noStrike" cap="none" dirty="0">
              <a:solidFill>
                <a:srgbClr val="B1CDFF"/>
              </a:solidFill>
              <a:latin typeface="Arial Narrow"/>
              <a:ea typeface="Arial Narrow"/>
              <a:cs typeface="Arial Narrow"/>
            </a:endParaRPr>
          </a:p>
          <a:p>
            <a:pPr marL="172720" indent="-53975">
              <a:buClr>
                <a:srgbClr val="FBC88C"/>
              </a:buClr>
              <a:buSzPts val="1600"/>
            </a:pPr>
            <a:r>
              <a:rPr lang="en-US" sz="1600" b="1" i="0" u="none" strike="noStrike" cap="none" dirty="0">
                <a:solidFill>
                  <a:srgbClr val="F4C18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="0" i="0" u="none" strike="noStrike" cap="none" dirty="0">
                <a:solidFill>
                  <a:srgbClr val="A4BDEC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600" b="0" i="0" u="none" strike="noStrike" cap="none" dirty="0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Supporting Technology Development Project</a:t>
            </a:r>
            <a:endParaRPr lang="en-US" sz="1600" dirty="0">
              <a:solidFill>
                <a:srgbClr val="B1CDFF"/>
              </a:solidFill>
              <a:cs typeface="Calibri" panose="020F0502020204030204"/>
            </a:endParaRPr>
          </a:p>
          <a:p>
            <a:pPr marL="172720" marR="0" lvl="0" indent="-53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endParaRPr lang="en-US" dirty="0">
              <a:cs typeface="Calibri" panose="020F0502020204030204"/>
            </a:endParaRPr>
          </a:p>
        </p:txBody>
      </p:sp>
      <p:sp>
        <p:nvSpPr>
          <p:cNvPr id="13" name="Google Shape;239;p6">
            <a:extLst>
              <a:ext uri="{FF2B5EF4-FFF2-40B4-BE49-F238E27FC236}">
                <a16:creationId xmlns:a16="http://schemas.microsoft.com/office/drawing/2014/main" id="{B242FC2A-4DDA-3EC2-B3D7-55F5836796C1}"/>
              </a:ext>
            </a:extLst>
          </p:cNvPr>
          <p:cNvSpPr txBox="1"/>
          <p:nvPr/>
        </p:nvSpPr>
        <p:spPr>
          <a:xfrm>
            <a:off x="708758" y="1491082"/>
            <a:ext cx="3674055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6CB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B1CDFF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r>
              <a:rPr lang="en-US" sz="1600">
                <a:solidFill>
                  <a:srgbClr val="B1CDFF"/>
                </a:solidFill>
                <a:sym typeface="Arial"/>
              </a:rPr>
              <a:t> </a:t>
            </a:r>
            <a:r>
              <a:rPr lang="en-US" sz="1600" b="1" i="0" u="none" strike="noStrike" cap="none">
                <a:solidFill>
                  <a:srgbClr val="B1CDFF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endParaRPr sz="1600" b="1" i="0" u="none" strike="noStrike" cap="none">
              <a:solidFill>
                <a:srgbClr val="B1CD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BC78D"/>
                </a:solidFill>
                <a:latin typeface="Arial"/>
                <a:ea typeface="Arial"/>
                <a:cs typeface="Arial"/>
                <a:sym typeface="Arial"/>
              </a:rPr>
              <a:t>~$160M </a:t>
            </a: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Invested Annually</a:t>
            </a:r>
            <a:endParaRPr sz="1600">
              <a:solidFill>
                <a:srgbClr val="B1CDFF"/>
              </a:solidFill>
            </a:endParaRPr>
          </a:p>
        </p:txBody>
      </p:sp>
      <p:sp>
        <p:nvSpPr>
          <p:cNvPr id="14" name="Google Shape;240;p6">
            <a:extLst>
              <a:ext uri="{FF2B5EF4-FFF2-40B4-BE49-F238E27FC236}">
                <a16:creationId xmlns:a16="http://schemas.microsoft.com/office/drawing/2014/main" id="{EBC04CE9-8148-EC34-14E7-0CE9792838FD}"/>
              </a:ext>
            </a:extLst>
          </p:cNvPr>
          <p:cNvSpPr txBox="1"/>
          <p:nvPr/>
        </p:nvSpPr>
        <p:spPr>
          <a:xfrm>
            <a:off x="4382813" y="514807"/>
            <a:ext cx="3674055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6CB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B1CDFF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C88C"/>
                </a:solidFill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-US" sz="1600" b="1" dirty="0">
                <a:solidFill>
                  <a:srgbClr val="FBC88C"/>
                </a:solidFill>
                <a:latin typeface="Arial"/>
                <a:ea typeface="Arial"/>
                <a:cs typeface="Arial"/>
                <a:sym typeface="Arial"/>
              </a:rPr>
              <a:t>365</a:t>
            </a:r>
            <a:r>
              <a:rPr lang="en-US" sz="1600" b="1" i="0" u="none" strike="noStrike" cap="none" dirty="0">
                <a:solidFill>
                  <a:srgbClr val="FBC88C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600" b="0" i="0" u="none" strike="noStrike" cap="none" dirty="0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U.S. Science PIs Funded</a:t>
            </a:r>
            <a:endParaRPr lang="en-US" sz="1600" dirty="0">
              <a:solidFill>
                <a:srgbClr val="B1CDFF"/>
              </a:solidFill>
            </a:endParaRPr>
          </a:p>
          <a:p>
            <a:pPr algn="ctr">
              <a:buClr>
                <a:srgbClr val="FBC88C"/>
              </a:buClr>
              <a:buSzPts val="1600"/>
            </a:pPr>
            <a:r>
              <a:rPr lang="en-US" sz="1600" b="1" i="0" u="none" strike="noStrike" cap="none" dirty="0">
                <a:solidFill>
                  <a:srgbClr val="FBC88C"/>
                </a:solidFill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-US" sz="1600" b="1" dirty="0">
                <a:solidFill>
                  <a:srgbClr val="FBC88C"/>
                </a:solidFill>
                <a:latin typeface="Arial"/>
                <a:ea typeface="Arial"/>
                <a:cs typeface="Arial"/>
                <a:sym typeface="Arial"/>
              </a:rPr>
              <a:t>130 </a:t>
            </a:r>
            <a:r>
              <a:rPr lang="en-US" sz="1600" b="0" i="0" u="none" strike="noStrike" cap="none" dirty="0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Individual Institutions Selected</a:t>
            </a:r>
            <a:endParaRPr lang="en-US" sz="1600" dirty="0">
              <a:solidFill>
                <a:srgbClr val="B1CD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BC88C"/>
                </a:solidFill>
                <a:latin typeface="Arial"/>
                <a:ea typeface="Arial"/>
                <a:cs typeface="Arial"/>
                <a:sym typeface="Arial"/>
              </a:rPr>
              <a:t>~$</a:t>
            </a:r>
            <a:r>
              <a:rPr lang="en-US" sz="1600" b="1" dirty="0">
                <a:solidFill>
                  <a:srgbClr val="FBC88C"/>
                </a:solidFill>
                <a:latin typeface="Arial"/>
                <a:ea typeface="Arial"/>
                <a:cs typeface="Arial"/>
                <a:sym typeface="Arial"/>
              </a:rPr>
              <a:t>145M</a:t>
            </a:r>
            <a:r>
              <a:rPr lang="en-US" sz="1600" b="1" i="0" u="none" strike="noStrike" cap="none" dirty="0">
                <a:solidFill>
                  <a:srgbClr val="FBC88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Awarded Annually</a:t>
            </a:r>
            <a:endParaRPr lang="en-US" sz="1600" dirty="0">
              <a:solidFill>
                <a:srgbClr val="B1CDFF"/>
              </a:solidFill>
            </a:endParaRPr>
          </a:p>
        </p:txBody>
      </p:sp>
      <p:sp>
        <p:nvSpPr>
          <p:cNvPr id="15" name="Google Shape;242;p6">
            <a:extLst>
              <a:ext uri="{FF2B5EF4-FFF2-40B4-BE49-F238E27FC236}">
                <a16:creationId xmlns:a16="http://schemas.microsoft.com/office/drawing/2014/main" id="{05561FEE-A4CB-91DD-677D-5F7D22F20C3B}"/>
              </a:ext>
            </a:extLst>
          </p:cNvPr>
          <p:cNvSpPr txBox="1"/>
          <p:nvPr/>
        </p:nvSpPr>
        <p:spPr>
          <a:xfrm>
            <a:off x="9570423" y="3022433"/>
            <a:ext cx="2227158" cy="140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6CB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B1CDFF"/>
                </a:solidFill>
                <a:latin typeface="Arial"/>
                <a:ea typeface="Arial"/>
                <a:cs typeface="Arial"/>
                <a:sym typeface="Arial"/>
              </a:rPr>
              <a:t>SOUNDING </a:t>
            </a:r>
            <a:br>
              <a:rPr lang="en-US" sz="1600" b="1" i="0" u="none" strike="noStrike" cap="none">
                <a:solidFill>
                  <a:srgbClr val="B1CD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i="0" u="none" strike="noStrike" cap="none">
                <a:solidFill>
                  <a:srgbClr val="B1CDFF"/>
                </a:solidFill>
                <a:latin typeface="Arial"/>
                <a:ea typeface="Arial"/>
                <a:cs typeface="Arial"/>
                <a:sym typeface="Arial"/>
              </a:rPr>
              <a:t>ROCKETS</a:t>
            </a:r>
            <a:endParaRPr sz="1600">
              <a:solidFill>
                <a:srgbClr val="B1CD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BC88D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BC88D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en-US" sz="1600" b="0" i="0" u="none" strike="noStrike" cap="none">
                <a:solidFill>
                  <a:srgbClr val="A4BDEC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Science Missions Launched (Suborbital)</a:t>
            </a:r>
            <a:endParaRPr sz="1600">
              <a:solidFill>
                <a:srgbClr val="B1CD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BC88C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1600" b="1" i="0" u="none" strike="noStrike" cap="none">
                <a:solidFill>
                  <a:srgbClr val="FFA68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In Development</a:t>
            </a:r>
            <a:endParaRPr sz="1600">
              <a:solidFill>
                <a:srgbClr val="B1CDFF"/>
              </a:solidFill>
            </a:endParaRPr>
          </a:p>
        </p:txBody>
      </p:sp>
      <p:sp>
        <p:nvSpPr>
          <p:cNvPr id="16" name="Google Shape;243;p6">
            <a:extLst>
              <a:ext uri="{FF2B5EF4-FFF2-40B4-BE49-F238E27FC236}">
                <a16:creationId xmlns:a16="http://schemas.microsoft.com/office/drawing/2014/main" id="{C7D0A968-BE79-6437-A62D-5680237280D7}"/>
              </a:ext>
            </a:extLst>
          </p:cNvPr>
          <p:cNvSpPr txBox="1"/>
          <p:nvPr/>
        </p:nvSpPr>
        <p:spPr>
          <a:xfrm>
            <a:off x="-33720" y="2366402"/>
            <a:ext cx="2706491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096CB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B1CDFF"/>
                </a:solidFill>
                <a:latin typeface="Arial"/>
                <a:ea typeface="Arial"/>
                <a:cs typeface="Arial"/>
                <a:sym typeface="Arial"/>
              </a:rPr>
              <a:t>REFEREED PUBLICATIONS</a:t>
            </a:r>
            <a:endParaRPr sz="1600" b="1" i="0" u="none" strike="noStrike" cap="none">
              <a:solidFill>
                <a:srgbClr val="B1CD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BC78D"/>
                </a:solidFill>
                <a:latin typeface="Arial"/>
                <a:ea typeface="Arial"/>
                <a:cs typeface="Arial"/>
                <a:sym typeface="Arial"/>
              </a:rPr>
              <a:t>&gt;23,432</a:t>
            </a:r>
            <a:r>
              <a:rPr lang="en-US" sz="1600" b="0" i="0" u="none" strike="noStrike" cap="none">
                <a:solidFill>
                  <a:srgbClr val="FBC78D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Total Publications</a:t>
            </a:r>
          </a:p>
          <a:p>
            <a:pPr marL="0" marR="0" lvl="0" indent="0" algn="r" rtl="0">
              <a:lnSpc>
                <a:spcPct val="100000"/>
              </a:lnSpc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B1CDFF"/>
                </a:solidFill>
                <a:latin typeface="Arial Narrow"/>
                <a:cs typeface="Arial Narrow"/>
                <a:sym typeface="Arial Narrow"/>
              </a:rPr>
              <a:t>(2019-Current)</a:t>
            </a:r>
            <a:endParaRPr lang="en-US" sz="1600">
              <a:solidFill>
                <a:srgbClr val="B1CDF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BC78D"/>
                </a:solidFill>
                <a:latin typeface="Arial"/>
                <a:ea typeface="Arial"/>
                <a:cs typeface="Arial"/>
                <a:sym typeface="Arial"/>
              </a:rPr>
              <a:t>&gt;21,249 </a:t>
            </a: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Hubble Publications </a:t>
            </a:r>
            <a:endParaRPr sz="1600">
              <a:solidFill>
                <a:srgbClr val="B1CDF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6CB"/>
              </a:buClr>
              <a:buSzPts val="1600"/>
              <a:buFont typeface="Arial Narrow"/>
              <a:buNone/>
            </a:pP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(1991-Current)</a:t>
            </a:r>
            <a:endParaRPr sz="1600">
              <a:solidFill>
                <a:srgbClr val="B1CDF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BC78D"/>
                </a:solidFill>
                <a:latin typeface="Arial"/>
                <a:ea typeface="Arial"/>
                <a:cs typeface="Arial"/>
                <a:sym typeface="Arial"/>
              </a:rPr>
              <a:t>&gt;542 </a:t>
            </a: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Webb Publications </a:t>
            </a:r>
            <a:endParaRPr sz="1600">
              <a:solidFill>
                <a:srgbClr val="B1CDF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6CB"/>
              </a:buClr>
              <a:buSzPts val="1600"/>
              <a:buFont typeface="Arial Narrow"/>
              <a:buNone/>
            </a:pP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(July 2022-Current)</a:t>
            </a:r>
            <a:endParaRPr sz="1600">
              <a:solidFill>
                <a:srgbClr val="B1CDFF"/>
              </a:solidFill>
            </a:endParaRPr>
          </a:p>
        </p:txBody>
      </p:sp>
      <p:sp>
        <p:nvSpPr>
          <p:cNvPr id="17" name="Google Shape;244;p6">
            <a:extLst>
              <a:ext uri="{FF2B5EF4-FFF2-40B4-BE49-F238E27FC236}">
                <a16:creationId xmlns:a16="http://schemas.microsoft.com/office/drawing/2014/main" id="{E313DF56-9807-2E5D-37C9-0246A562FBCC}"/>
              </a:ext>
            </a:extLst>
          </p:cNvPr>
          <p:cNvSpPr txBox="1"/>
          <p:nvPr/>
        </p:nvSpPr>
        <p:spPr>
          <a:xfrm>
            <a:off x="-109659" y="4797777"/>
            <a:ext cx="248817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6CB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B1CDFF"/>
                </a:solidFill>
                <a:latin typeface="Arial"/>
                <a:ea typeface="Arial"/>
                <a:cs typeface="Arial"/>
                <a:sym typeface="Arial"/>
              </a:rPr>
              <a:t>MISSION SUMMARY</a:t>
            </a:r>
            <a:endParaRPr sz="1600">
              <a:solidFill>
                <a:srgbClr val="B1CDFF"/>
              </a:solidFill>
            </a:endParaRPr>
          </a:p>
          <a:p>
            <a:pPr marL="0" marR="0" lvl="0" indent="0" algn="r" rtl="0">
              <a:lnSpc>
                <a:spcPct val="100000"/>
              </a:lnSpc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BC78D"/>
                </a:solidFill>
                <a:latin typeface="Arial"/>
                <a:ea typeface="Arial"/>
                <a:cs typeface="Arial"/>
                <a:sym typeface="Arial"/>
              </a:rPr>
              <a:t>15* </a:t>
            </a: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Missions Operating</a:t>
            </a:r>
          </a:p>
          <a:p>
            <a:pPr marL="0" marR="0" lvl="0" indent="0" algn="r" rtl="0">
              <a:lnSpc>
                <a:spcPct val="100000"/>
              </a:lnSpc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BC78D"/>
                </a:solidFill>
                <a:latin typeface="Arial"/>
                <a:ea typeface="Arial"/>
                <a:cs typeface="Arial"/>
                <a:sym typeface="Arial"/>
              </a:rPr>
              <a:t>17* </a:t>
            </a: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Missions in Development</a:t>
            </a:r>
          </a:p>
          <a:p>
            <a:pPr marL="0" marR="0" lvl="0" indent="0" algn="r" rtl="0">
              <a:lnSpc>
                <a:spcPct val="100000"/>
              </a:lnSpc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BC78D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>
                <a:solidFill>
                  <a:srgbClr val="FBC78D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600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Tech. Demos</a:t>
            </a:r>
          </a:p>
          <a:p>
            <a:pPr algn="r">
              <a:buClr>
                <a:srgbClr val="FBC88C"/>
              </a:buClr>
              <a:buSzPts val="1600"/>
            </a:pPr>
            <a:r>
              <a:rPr lang="en-US" sz="1000" b="1" i="0" u="none" strike="noStrike" cap="none">
                <a:solidFill>
                  <a:srgbClr val="FBC88C"/>
                </a:solidFill>
                <a:latin typeface="Arial"/>
                <a:ea typeface="Arial"/>
                <a:cs typeface="Arial"/>
                <a:sym typeface="Arial"/>
              </a:rPr>
              <a:t>*Including international</a:t>
            </a:r>
          </a:p>
          <a:p>
            <a:pPr marL="0" marR="0" lvl="0" indent="0" algn="r" rtl="0">
              <a:lnSpc>
                <a:spcPct val="100000"/>
              </a:lnSpc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b="0" i="0" u="none" strike="noStrike" cap="none">
                <a:solidFill>
                  <a:srgbClr val="B096CB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br>
              <a:rPr lang="en-US" sz="1600" b="0" i="0" u="none" strike="noStrike" cap="none">
                <a:solidFill>
                  <a:srgbClr val="B096CB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1600" b="0" i="0" u="none" strike="noStrike" cap="none">
              <a:solidFill>
                <a:srgbClr val="B096C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" name="Google Shape;245;p6">
            <a:extLst>
              <a:ext uri="{FF2B5EF4-FFF2-40B4-BE49-F238E27FC236}">
                <a16:creationId xmlns:a16="http://schemas.microsoft.com/office/drawing/2014/main" id="{F4C8806D-A12F-27B6-195E-5F24F9EE89E5}"/>
              </a:ext>
            </a:extLst>
          </p:cNvPr>
          <p:cNvSpPr txBox="1"/>
          <p:nvPr/>
        </p:nvSpPr>
        <p:spPr>
          <a:xfrm>
            <a:off x="9900655" y="4650800"/>
            <a:ext cx="2123545" cy="18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6CB"/>
              </a:buClr>
              <a:buSzPts val="2000"/>
              <a:buFont typeface="Arial"/>
              <a:buNone/>
            </a:pPr>
            <a:r>
              <a:rPr lang="en-US" sz="1600" b="1" i="0" u="none" strike="noStrike" cap="none">
                <a:solidFill>
                  <a:srgbClr val="B1CDFF"/>
                </a:solidFill>
                <a:latin typeface="Arial"/>
                <a:ea typeface="Arial"/>
                <a:cs typeface="Arial"/>
                <a:sym typeface="Arial"/>
              </a:rPr>
              <a:t>BALLOONS</a:t>
            </a:r>
            <a:endParaRPr sz="1600" b="1" i="0" u="none" strike="noStrike" cap="none">
              <a:solidFill>
                <a:srgbClr val="B1CD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BC88C"/>
              </a:buClr>
              <a:buSzPts val="1600"/>
              <a:buFont typeface="Arial"/>
              <a:buNone/>
            </a:pPr>
            <a:r>
              <a:rPr lang="en-US" sz="1600" b="1">
                <a:solidFill>
                  <a:srgbClr val="FBC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23** </a:t>
            </a: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Suborbital Balloons</a:t>
            </a:r>
            <a:r>
              <a:rPr lang="en-US" sz="1600">
                <a:solidFill>
                  <a:srgbClr val="B1CDFF"/>
                </a:solidFill>
                <a:sym typeface="Arial Narrow"/>
              </a:rPr>
              <a:t> </a:t>
            </a: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Launched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6CB"/>
              </a:buClr>
              <a:buSzPts val="1600"/>
              <a:buFont typeface="Arial Narrow"/>
              <a:buNone/>
            </a:pPr>
            <a:r>
              <a:rPr lang="en-US" sz="1100" i="1">
                <a:solidFill>
                  <a:srgbClr val="B1CDFF"/>
                </a:solidFill>
                <a:latin typeface="Arial Narrow"/>
                <a:cs typeface="Arial Narrow"/>
                <a:sym typeface="Arial Narrow"/>
              </a:rPr>
              <a:t>**Includes APD, HPD, PSD, ESD, educational, &amp; engineering missions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6CB"/>
              </a:buClr>
              <a:buSzPts val="1600"/>
              <a:buFont typeface="Arial Narrow"/>
              <a:buNone/>
            </a:pPr>
            <a:r>
              <a:rPr lang="en-US" sz="1600" b="1" i="0" u="none" strike="noStrike" cap="none">
                <a:solidFill>
                  <a:srgbClr val="FBC88C"/>
                </a:solidFill>
                <a:latin typeface="Arial Narrow"/>
                <a:ea typeface="Arial Narrow"/>
                <a:cs typeface="Arial Narrow"/>
                <a:sym typeface="Arial Narrow"/>
              </a:rPr>
              <a:t>22</a:t>
            </a:r>
            <a:r>
              <a:rPr lang="en-US" sz="1600" b="0" i="0" u="none" strike="noStrike" cap="none">
                <a:solidFill>
                  <a:srgbClr val="AFB6D5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600" b="0" i="0" u="none" strike="noStrike" cap="none">
                <a:solidFill>
                  <a:srgbClr val="B1CDFF"/>
                </a:solidFill>
                <a:latin typeface="Arial Narrow"/>
                <a:ea typeface="Arial Narrow"/>
                <a:cs typeface="Arial Narrow"/>
                <a:sym typeface="Arial Narrow"/>
              </a:rPr>
              <a:t>Missions in Development</a:t>
            </a:r>
            <a:endParaRPr sz="1600">
              <a:solidFill>
                <a:srgbClr val="B1C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1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5307-9EC9-3B41-984B-81B67CF9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does a Program Scientist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83E13-9A45-7C49-8EB8-C7AC5CB67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 Research and Analysis (R&amp;A) grant programs (e.g. ADAP, ATP, APRA, XRP)</a:t>
            </a:r>
          </a:p>
          <a:p>
            <a:r>
              <a:rPr lang="en-US" dirty="0"/>
              <a:t>Oversee Mission Development, Implementation, and Operation (from CubeSats to Explorers to flagships)</a:t>
            </a:r>
          </a:p>
          <a:p>
            <a:r>
              <a:rPr lang="en-US" dirty="0"/>
              <a:t>Strategic planning</a:t>
            </a:r>
          </a:p>
          <a:p>
            <a:r>
              <a:rPr lang="en-US" dirty="0"/>
              <a:t>Communicate with PIs and proposers</a:t>
            </a:r>
          </a:p>
          <a:p>
            <a:r>
              <a:rPr lang="en-US" dirty="0"/>
              <a:t>Implement NASA policies</a:t>
            </a:r>
          </a:p>
          <a:p>
            <a:r>
              <a:rPr lang="en-US" dirty="0"/>
              <a:t>Accounting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39243-24C1-82D8-214D-593883A2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73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71E2-8BE5-B846-8D27-5062CA17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My duties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808F5-2047-B742-A845-A3AF5570C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XRP (Exoplanets Research Program)</a:t>
            </a:r>
          </a:p>
          <a:p>
            <a:r>
              <a:rPr lang="en-US" dirty="0"/>
              <a:t>Exoplanet Exploration Program</a:t>
            </a:r>
          </a:p>
          <a:p>
            <a:r>
              <a:rPr lang="en-US" dirty="0"/>
              <a:t>TESS</a:t>
            </a:r>
          </a:p>
          <a:p>
            <a:r>
              <a:rPr lang="en-US" dirty="0"/>
              <a:t>Ariel</a:t>
            </a:r>
          </a:p>
          <a:p>
            <a:r>
              <a:rPr lang="en-US" dirty="0" err="1"/>
              <a:t>ExoPAG</a:t>
            </a:r>
            <a:r>
              <a:rPr lang="en-US" dirty="0"/>
              <a:t> Executive Secretary</a:t>
            </a:r>
          </a:p>
          <a:p>
            <a:r>
              <a:rPr lang="en-US" dirty="0"/>
              <a:t>Explorers (MIDEX &amp; MO)</a:t>
            </a:r>
          </a:p>
          <a:p>
            <a:r>
              <a:rPr lang="en-US" dirty="0"/>
              <a:t>FINESST (Future Investigators in Earth and Space Sciences)</a:t>
            </a:r>
          </a:p>
          <a:p>
            <a:r>
              <a:rPr lang="en-US" dirty="0"/>
              <a:t>SMD (Science Mission Directorate) IDEA (Inclusion, Diversity, Equity, &amp; Accessibility)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F15FD-2062-923D-FED2-8F582B45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3013-8A00-48C8-BA6F-B1946CD6C4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4904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5951"/>
      </a:accent1>
      <a:accent2>
        <a:srgbClr val="E6A561"/>
      </a:accent2>
      <a:accent3>
        <a:srgbClr val="01254D"/>
      </a:accent3>
      <a:accent4>
        <a:srgbClr val="021132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4BDE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A82A82E76B3841A9DDF37928528FAC" ma:contentTypeVersion="11" ma:contentTypeDescription="Create a new document." ma:contentTypeScope="" ma:versionID="2c4099e2dd849bb312aba1d0cc448813">
  <xsd:schema xmlns:xsd="http://www.w3.org/2001/XMLSchema" xmlns:xs="http://www.w3.org/2001/XMLSchema" xmlns:p="http://schemas.microsoft.com/office/2006/metadata/properties" xmlns:ns2="410a2472-efc4-4fa9-806c-5000036cce56" xmlns:ns3="d683b4b1-f43f-4114-9370-8d0bd2b1ca1b" targetNamespace="http://schemas.microsoft.com/office/2006/metadata/properties" ma:root="true" ma:fieldsID="9a0c3f1e4bb228e61cfac64d8a23891f" ns2:_="" ns3:_="">
    <xsd:import namespace="410a2472-efc4-4fa9-806c-5000036cce56"/>
    <xsd:import namespace="d683b4b1-f43f-4114-9370-8d0bd2b1ca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0a2472-efc4-4fa9-806c-5000036cce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83b4b1-f43f-4114-9370-8d0bd2b1ca1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29f405f-8f26-4b89-860d-6ceec19c93ec}" ma:internalName="TaxCatchAll" ma:showField="CatchAllData" ma:web="d683b4b1-f43f-4114-9370-8d0bd2b1ca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10a2472-efc4-4fa9-806c-5000036cce56">
      <Terms xmlns="http://schemas.microsoft.com/office/infopath/2007/PartnerControls"/>
    </lcf76f155ced4ddcb4097134ff3c332f>
    <TaxCatchAll xmlns="d683b4b1-f43f-4114-9370-8d0bd2b1ca1b" xsi:nil="true"/>
  </documentManagement>
</p:properties>
</file>

<file path=customXml/itemProps1.xml><?xml version="1.0" encoding="utf-8"?>
<ds:datastoreItem xmlns:ds="http://schemas.openxmlformats.org/officeDocument/2006/customXml" ds:itemID="{3A8AD86E-0ECC-416A-9EE4-94425CC4C8D8}">
  <ds:schemaRefs>
    <ds:schemaRef ds:uri="410a2472-efc4-4fa9-806c-5000036cce56"/>
    <ds:schemaRef ds:uri="d683b4b1-f43f-4114-9370-8d0bd2b1ca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792D823-B9DA-440F-AAE6-0BF543FD02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643EB2-4862-47AA-B208-E34BDF2242F4}">
  <ds:schemaRefs>
    <ds:schemaRef ds:uri="410a2472-efc4-4fa9-806c-5000036cce56"/>
    <ds:schemaRef ds:uri="d683b4b1-f43f-4114-9370-8d0bd2b1ca1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2168</TotalTime>
  <Words>1537</Words>
  <Application>Microsoft Macintosh PowerPoint</Application>
  <PresentationFormat>Widescreen</PresentationFormat>
  <Paragraphs>257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Helvetica</vt:lpstr>
      <vt:lpstr>Helvetica Neue</vt:lpstr>
      <vt:lpstr>Times New Roman</vt:lpstr>
      <vt:lpstr>2_Office Theme</vt:lpstr>
      <vt:lpstr>1_Custom Design</vt:lpstr>
      <vt:lpstr>Custom Design</vt:lpstr>
      <vt:lpstr>PowerPoint Presentation</vt:lpstr>
      <vt:lpstr>My career path</vt:lpstr>
      <vt:lpstr>My current job</vt:lpstr>
      <vt:lpstr>NASA Science Mission Directorate (SMD)</vt:lpstr>
      <vt:lpstr>NASA APD Program Offices</vt:lpstr>
      <vt:lpstr>NASA PSD Analysis/Assessment Groups</vt:lpstr>
      <vt:lpstr>PowerPoint Presentation</vt:lpstr>
      <vt:lpstr>What does a Program Scientist Do?</vt:lpstr>
      <vt:lpstr>My duties</vt:lpstr>
      <vt:lpstr>What can a program officer do for you?</vt:lpstr>
      <vt:lpstr>How do I get funding from NASA?</vt:lpstr>
      <vt:lpstr>PowerPoint Presentation</vt:lpstr>
      <vt:lpstr>How do I learn to write a good proposal?</vt:lpstr>
      <vt:lpstr>Volunteer to Serve on a NASA Peer Review Panel</vt:lpstr>
      <vt:lpstr>Stay Connected with NASA</vt:lpstr>
      <vt:lpstr>PowerPoint Presentation</vt:lpstr>
      <vt:lpstr>Backup Slides</vt:lpstr>
      <vt:lpstr>PowerPoint Presentation</vt:lpstr>
      <vt:lpstr>PowerPoint Presentation</vt:lpstr>
      <vt:lpstr>What skills does a program scientist need?</vt:lpstr>
      <vt:lpstr>What do I like about being a program scientist</vt:lpstr>
      <vt:lpstr>ExEP HQ Personnel</vt:lpstr>
      <vt:lpstr>PowerPoint Presentation</vt:lpstr>
      <vt:lpstr>Exoplanets Research Program (XRP) Updates</vt:lpstr>
      <vt:lpstr>Astrophysics R&amp;A Selection Rates</vt:lpstr>
      <vt:lpstr>XRP &amp; Dual Anonymous Peer Review (DAPR)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Stokes, Estelle M. (HQ-DA000)[BOOZ ALLEN HAMILTON]</dc:creator>
  <cp:lastModifiedBy>jang-condell, Hannah {she,her} (HQ-DH000)</cp:lastModifiedBy>
  <cp:revision>14</cp:revision>
  <dcterms:created xsi:type="dcterms:W3CDTF">2021-12-02T16:03:31Z</dcterms:created>
  <dcterms:modified xsi:type="dcterms:W3CDTF">2024-07-21T15:00:52Z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0x01010011A82A82E76B3841A9DDF37928528FAC</vt:lpwstr>
  </property>
  <property fmtid="{D5CDD505-2E9C-101B-9397-08002B2CF9AE}" pid="3" name="MediaServiceImageTags">
    <vt:lpwstr/>
  </property>
</Properties>
</file>