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3"/>
  </p:handoutMasterIdLst>
  <p:sldIdLst>
    <p:sldId id="1791" r:id="rId3"/>
    <p:sldId id="2397" r:id="rId5"/>
    <p:sldId id="2392" r:id="rId6"/>
    <p:sldId id="2550" r:id="rId7"/>
    <p:sldId id="2768" r:id="rId8"/>
    <p:sldId id="2769" r:id="rId9"/>
    <p:sldId id="2766" r:id="rId10"/>
    <p:sldId id="2438" r:id="rId11"/>
    <p:sldId id="2526" r:id="rId12"/>
    <p:sldId id="2664" r:id="rId13"/>
    <p:sldId id="2440" r:id="rId14"/>
    <p:sldId id="2665" r:id="rId15"/>
    <p:sldId id="2441" r:id="rId16"/>
    <p:sldId id="2399" r:id="rId17"/>
    <p:sldId id="2663" r:id="rId18"/>
    <p:sldId id="2467" r:id="rId19"/>
    <p:sldId id="2669" r:id="rId20"/>
    <p:sldId id="2733" r:id="rId21"/>
    <p:sldId id="2732" r:id="rId22"/>
    <p:sldId id="2395" r:id="rId23"/>
    <p:sldId id="2668" r:id="rId24"/>
    <p:sldId id="2672" r:id="rId25"/>
    <p:sldId id="2673" r:id="rId26"/>
    <p:sldId id="2704" r:id="rId27"/>
    <p:sldId id="2393" r:id="rId28"/>
    <p:sldId id="2394" r:id="rId29"/>
    <p:sldId id="2556" r:id="rId30"/>
    <p:sldId id="2400" r:id="rId31"/>
    <p:sldId id="2401" r:id="rId32"/>
    <p:sldId id="2616" r:id="rId33"/>
    <p:sldId id="2614" r:id="rId34"/>
    <p:sldId id="2699" r:id="rId35"/>
    <p:sldId id="2404" r:id="rId36"/>
    <p:sldId id="2731" r:id="rId37"/>
    <p:sldId id="2516" r:id="rId38"/>
    <p:sldId id="2405" r:id="rId39"/>
    <p:sldId id="2504" r:id="rId40"/>
    <p:sldId id="2554" r:id="rId41"/>
    <p:sldId id="2553" r:id="rId42"/>
    <p:sldId id="2666" r:id="rId43"/>
    <p:sldId id="2509" r:id="rId44"/>
    <p:sldId id="2507" r:id="rId45"/>
    <p:sldId id="2409" r:id="rId46"/>
    <p:sldId id="2581" r:id="rId47"/>
    <p:sldId id="2735" r:id="rId48"/>
    <p:sldId id="2734" r:id="rId49"/>
    <p:sldId id="2552" r:id="rId50"/>
    <p:sldId id="2661" r:id="rId51"/>
    <p:sldId id="2700" r:id="rId52"/>
  </p:sldIdLst>
  <p:sldSz cx="12192000" cy="6858000"/>
  <p:notesSz cx="6858000" cy="9144000"/>
  <p:embeddedFontLst>
    <p:embeddedFont>
      <p:font typeface="Montserrat SemiBold" charset="0"/>
      <p:regular r:id="rId57"/>
      <p:bold r:id="rId58"/>
      <p:italic r:id="rId59"/>
      <p:boldItalic r:id="rId60"/>
    </p:embeddedFont>
    <p:embeddedFont>
      <p:font typeface="Montserrat" charset="0"/>
      <p:regular r:id="rId61"/>
      <p:bold r:id="rId62"/>
      <p:italic r:id="rId63"/>
      <p:boldItalic r:id="rId64"/>
    </p:embeddedFont>
    <p:embeddedFont>
      <p:font typeface="Montserrat Medium" charset="0"/>
      <p:regular r:id="rId65"/>
      <p:bold r:id="rId66"/>
      <p:italic r:id="rId67"/>
      <p:boldItalic r:id="rId68"/>
    </p:embeddedFont>
    <p:embeddedFont>
      <p:font typeface="Montserrat Light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20000"/>
    <a:srgbClr val="DBAA15"/>
    <a:srgbClr val="FFC103"/>
    <a:srgbClr val="E5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2" Type="http://schemas.openxmlformats.org/officeDocument/2006/relationships/font" Target="fonts/font16.fntdata"/><Relationship Id="rId71" Type="http://schemas.openxmlformats.org/officeDocument/2006/relationships/font" Target="fonts/font15.fntdata"/><Relationship Id="rId70" Type="http://schemas.openxmlformats.org/officeDocument/2006/relationships/font" Target="fonts/font14.fntdata"/><Relationship Id="rId7" Type="http://schemas.openxmlformats.org/officeDocument/2006/relationships/slide" Target="slides/slide4.xml"/><Relationship Id="rId69" Type="http://schemas.openxmlformats.org/officeDocument/2006/relationships/font" Target="fonts/font13.fntdata"/><Relationship Id="rId68" Type="http://schemas.openxmlformats.org/officeDocument/2006/relationships/font" Target="fonts/font12.fntdata"/><Relationship Id="rId67" Type="http://schemas.openxmlformats.org/officeDocument/2006/relationships/font" Target="fonts/font11.fntdata"/><Relationship Id="rId66" Type="http://schemas.openxmlformats.org/officeDocument/2006/relationships/font" Target="fonts/font10.fntdata"/><Relationship Id="rId65" Type="http://schemas.openxmlformats.org/officeDocument/2006/relationships/font" Target="fonts/font9.fntdata"/><Relationship Id="rId64" Type="http://schemas.openxmlformats.org/officeDocument/2006/relationships/font" Target="fonts/font8.fntdata"/><Relationship Id="rId63" Type="http://schemas.openxmlformats.org/officeDocument/2006/relationships/font" Target="fonts/font7.fntdata"/><Relationship Id="rId62" Type="http://schemas.openxmlformats.org/officeDocument/2006/relationships/font" Target="fonts/font6.fntdata"/><Relationship Id="rId61" Type="http://schemas.openxmlformats.org/officeDocument/2006/relationships/font" Target="fonts/font5.fntdata"/><Relationship Id="rId60" Type="http://schemas.openxmlformats.org/officeDocument/2006/relationships/font" Target="fonts/font4.fntdata"/><Relationship Id="rId6" Type="http://schemas.openxmlformats.org/officeDocument/2006/relationships/slide" Target="slides/slide3.xml"/><Relationship Id="rId59" Type="http://schemas.openxmlformats.org/officeDocument/2006/relationships/font" Target="fonts/font3.fntdata"/><Relationship Id="rId58" Type="http://schemas.openxmlformats.org/officeDocument/2006/relationships/font" Target="fonts/font2.fntdata"/><Relationship Id="rId57" Type="http://schemas.openxmlformats.org/officeDocument/2006/relationships/font" Target="fonts/font1.fntdata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handoutMaster" Target="handoutMasters/handoutMaster1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678DE-42B2-4575-BCF4-F3F41202CAFF}" type="datetimeFigureOut">
              <a:rPr lang="fr-FR" smtClean="0"/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AD02-E789-48B2-B645-09855FFB5328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3"/>
          </p:nvPr>
        </p:nvSpPr>
        <p:spPr/>
      </p:sp>
      <p:sp>
        <p:nvSpPr>
          <p:cNvPr id="3" name="Text Placeholder 2"/>
          <p:cNvSpPr/>
          <p:nvPr>
            <p:ph type="body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3"/>
          </p:nvPr>
        </p:nvSpPr>
        <p:spPr/>
      </p:sp>
      <p:sp>
        <p:nvSpPr>
          <p:cNvPr id="3" name="Text Placeholder 2"/>
          <p:cNvSpPr/>
          <p:nvPr>
            <p:ph type="body" idx="1"/>
          </p:nvPr>
        </p:nvSpPr>
        <p:spPr/>
        <p:txBody>
          <a:bodyPr/>
          <a:p>
            <a:r>
              <a:rPr lang="en-US"/>
              <a:t>Inner Working Angle</a:t>
            </a:r>
            <a:endParaRPr lang="en-US"/>
          </a:p>
          <a:p>
            <a:r>
              <a:rPr lang="en-US"/>
              <a:t>Contrast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en-US"/>
              <a:t>thanks for your introduction</a:t>
            </a:r>
            <a:endParaRPr lang="en-US" alt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en-US"/>
              <a:t>i am very glad to talk to you about the work we have been doing with GRAVITY and now within GRAVITY+ to keep puhing the astrometric capability of long baseline interferometry with GRAVITY.</a:t>
            </a:r>
            <a:endParaRPr lang="en-US" alt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en-US"/>
              <a:t>it’s really a team effort, I’ll present results on behalf of many persons, in particular F.Widmann, S von Fellenberg, Julia Stadler, on behalf of GRAVITY+ community</a:t>
            </a:r>
            <a:endParaRPr lang="en-US" altLang="en-US"/>
          </a:p>
        </p:txBody>
      </p:sp>
      <p:sp>
        <p:nvSpPr>
          <p:cNvPr id="78" name="Google Shape;78;p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en-US"/>
              <a:t>thanks for your introduction</a:t>
            </a:r>
            <a:endParaRPr lang="en-US" alt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en-US"/>
              <a:t>i am very glad to talk to you about the work we have been doing with GRAVITY and now within GRAVITY+ to keep puhing the astrometric capability of long baseline interferometry with GRAVITY.</a:t>
            </a:r>
            <a:endParaRPr lang="en-US" alt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en-US"/>
              <a:t>it’s really a team effort, I’ll present results on behalf of many persons, in particular F.Widmann, S von Fellenberg, Julia Stadler, on behalf of GRAVITY+ community</a:t>
            </a:r>
            <a:endParaRPr lang="en-US" altLang="en-US"/>
          </a:p>
        </p:txBody>
      </p:sp>
      <p:sp>
        <p:nvSpPr>
          <p:cNvPr id="78" name="Google Shape;78;p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re et contenu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/>
          <p:nvPr>
            <p:ph type="title"/>
          </p:nvPr>
        </p:nvSpPr>
        <p:spPr>
          <a:xfrm>
            <a:off x="475615" y="264795"/>
            <a:ext cx="97980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27.06.2024</a:t>
            </a:r>
          </a:p>
        </p:txBody>
      </p:sp>
      <p:sp>
        <p:nvSpPr>
          <p:cNvPr id="19" name="Google Shape;19;p25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G.Bourdarot -- Ringberg</a:t>
            </a:r>
            <a:endParaRPr lang="en-US"/>
          </a:p>
        </p:txBody>
      </p:sp>
      <p:sp>
        <p:nvSpPr>
          <p:cNvPr id="20" name="Google Shape;20;p25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matchingName="Contenu">
  <p:cSld name="OBJECT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4"/>
          <p:cNvSpPr txBox="1"/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27.06.2024</a:t>
            </a:r>
          </a:p>
        </p:txBody>
      </p:sp>
      <p:sp>
        <p:nvSpPr>
          <p:cNvPr id="74" name="Google Shape;74;p34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>
                <a:sym typeface="+mn-ea"/>
              </a:rPr>
              <a:t>G.Bourdarot -- Ringberg</a:t>
            </a:r>
            <a:endParaRPr>
              <a:sym typeface="+mn-ea"/>
            </a:endParaRPr>
          </a:p>
        </p:txBody>
      </p:sp>
      <p:sp>
        <p:nvSpPr>
          <p:cNvPr id="75" name="Google Shape;75;p34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re seul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27.06.2024</a:t>
            </a:r>
          </a:p>
        </p:txBody>
      </p:sp>
      <p:sp>
        <p:nvSpPr>
          <p:cNvPr id="24" name="Google Shape;24;p30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G.Bourdarot -- Ringberg</a:t>
            </a:r>
            <a:endParaRPr lang="en-US"/>
          </a:p>
        </p:txBody>
      </p:sp>
      <p:sp>
        <p:nvSpPr>
          <p:cNvPr id="25" name="Google Shape;25;p30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Diapositive de titr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6"/>
          <p:cNvSpPr txBox="1"/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26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27.06.2024</a:t>
            </a:r>
          </a:p>
        </p:txBody>
      </p:sp>
      <p:sp>
        <p:nvSpPr>
          <p:cNvPr id="30" name="Google Shape;30;p26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>
                <a:sym typeface="+mn-ea"/>
              </a:rPr>
              <a:t>G.Bourdarot -- Ringberg</a:t>
            </a:r>
            <a:endParaRPr>
              <a:sym typeface="+mn-ea"/>
            </a:endParaRPr>
          </a:p>
        </p:txBody>
      </p:sp>
      <p:sp>
        <p:nvSpPr>
          <p:cNvPr id="31" name="Google Shape;31;p26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Titre de section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7"/>
          <p:cNvSpPr txBox="1"/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27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27.06.2024</a:t>
            </a:r>
          </a:p>
        </p:txBody>
      </p:sp>
      <p:sp>
        <p:nvSpPr>
          <p:cNvPr id="36" name="Google Shape;36;p27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>
                <a:sym typeface="+mn-ea"/>
              </a:rPr>
              <a:t>G.Bourdarot -- Ringberg</a:t>
            </a:r>
            <a:endParaRPr>
              <a:sym typeface="+mn-ea"/>
            </a:endParaRPr>
          </a:p>
        </p:txBody>
      </p:sp>
      <p:sp>
        <p:nvSpPr>
          <p:cNvPr id="37" name="Google Shape;37;p27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Deux contenus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8"/>
          <p:cNvSpPr txBox="1"/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8"/>
          <p:cNvSpPr txBox="1"/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27.06.2024</a:t>
            </a:r>
          </a:p>
        </p:txBody>
      </p:sp>
      <p:sp>
        <p:nvSpPr>
          <p:cNvPr id="43" name="Google Shape;43;p28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>
                <a:sym typeface="+mn-ea"/>
              </a:rPr>
              <a:t>G.Bourdarot -- Ringberg</a:t>
            </a:r>
            <a:endParaRPr>
              <a:sym typeface="+mn-ea"/>
            </a:endParaRPr>
          </a:p>
        </p:txBody>
      </p:sp>
      <p:sp>
        <p:nvSpPr>
          <p:cNvPr id="44" name="Google Shape;44;p28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aison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8" name="Google Shape;48;p29"/>
          <p:cNvSpPr txBox="1"/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50" name="Google Shape;50;p29"/>
          <p:cNvSpPr txBox="1"/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9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27.06.2024</a:t>
            </a:r>
          </a:p>
        </p:txBody>
      </p:sp>
      <p:sp>
        <p:nvSpPr>
          <p:cNvPr id="52" name="Google Shape;52;p29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>
                <a:sym typeface="+mn-ea"/>
              </a:rPr>
              <a:t>G.Bourdarot -- Ringberg</a:t>
            </a:r>
            <a:endParaRPr>
              <a:sym typeface="+mn-ea"/>
            </a:endParaRPr>
          </a:p>
        </p:txBody>
      </p:sp>
      <p:sp>
        <p:nvSpPr>
          <p:cNvPr id="53" name="Google Shape;53;p29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Vide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27.06.2024</a:t>
            </a:r>
          </a:p>
        </p:txBody>
      </p:sp>
      <p:sp>
        <p:nvSpPr>
          <p:cNvPr id="56" name="Google Shape;56;p31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>
                <a:sym typeface="+mn-ea"/>
              </a:rPr>
              <a:t>G.Bourdarot -- Ringberg</a:t>
            </a:r>
            <a:endParaRPr>
              <a:sym typeface="+mn-ea"/>
            </a:endParaRPr>
          </a:p>
        </p:txBody>
      </p:sp>
      <p:sp>
        <p:nvSpPr>
          <p:cNvPr id="57" name="Google Shape;57;p31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Image avec légende">
  <p:cSld name="PICTURE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/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2"/>
          <p:cNvSpPr txBox="1"/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2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27.06.2024</a:t>
            </a:r>
          </a:p>
        </p:txBody>
      </p:sp>
      <p:sp>
        <p:nvSpPr>
          <p:cNvPr id="63" name="Google Shape;63;p32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>
                <a:sym typeface="+mn-ea"/>
              </a:rPr>
              <a:t>G.Bourdarot -- Ringberg</a:t>
            </a:r>
            <a:endParaRPr>
              <a:sym typeface="+mn-ea"/>
            </a:endParaRPr>
          </a:p>
        </p:txBody>
      </p:sp>
      <p:sp>
        <p:nvSpPr>
          <p:cNvPr id="64" name="Google Shape;64;p32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Titre vertical et texte">
  <p:cSld name="VERTICAL_TITLE_AND_VERTICAL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33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27.06.2024</a:t>
            </a:r>
          </a:p>
        </p:txBody>
      </p:sp>
      <p:sp>
        <p:nvSpPr>
          <p:cNvPr id="69" name="Google Shape;69;p33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>
                <a:sym typeface="+mn-ea"/>
              </a:rPr>
              <a:t>G.Bourdarot -- Ringberg</a:t>
            </a:r>
            <a:endParaRPr>
              <a:sym typeface="+mn-ea"/>
            </a:endParaRPr>
          </a:p>
        </p:txBody>
      </p:sp>
      <p:sp>
        <p:nvSpPr>
          <p:cNvPr id="70" name="Google Shape;70;p33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t>27.06.2024</a:t>
            </a:r>
          </a:p>
        </p:txBody>
      </p:sp>
      <p:sp>
        <p:nvSpPr>
          <p:cNvPr id="13" name="Google Shape;13;p24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t>G.Bourdarot -- Ringberg</a:t>
            </a:r>
            <a:endParaRPr lang="en-US"/>
          </a:p>
        </p:txBody>
      </p:sp>
      <p:sp>
        <p:nvSpPr>
          <p:cNvPr id="14" name="Google Shape;14;p24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png"/><Relationship Id="rId2" Type="http://schemas.openxmlformats.org/officeDocument/2006/relationships/image" Target="../media/image7.jpeg"/><Relationship Id="rId1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7.jpeg"/><Relationship Id="rId2" Type="http://schemas.openxmlformats.org/officeDocument/2006/relationships/image" Target="../media/image57.jpeg"/><Relationship Id="rId1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1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1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GIF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jpeg"/><Relationship Id="rId5" Type="http://schemas.openxmlformats.org/officeDocument/2006/relationships/image" Target="../media/image7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microsoft.com/office/2007/relationships/hdphoto" Target="../media/image3.wdp"/><Relationship Id="rId11" Type="http://schemas.openxmlformats.org/officeDocument/2006/relationships/notesSlide" Target="../notesSlides/notesSlide2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6.GIF"/><Relationship Id="rId7" Type="http://schemas.openxmlformats.org/officeDocument/2006/relationships/image" Target="../media/image85.png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microsoft.com/office/2007/relationships/hdphoto" Target="../media/image3.wdp"/><Relationship Id="rId10" Type="http://schemas.openxmlformats.org/officeDocument/2006/relationships/notesSlide" Target="../notesSlides/notesSlide29.xml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8.png"/><Relationship Id="rId6" Type="http://schemas.openxmlformats.org/officeDocument/2006/relationships/tags" Target="../tags/tag1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87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0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74.png"/><Relationship Id="rId3" Type="http://schemas.openxmlformats.org/officeDocument/2006/relationships/image" Target="../media/image96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73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3.png"/><Relationship Id="rId3" Type="http://schemas.openxmlformats.org/officeDocument/2006/relationships/image" Target="../media/image100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2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2"/>
          <p:cNvSpPr txBox="1"/>
          <p:nvPr>
            <p:ph type="title"/>
          </p:nvPr>
        </p:nvSpPr>
        <p:spPr>
          <a:xfrm>
            <a:off x="551815" y="1197610"/>
            <a:ext cx="11024235" cy="197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altLang="en-US" sz="4200">
                <a:solidFill>
                  <a:schemeClr val="accent5">
                    <a:lumMod val="7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Exoplanets with Interferometry</a:t>
            </a:r>
            <a:endParaRPr lang="en-US" altLang="en-US" sz="4200">
              <a:solidFill>
                <a:schemeClr val="accent5">
                  <a:lumMod val="7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466340" y="3070860"/>
            <a:ext cx="7115810" cy="13684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en-US" sz="2500" b="1">
                <a:solidFill>
                  <a:schemeClr val="tx1">
                    <a:lumMod val="50000"/>
                    <a:lumOff val="50000"/>
                  </a:schemeClr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Guillaume Bourdarot</a:t>
            </a:r>
            <a:endParaRPr lang="en-US" altLang="en-US" sz="1800">
              <a:solidFill>
                <a:schemeClr val="bg1">
                  <a:lumMod val="50000"/>
                </a:schemeClr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ctr"/>
            <a:endParaRPr lang="en-US" altLang="en-US" sz="1800">
              <a:solidFill>
                <a:schemeClr val="bg1">
                  <a:lumMod val="50000"/>
                </a:schemeClr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ctr"/>
            <a:r>
              <a:rPr lang="en-US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Nobel Laureate Fellow (Max Planck Gesellschaft)</a:t>
            </a:r>
            <a:endParaRPr lang="en-US" altLang="en-US" sz="2000">
              <a:solidFill>
                <a:schemeClr val="tx1">
                  <a:lumMod val="65000"/>
                  <a:lumOff val="35000"/>
                </a:schemeClr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ctr"/>
            <a:r>
              <a:rPr lang="en-US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Max Planck for extraterrestrial Physcics (Garching, Germany)</a:t>
            </a:r>
            <a:endParaRPr lang="en-US" altLang="en-US" sz="2000">
              <a:solidFill>
                <a:schemeClr val="tx1">
                  <a:lumMod val="65000"/>
                  <a:lumOff val="35000"/>
                </a:schemeClr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9698" y="6380480"/>
            <a:ext cx="2390775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Sagan Summer Workshop</a:t>
            </a:r>
            <a:endParaRPr lang="en-US" sz="1500">
              <a:solidFill>
                <a:schemeClr val="tx1">
                  <a:lumMod val="65000"/>
                  <a:lumOff val="3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297160" y="6380480"/>
            <a:ext cx="174879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r"/>
            <a:r>
              <a:rPr 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Caltech, July 2024</a:t>
            </a:r>
            <a:endParaRPr lang="en-US" sz="1500">
              <a:solidFill>
                <a:schemeClr val="tx1">
                  <a:lumMod val="65000"/>
                  <a:lumOff val="35000"/>
                </a:schemeClr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2890" y="1709420"/>
            <a:ext cx="1719580" cy="1660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410" y="1628775"/>
            <a:ext cx="4295140" cy="4324350"/>
          </a:xfrm>
          <a:prstGeom prst="ellipse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What is interferometry?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614795" y="5156835"/>
            <a:ext cx="533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6686550" y="5156835"/>
            <a:ext cx="43307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0.5”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600825" y="4896485"/>
            <a:ext cx="56134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20 AU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7670" y="32696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10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 µas accuracy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Detection &amp; Characterization 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1135" y="30537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2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16585" y="2984500"/>
            <a:ext cx="13957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ASTROMETRY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7670" y="50857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Angular Resolution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Inner planets (0.1AU - 5AU)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1135" y="48698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3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16585" y="4797425"/>
            <a:ext cx="9594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NULLING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154305" y="4780915"/>
            <a:ext cx="3240405" cy="18726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Donut 20"/>
          <p:cNvSpPr/>
          <p:nvPr/>
        </p:nvSpPr>
        <p:spPr>
          <a:xfrm>
            <a:off x="3632200" y="1628775"/>
            <a:ext cx="4324350" cy="4324350"/>
          </a:xfrm>
          <a:prstGeom prst="donut">
            <a:avLst>
              <a:gd name="adj" fmla="val 41319"/>
            </a:avLst>
          </a:prstGeom>
          <a:solidFill>
            <a:schemeClr val="bg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432425" y="3424555"/>
            <a:ext cx="751205" cy="75755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07670" y="1412875"/>
            <a:ext cx="285750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4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>
              <a:lnSpc>
                <a:spcPct val="140000"/>
              </a:lnSpc>
            </a:pPr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Contrast 10</a:t>
            </a:r>
            <a:r>
              <a:rPr lang="en-US" b="1" baseline="300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-5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 @90mas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Spectrum up to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R~4000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Astrometry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10 - 100µas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1135" y="119697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616585" y="1124585"/>
            <a:ext cx="12077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DUAL FIELD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0" name="Rectangles 19"/>
          <p:cNvSpPr/>
          <p:nvPr/>
        </p:nvSpPr>
        <p:spPr>
          <a:xfrm>
            <a:off x="55880" y="1054735"/>
            <a:ext cx="3240405" cy="1856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05" y="1772920"/>
            <a:ext cx="2238375" cy="15341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05" y="2968625"/>
            <a:ext cx="657860" cy="317500"/>
          </a:xfrm>
          <a:prstGeom prst="rect">
            <a:avLst/>
          </a:prstGeom>
        </p:spPr>
      </p:pic>
      <p:sp>
        <p:nvSpPr>
          <p:cNvPr id="30" name="Text Box 29"/>
          <p:cNvSpPr txBox="1"/>
          <p:nvPr/>
        </p:nvSpPr>
        <p:spPr>
          <a:xfrm>
            <a:off x="10566400" y="3372485"/>
            <a:ext cx="17310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1000">
                <a:latin typeface="Ubuntu" panose="020B0504030602030204" charset="0"/>
                <a:cs typeface="Ubuntu" panose="020B0504030602030204" charset="0"/>
              </a:rPr>
              <a:t>Muterspaugh+ 2010</a:t>
            </a:r>
            <a:endParaRPr lang="en-US" sz="1000"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000">
                <a:latin typeface="Ubuntu" panose="020B0504030602030204" charset="0"/>
                <a:cs typeface="Ubuntu" panose="020B0504030602030204" charset="0"/>
              </a:rPr>
              <a:t>Gardner+ 2021</a:t>
            </a:r>
            <a:endParaRPr lang="en-US" sz="10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7956550" y="3284220"/>
            <a:ext cx="14833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1200">
                <a:latin typeface="Ubuntu" panose="020B0504030602030204" charset="0"/>
                <a:cs typeface="Ubuntu" panose="020B0504030602030204" charset="0"/>
              </a:rPr>
              <a:t>Unwin+ 2008</a:t>
            </a:r>
            <a:endParaRPr lang="en-US" sz="1200">
              <a:latin typeface="Ubuntu" panose="020B0504030602030204" charset="0"/>
              <a:cs typeface="Ubuntu" panose="020B050403060203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 Box 30"/>
              <p:cNvSpPr txBox="1"/>
              <p:nvPr/>
            </p:nvSpPr>
            <p:spPr>
              <a:xfrm>
                <a:off x="9335707" y="983234"/>
                <a:ext cx="1786255" cy="6350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00</m:t>
                          </m:r>
                        </m:den>
                      </m:f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𝐵</m:t>
                          </m:r>
                        </m:den>
                      </m:f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𝑎𝑠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 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 </m:t>
                      </m:r>
                    </m:oMath>
                  </m:oMathPara>
                </a14:m>
                <a:endParaRPr lang="en-US" i="1">
                  <a:solidFill>
                    <a:srgbClr val="002060"/>
                  </a:solidFill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31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707" y="983234"/>
                <a:ext cx="1786255" cy="635000"/>
              </a:xfrm>
              <a:prstGeom prst="rect">
                <a:avLst/>
              </a:prstGeom>
              <a:blipFill rotWithShape="1">
                <a:blip r:embed="rId5"/>
                <a:stretch>
                  <a:fillRect l="-32" t="-40" r="32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6650" y="3986530"/>
            <a:ext cx="2279650" cy="273558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9069070" y="5942965"/>
            <a:ext cx="196723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500" b="1">
                <a:latin typeface="Ubuntu" panose="020B0504030602030204" charset="0"/>
                <a:cs typeface="Ubuntu" panose="020B0504030602030204" charset="0"/>
              </a:rPr>
              <a:t>GJ65 (M-dwarf)</a:t>
            </a:r>
            <a:endParaRPr lang="en-US" sz="1500"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500">
                <a:latin typeface="Ubuntu" panose="020B0504030602030204" charset="0"/>
                <a:cs typeface="Ubuntu" panose="020B0504030602030204" charset="0"/>
              </a:rPr>
              <a:t>d=2.7pc</a:t>
            </a:r>
            <a:endParaRPr lang="en-US" sz="15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8903970" y="3749040"/>
            <a:ext cx="23006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600">
                <a:latin typeface="Ubuntu" panose="020B0504030602030204" charset="0"/>
                <a:cs typeface="Ubuntu" panose="020B0504030602030204" charset="0"/>
              </a:rPr>
              <a:t>GRAVITY Collab. 2024</a:t>
            </a:r>
            <a:endParaRPr lang="en-US" sz="1600"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0890" y="981075"/>
            <a:ext cx="3801110" cy="2856230"/>
          </a:xfrm>
          <a:prstGeom prst="rect">
            <a:avLst/>
          </a:prstGeom>
        </p:spPr>
      </p:pic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1"/>
          <p:cNvSpPr txBox="1"/>
          <p:nvPr/>
        </p:nvSpPr>
        <p:spPr>
          <a:xfrm>
            <a:off x="245745" y="205740"/>
            <a:ext cx="4664075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What is interferometry?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7670" y="32696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10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 µas accuracy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Detection &amp; Characterization 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1135" y="30537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2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16585" y="2984500"/>
            <a:ext cx="13957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ASTROMETRY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7670" y="50857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Angular Resolution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Inner planets (0.1AU - 5AU)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1135" y="48698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3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16585" y="4797425"/>
            <a:ext cx="9594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NULLING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7625" y="2984500"/>
            <a:ext cx="3240405" cy="18726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410" y="1628775"/>
            <a:ext cx="4295140" cy="4324350"/>
          </a:xfrm>
          <a:prstGeom prst="ellipse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6614795" y="5156835"/>
            <a:ext cx="533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4"/>
          <p:cNvSpPr txBox="1"/>
          <p:nvPr/>
        </p:nvSpPr>
        <p:spPr>
          <a:xfrm>
            <a:off x="6686550" y="5156835"/>
            <a:ext cx="43307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0.5”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6600825" y="4896485"/>
            <a:ext cx="56134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20 AU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7" name="Donut 26"/>
          <p:cNvSpPr/>
          <p:nvPr/>
        </p:nvSpPr>
        <p:spPr>
          <a:xfrm>
            <a:off x="3632200" y="1628775"/>
            <a:ext cx="4324350" cy="4324350"/>
          </a:xfrm>
          <a:prstGeom prst="donut">
            <a:avLst>
              <a:gd name="adj" fmla="val 41319"/>
            </a:avLst>
          </a:prstGeom>
          <a:solidFill>
            <a:schemeClr val="bg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432425" y="3424555"/>
            <a:ext cx="751205" cy="75755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10344150" y="981075"/>
            <a:ext cx="1847850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415" y="4051935"/>
            <a:ext cx="3500755" cy="22091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7670" y="1412875"/>
            <a:ext cx="285750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4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>
              <a:lnSpc>
                <a:spcPct val="140000"/>
              </a:lnSpc>
            </a:pPr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Contrast 10</a:t>
            </a:r>
            <a:r>
              <a:rPr lang="en-US" b="1" baseline="300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-5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 @90mas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Spectrum up to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R~4000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Astrometry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10 - 100µas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1135" y="119697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616585" y="1124585"/>
            <a:ext cx="12077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DUAL FIELD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2" name="Rectangles 11"/>
          <p:cNvSpPr/>
          <p:nvPr/>
        </p:nvSpPr>
        <p:spPr>
          <a:xfrm>
            <a:off x="55880" y="1126490"/>
            <a:ext cx="3240405" cy="1856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1"/>
          <p:cNvSpPr txBox="1"/>
          <p:nvPr/>
        </p:nvSpPr>
        <p:spPr>
          <a:xfrm>
            <a:off x="245745" y="205740"/>
            <a:ext cx="4664075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What is interferometry?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7670" y="32696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10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 µas accuracy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Detection &amp; Characterization 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1135" y="30537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2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16585" y="2984500"/>
            <a:ext cx="13957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ASTROMETRY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7670" y="50857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Angular Resolution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Inner planets (0.1AU - 5AU)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1135" y="48698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3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16585" y="4797425"/>
            <a:ext cx="9594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NULLING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7625" y="2984500"/>
            <a:ext cx="3240405" cy="18726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1410" y="1628775"/>
            <a:ext cx="4295140" cy="4324350"/>
          </a:xfrm>
          <a:prstGeom prst="ellipse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6614795" y="5156835"/>
            <a:ext cx="533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4"/>
          <p:cNvSpPr txBox="1"/>
          <p:nvPr/>
        </p:nvSpPr>
        <p:spPr>
          <a:xfrm>
            <a:off x="6686550" y="5156835"/>
            <a:ext cx="43307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0.5”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6600825" y="4896485"/>
            <a:ext cx="56134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20 AU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7" name="Donut 26"/>
          <p:cNvSpPr/>
          <p:nvPr/>
        </p:nvSpPr>
        <p:spPr>
          <a:xfrm>
            <a:off x="3632200" y="1628775"/>
            <a:ext cx="4324350" cy="4324350"/>
          </a:xfrm>
          <a:prstGeom prst="donut">
            <a:avLst>
              <a:gd name="adj" fmla="val 41319"/>
            </a:avLst>
          </a:prstGeom>
          <a:solidFill>
            <a:schemeClr val="bg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432425" y="3424555"/>
            <a:ext cx="751205" cy="75755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10344150" y="981075"/>
            <a:ext cx="1847850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415" y="4051935"/>
            <a:ext cx="3500755" cy="22091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7670" y="1412875"/>
            <a:ext cx="285750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4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>
              <a:lnSpc>
                <a:spcPct val="140000"/>
              </a:lnSpc>
            </a:pPr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Contrast 10</a:t>
            </a:r>
            <a:r>
              <a:rPr lang="en-US" b="1" baseline="300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-5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 @90mas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Spectrum up to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R~4000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Astrometry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10 - 100µas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1135" y="119697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616585" y="1124585"/>
            <a:ext cx="12077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DUAL FIELD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2" name="Rectangles 11"/>
          <p:cNvSpPr/>
          <p:nvPr/>
        </p:nvSpPr>
        <p:spPr>
          <a:xfrm>
            <a:off x="55880" y="1054735"/>
            <a:ext cx="3240405" cy="1856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10272395" y="1052830"/>
            <a:ext cx="1847850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170" y="1124585"/>
            <a:ext cx="3281680" cy="2612390"/>
          </a:xfrm>
          <a:prstGeom prst="rect">
            <a:avLst/>
          </a:prstGeom>
        </p:spPr>
      </p:pic>
      <p:sp>
        <p:nvSpPr>
          <p:cNvPr id="21" name="Rectangles 20"/>
          <p:cNvSpPr/>
          <p:nvPr/>
        </p:nvSpPr>
        <p:spPr>
          <a:xfrm>
            <a:off x="10327640" y="1036320"/>
            <a:ext cx="1847850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0632440" y="5517515"/>
            <a:ext cx="0" cy="434340"/>
          </a:xfrm>
          <a:prstGeom prst="line">
            <a:avLst/>
          </a:prstGeom>
          <a:ln w="53975">
            <a:solidFill>
              <a:srgbClr val="E51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 Box 28"/>
              <p:cNvSpPr txBox="1"/>
              <p:nvPr/>
            </p:nvSpPr>
            <p:spPr>
              <a:xfrm>
                <a:off x="10445433" y="6052820"/>
                <a:ext cx="1344295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b="1">
                    <a:solidFill>
                      <a:srgbClr val="FF0000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𝝅</m:t>
                    </m:r>
                  </m:oMath>
                </a14:m>
                <a:r>
                  <a:rPr lang="en-US" b="1">
                    <a:solidFill>
                      <a:srgbClr val="FF0000"/>
                    </a:solidFill>
                  </a:rPr>
                  <a:t> achromatic</a:t>
                </a:r>
                <a:endParaRPr lang="en-US" b="1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b="1">
                    <a:solidFill>
                      <a:srgbClr val="FF0000"/>
                    </a:solidFill>
                  </a:rPr>
                  <a:t>shift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5433" y="6052820"/>
                <a:ext cx="1344295" cy="521970"/>
              </a:xfrm>
              <a:prstGeom prst="rect">
                <a:avLst/>
              </a:prstGeom>
              <a:blipFill rotWithShape="1">
                <a:blip r:embed="rId4"/>
                <a:stretch>
                  <a:fillRect l="-24" r="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What is interferometry?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7670" y="32696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10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 µas accuracy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Detection &amp; Characterization 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1135" y="30537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2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16585" y="2984500"/>
            <a:ext cx="13957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ASTROMETRY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7670" y="50857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Angular Resolution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Inner planets (0.1AU - 5AU)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1135" y="48698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3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16585" y="4797425"/>
            <a:ext cx="9594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NULLING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7625" y="2984500"/>
            <a:ext cx="3240405" cy="18726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1410" y="1628775"/>
            <a:ext cx="4295140" cy="4324350"/>
          </a:xfrm>
          <a:prstGeom prst="ellipse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6614795" y="5156835"/>
            <a:ext cx="533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4"/>
          <p:cNvSpPr txBox="1"/>
          <p:nvPr/>
        </p:nvSpPr>
        <p:spPr>
          <a:xfrm>
            <a:off x="6686550" y="5156835"/>
            <a:ext cx="43307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0.5”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6600825" y="4896485"/>
            <a:ext cx="56134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20 AU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7" name="Donut 26"/>
          <p:cNvSpPr/>
          <p:nvPr/>
        </p:nvSpPr>
        <p:spPr>
          <a:xfrm>
            <a:off x="3632200" y="1628775"/>
            <a:ext cx="4324350" cy="4324350"/>
          </a:xfrm>
          <a:prstGeom prst="donut">
            <a:avLst>
              <a:gd name="adj" fmla="val 41319"/>
            </a:avLst>
          </a:prstGeom>
          <a:solidFill>
            <a:schemeClr val="bg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432425" y="3424555"/>
            <a:ext cx="751205" cy="75755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560" y="1593215"/>
            <a:ext cx="3117850" cy="4707255"/>
          </a:xfrm>
          <a:prstGeom prst="rect">
            <a:avLst/>
          </a:prstGeom>
        </p:spPr>
      </p:pic>
      <p:sp>
        <p:nvSpPr>
          <p:cNvPr id="30" name="Text Box 29"/>
          <p:cNvSpPr txBox="1"/>
          <p:nvPr/>
        </p:nvSpPr>
        <p:spPr>
          <a:xfrm>
            <a:off x="10200640" y="1694180"/>
            <a:ext cx="145415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1200">
                <a:latin typeface="Ubuntu" panose="020B0504030602030204" charset="0"/>
                <a:cs typeface="Ubuntu" panose="020B0504030602030204" charset="0"/>
              </a:rPr>
              <a:t>Kaltenegger 2017</a:t>
            </a:r>
            <a:endParaRPr lang="en-US" sz="12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7670" y="1412875"/>
            <a:ext cx="285750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4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>
              <a:lnSpc>
                <a:spcPct val="140000"/>
              </a:lnSpc>
            </a:pPr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Contrast 10</a:t>
            </a:r>
            <a:r>
              <a:rPr lang="en-US" b="1" baseline="300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-5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 @90mas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Spectrum up to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R~4000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Astrometry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10 - 100µas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1135" y="119697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616585" y="1124585"/>
            <a:ext cx="12077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DUAL FIELD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55880" y="1054735"/>
            <a:ext cx="3240405" cy="1856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9180513" y="1100455"/>
            <a:ext cx="22669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b="1">
                <a:latin typeface="Ubuntu" panose="020B0504030602030204" charset="0"/>
                <a:cs typeface="Ubuntu" panose="020B0504030602030204" charset="0"/>
              </a:rPr>
              <a:t>Mid-IR Thermal emission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>
                <a:latin typeface="Ubuntu" panose="020B0504030602030204" charset="0"/>
                <a:cs typeface="Ubuntu" panose="020B0504030602030204" charset="0"/>
              </a:rPr>
              <a:t>Jupiter &amp; Earth-like in HZ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What is interferometry?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pic>
        <p:nvPicPr>
          <p:cNvPr id="4" name="Picture 3" descr="mass_sma_n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2540" y="1412240"/>
            <a:ext cx="9820275" cy="491045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2279650" y="1628775"/>
            <a:ext cx="2275840" cy="1382395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2883535" y="2132965"/>
            <a:ext cx="9715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8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Nulling</a:t>
            </a:r>
            <a:endParaRPr lang="en-US" sz="18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8" name="Down Arrow 7"/>
          <p:cNvSpPr/>
          <p:nvPr/>
        </p:nvSpPr>
        <p:spPr>
          <a:xfrm rot="2220000">
            <a:off x="5824220" y="3221355"/>
            <a:ext cx="322580" cy="879475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5735955" y="2924810"/>
            <a:ext cx="17233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8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High-Contrast</a:t>
            </a:r>
            <a:endParaRPr lang="en-US" sz="18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79650" y="3861435"/>
            <a:ext cx="1944370" cy="1440180"/>
          </a:xfrm>
          <a:prstGeom prst="line">
            <a:avLst/>
          </a:prstGeom>
          <a:ln w="539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223385" y="4364990"/>
            <a:ext cx="936625" cy="935990"/>
          </a:xfrm>
          <a:prstGeom prst="line">
            <a:avLst/>
          </a:prstGeom>
          <a:ln w="539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2527300" y="3646170"/>
            <a:ext cx="1449705" cy="368300"/>
          </a:xfrm>
          <a:prstGeom prst="rect">
            <a:avLst/>
          </a:prstGeom>
          <a:solidFill>
            <a:schemeClr val="accent2">
              <a:alpha val="60000"/>
            </a:schemeClr>
          </a:solidFill>
        </p:spPr>
        <p:txBody>
          <a:bodyPr wrap="none" rtlCol="0">
            <a:spAutoFit/>
          </a:bodyPr>
          <a:p>
            <a:r>
              <a:rPr lang="en-US" sz="18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Astrometry</a:t>
            </a:r>
            <a:endParaRPr lang="en-US" sz="18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078605" y="4653280"/>
            <a:ext cx="57467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GJ65</a:t>
            </a:r>
            <a:endParaRPr lang="en-US" sz="1300" b="1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2774316" y="2564130"/>
            <a:ext cx="6867525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38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Exoplanets with High-Contrast</a:t>
            </a:r>
            <a:endParaRPr lang="en-US" sz="38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3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A revolution in sensitivity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4385" y="1660525"/>
            <a:ext cx="7900035" cy="4910455"/>
          </a:xfrm>
          <a:prstGeom prst="rect">
            <a:avLst/>
          </a:prstGeom>
        </p:spPr>
      </p:pic>
      <p:sp>
        <p:nvSpPr>
          <p:cNvPr id="30" name="Text Box 29"/>
          <p:cNvSpPr txBox="1"/>
          <p:nvPr/>
        </p:nvSpPr>
        <p:spPr>
          <a:xfrm>
            <a:off x="2784475" y="1483995"/>
            <a:ext cx="30530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>
                <a:latin typeface="Ubuntu" panose="020B0504030602030204" charset="0"/>
                <a:cs typeface="Ubuntu" panose="020B0504030602030204" charset="0"/>
              </a:rPr>
              <a:t>Eisenhauer, Monnier, Pfuhl, 2023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2" name="Straight Arrow Connector 1"/>
          <p:cNvCxnSpPr/>
          <p:nvPr/>
        </p:nvCxnSpPr>
        <p:spPr>
          <a:xfrm flipH="1">
            <a:off x="9337040" y="1915795"/>
            <a:ext cx="792480" cy="6273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>
            <a:off x="10130790" y="1663065"/>
            <a:ext cx="11156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>
                <a:solidFill>
                  <a:srgbClr val="FF0000"/>
                </a:solidFill>
                <a:latin typeface="Ubuntu" panose="020B0504030602030204" charset="0"/>
                <a:cs typeface="Ubuntu" panose="020B0504030602030204" charset="0"/>
              </a:rPr>
              <a:t>Dual-Field</a:t>
            </a:r>
            <a:endParaRPr lang="en-US" sz="1600">
              <a:solidFill>
                <a:srgbClr val="FF000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C:\Dokumente und Einstellungen\eisenhau\Desktop\600px-Nobel_medal_dsc0617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1220" y="1147445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7031990" y="1196975"/>
            <a:ext cx="151384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300" b="1">
                <a:latin typeface="Ubuntu" panose="020B0504030602030204" charset="0"/>
                <a:cs typeface="Ubuntu" panose="020B0504030602030204" charset="0"/>
              </a:rPr>
              <a:t>Nobel Prize 2020</a:t>
            </a:r>
            <a:endParaRPr lang="en-US" sz="1300" b="1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1300">
                <a:latin typeface="Ubuntu" panose="020B0504030602030204" charset="0"/>
                <a:cs typeface="Ubuntu" panose="020B0504030602030204" charset="0"/>
              </a:rPr>
              <a:t>R.Genzel. A. Ghez</a:t>
            </a:r>
            <a:endParaRPr lang="en-US" sz="1300"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0" y="385445"/>
            <a:ext cx="4446905" cy="6113780"/>
          </a:xfrm>
          <a:prstGeom prst="rect">
            <a:avLst/>
          </a:prstGeom>
        </p:spPr>
      </p:pic>
      <p:sp>
        <p:nvSpPr>
          <p:cNvPr id="3" name="TextBox 11"/>
          <p:cNvSpPr txBox="1"/>
          <p:nvPr/>
        </p:nvSpPr>
        <p:spPr>
          <a:xfrm>
            <a:off x="245734" y="205755"/>
            <a:ext cx="10790686" cy="491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6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Single-Field Interferometry</a:t>
            </a:r>
            <a:endParaRPr lang="en-US" altLang="en-GB" sz="26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2715260" y="3357245"/>
            <a:ext cx="360045" cy="259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6099810" y="3684270"/>
            <a:ext cx="360045" cy="2232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715260" y="5157470"/>
            <a:ext cx="4142740" cy="964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3863975" y="4149090"/>
            <a:ext cx="1943735" cy="1008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485" y="4201160"/>
            <a:ext cx="1867535" cy="898525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5365115" y="548640"/>
            <a:ext cx="659130" cy="72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25135" y="772795"/>
            <a:ext cx="354965" cy="3524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0" y="385445"/>
            <a:ext cx="4446905" cy="611378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715260" y="3357245"/>
            <a:ext cx="360045" cy="259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6099810" y="3684270"/>
            <a:ext cx="360045" cy="2232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715260" y="5157470"/>
            <a:ext cx="4142740" cy="964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3863975" y="4149090"/>
            <a:ext cx="1943735" cy="1008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485" y="4201160"/>
            <a:ext cx="1867535" cy="898525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5342255" y="548640"/>
            <a:ext cx="681990" cy="72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25135" y="772795"/>
            <a:ext cx="354965" cy="3524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7"/>
              <p:cNvSpPr txBox="1"/>
              <p:nvPr/>
            </p:nvSpPr>
            <p:spPr>
              <a:xfrm>
                <a:off x="479362" y="908939"/>
                <a:ext cx="1635760" cy="7867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𝐵</m:t>
                          </m:r>
                        </m:den>
                      </m:f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≈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3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.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 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𝑚𝑎𝑠</m:t>
                      </m:r>
                    </m:oMath>
                  </m:oMathPara>
                </a14:m>
                <a:endParaRPr lang="en-US" sz="1800" i="1">
                  <a:solidFill>
                    <a:srgbClr val="002060"/>
                  </a:solidFill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62" y="908939"/>
                <a:ext cx="1635760" cy="786765"/>
              </a:xfrm>
              <a:prstGeom prst="rect">
                <a:avLst/>
              </a:prstGeom>
              <a:blipFill rotWithShape="1">
                <a:blip r:embed="rId3"/>
                <a:stretch>
                  <a:fillRect l="-35" t="-32" r="35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7"/>
          <p:cNvSpPr txBox="1"/>
          <p:nvPr/>
        </p:nvSpPr>
        <p:spPr>
          <a:xfrm>
            <a:off x="855600" y="1917319"/>
            <a:ext cx="102997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15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B = 130 m</a:t>
            </a:r>
            <a:endParaRPr lang="en-US" sz="1500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 Box 18"/>
              <p:cNvSpPr txBox="1"/>
              <p:nvPr/>
            </p:nvSpPr>
            <p:spPr>
              <a:xfrm>
                <a:off x="436880" y="2239010"/>
                <a:ext cx="1865630" cy="30670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𝜆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.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 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𝑚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9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80" y="2239010"/>
                <a:ext cx="1865630" cy="3067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" name="TextBox 11"/>
          <p:cNvSpPr txBox="1"/>
          <p:nvPr/>
        </p:nvSpPr>
        <p:spPr>
          <a:xfrm>
            <a:off x="245734" y="205755"/>
            <a:ext cx="10790686" cy="491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6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Single-Field Interferometry</a:t>
            </a:r>
            <a:endParaRPr lang="en-US" altLang="en-GB" sz="26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0" y="385445"/>
            <a:ext cx="4446905" cy="611378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715260" y="3357245"/>
            <a:ext cx="360045" cy="259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6099810" y="3684270"/>
            <a:ext cx="360045" cy="2232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715260" y="5157470"/>
            <a:ext cx="4142740" cy="964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3863975" y="4149090"/>
            <a:ext cx="1943735" cy="1008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485" y="4201160"/>
            <a:ext cx="1867535" cy="898525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5316220" y="548640"/>
            <a:ext cx="708025" cy="72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25135" y="772795"/>
            <a:ext cx="354965" cy="3524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7418706" y="4076065"/>
            <a:ext cx="22199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800" b="1" u="sng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1. Phase = Position</a:t>
            </a:r>
            <a:endParaRPr lang="en-US" sz="1800" b="1" u="sng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7"/>
              <p:cNvSpPr txBox="1"/>
              <p:nvPr/>
            </p:nvSpPr>
            <p:spPr>
              <a:xfrm>
                <a:off x="479362" y="908939"/>
                <a:ext cx="1635760" cy="7867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𝐵</m:t>
                          </m:r>
                        </m:den>
                      </m:f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≈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3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.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 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𝑚𝑎𝑠</m:t>
                      </m:r>
                    </m:oMath>
                  </m:oMathPara>
                </a14:m>
                <a:endParaRPr lang="en-US" sz="1800" i="1">
                  <a:solidFill>
                    <a:srgbClr val="002060"/>
                  </a:solidFill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62" y="908939"/>
                <a:ext cx="1635760" cy="786765"/>
              </a:xfrm>
              <a:prstGeom prst="rect">
                <a:avLst/>
              </a:prstGeom>
              <a:blipFill rotWithShape="1">
                <a:blip r:embed="rId3"/>
                <a:stretch>
                  <a:fillRect l="-35" t="-32" r="35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7"/>
          <p:cNvSpPr txBox="1"/>
          <p:nvPr/>
        </p:nvSpPr>
        <p:spPr>
          <a:xfrm>
            <a:off x="855600" y="1917319"/>
            <a:ext cx="102997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15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B = 130 m</a:t>
            </a:r>
            <a:endParaRPr lang="en-US" sz="1500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 Box 18"/>
              <p:cNvSpPr txBox="1"/>
              <p:nvPr/>
            </p:nvSpPr>
            <p:spPr>
              <a:xfrm>
                <a:off x="436880" y="2239010"/>
                <a:ext cx="1865630" cy="30670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𝜆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.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 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𝑚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9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80" y="2239010"/>
                <a:ext cx="1865630" cy="3067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" name="Straight Connector 0"/>
          <p:cNvCxnSpPr>
            <a:stCxn id="16" idx="0"/>
            <a:endCxn id="11" idx="4"/>
          </p:cNvCxnSpPr>
          <p:nvPr/>
        </p:nvCxnSpPr>
        <p:spPr>
          <a:xfrm flipV="1">
            <a:off x="4814570" y="1125220"/>
            <a:ext cx="888365" cy="30759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7772400" y="3644900"/>
            <a:ext cx="1564640" cy="321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p>
            <a:r>
              <a:rPr lang="en-US" sz="1500" b="1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Interferometry</a:t>
            </a:r>
            <a:endParaRPr lang="en-US" sz="1500" b="1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245734" y="205755"/>
            <a:ext cx="10790686" cy="491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6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Single-Field Interferometry</a:t>
            </a:r>
            <a:endParaRPr lang="en-US" altLang="en-GB" sz="26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79167 0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3542 0 " pathEditMode="relative" ptsTypes="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552450" y="1413510"/>
            <a:ext cx="6226175" cy="49231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endParaRPr lang="en-US" sz="2100">
              <a:solidFill>
                <a:srgbClr val="0070C0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2100" b="1">
                <a:solidFill>
                  <a:srgbClr val="0070C0"/>
                </a:solidFill>
                <a:latin typeface="Ubuntu" panose="020B0504030602030204" charset="0"/>
                <a:cs typeface="Ubuntu" panose="020B0504030602030204" charset="0"/>
              </a:rPr>
              <a:t>“Advances in Optical / Infrared Interferometry”</a:t>
            </a:r>
            <a:endParaRPr lang="en-US" sz="1800" b="1">
              <a:solidFill>
                <a:srgbClr val="0070C0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800" b="1">
                <a:latin typeface="Ubuntu" panose="020B0504030602030204" charset="0"/>
                <a:cs typeface="Ubuntu" panose="020B0504030602030204" charset="0"/>
                <a:sym typeface="+mn-ea"/>
              </a:rPr>
              <a:t>Eisenhauer, Monnier &amp; Pfuhl, ARAA, 2022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800">
                <a:latin typeface="Ubuntu" panose="020B0504030602030204" charset="0"/>
                <a:cs typeface="Ubuntu" panose="020B0504030602030204" charset="0"/>
              </a:rPr>
              <a:t>General Introductions to Interferometry: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700">
                <a:solidFill>
                  <a:srgbClr val="0070C0"/>
                </a:solidFill>
                <a:latin typeface="Ubuntu" panose="020B0504030602030204" charset="0"/>
                <a:cs typeface="Ubuntu" panose="020B0504030602030204" charset="0"/>
              </a:rPr>
              <a:t>“Practical Optical Interferometry”</a:t>
            </a:r>
            <a:endParaRPr lang="en-US" sz="1700"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700">
                <a:latin typeface="Ubuntu" panose="020B0504030602030204" charset="0"/>
                <a:cs typeface="Ubuntu" panose="020B0504030602030204" charset="0"/>
              </a:rPr>
              <a:t>David Buscher, Cambridge Press</a:t>
            </a:r>
            <a:endParaRPr lang="en-US" sz="1700"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 sz="1700"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700">
                <a:solidFill>
                  <a:srgbClr val="0070C0"/>
                </a:solidFill>
                <a:latin typeface="Ubuntu" panose="020B0504030602030204" charset="0"/>
                <a:cs typeface="Ubuntu" panose="020B0504030602030204" charset="0"/>
              </a:rPr>
              <a:t>“Principles of Long Baseline Stellar Interferometry”</a:t>
            </a:r>
            <a:endParaRPr lang="en-US" sz="1700"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700">
                <a:latin typeface="Ubuntu" panose="020B0504030602030204" charset="0"/>
                <a:cs typeface="Ubuntu" panose="020B0504030602030204" charset="0"/>
              </a:rPr>
              <a:t>P.Lawson, Proceedings of the Michelson School</a:t>
            </a:r>
            <a:endParaRPr lang="en-US" sz="1700"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 sz="1700"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700">
                <a:solidFill>
                  <a:srgbClr val="0070C0"/>
                </a:solidFill>
                <a:latin typeface="Ubuntu" panose="020B0504030602030204" charset="0"/>
                <a:cs typeface="Ubuntu" panose="020B0504030602030204" charset="0"/>
              </a:rPr>
              <a:t>“Interferometry and Synthesis in Radio Astronomy”</a:t>
            </a:r>
            <a:endParaRPr lang="en-US" sz="1700"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700">
                <a:latin typeface="Ubuntu" panose="020B0504030602030204" charset="0"/>
                <a:cs typeface="Ubuntu" panose="020B0504030602030204" charset="0"/>
                <a:sym typeface="+mn-ea"/>
              </a:rPr>
              <a:t>Thompson &amp; Moran, Springer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 sz="20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Bibliography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5670" y="1771650"/>
            <a:ext cx="4375150" cy="1444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0" y="385445"/>
            <a:ext cx="4446905" cy="611378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715260" y="3357245"/>
            <a:ext cx="360045" cy="259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6099810" y="3684270"/>
            <a:ext cx="360045" cy="2232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715260" y="5157470"/>
            <a:ext cx="4142740" cy="964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3863975" y="4149090"/>
            <a:ext cx="1943735" cy="1008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485" y="4201160"/>
            <a:ext cx="1867535" cy="89852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525135" y="772795"/>
            <a:ext cx="354965" cy="3524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7418706" y="4076065"/>
            <a:ext cx="22199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800" b="1" u="sng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1. Phase = Position</a:t>
            </a:r>
            <a:endParaRPr lang="en-US" sz="1800" b="1" u="sng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046596" y="5660390"/>
            <a:ext cx="2964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8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3. Flux = Photometry / Flux</a:t>
            </a:r>
            <a:endParaRPr lang="en-US" sz="1800" b="1" u="sng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866891" y="4792980"/>
            <a:ext cx="337566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8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2. Normalized amplitude = Size</a:t>
            </a:r>
            <a:endParaRPr lang="en-US" sz="1800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ctr"/>
            <a:r>
              <a:rPr lang="en-US" sz="18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(“</a:t>
            </a:r>
            <a:r>
              <a:rPr lang="en-US" sz="18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Visibility”)</a:t>
            </a:r>
            <a:endParaRPr lang="en-US" sz="1800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7"/>
              <p:cNvSpPr txBox="1"/>
              <p:nvPr/>
            </p:nvSpPr>
            <p:spPr>
              <a:xfrm>
                <a:off x="479362" y="908939"/>
                <a:ext cx="1635760" cy="7867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𝐵</m:t>
                          </m:r>
                        </m:den>
                      </m:f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≈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3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.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 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𝑚𝑎𝑠</m:t>
                      </m:r>
                    </m:oMath>
                  </m:oMathPara>
                </a14:m>
                <a:endParaRPr lang="en-US" sz="1800" i="1">
                  <a:solidFill>
                    <a:srgbClr val="002060"/>
                  </a:solidFill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62" y="908939"/>
                <a:ext cx="1635760" cy="786765"/>
              </a:xfrm>
              <a:prstGeom prst="rect">
                <a:avLst/>
              </a:prstGeom>
              <a:blipFill rotWithShape="1">
                <a:blip r:embed="rId3"/>
                <a:stretch>
                  <a:fillRect l="-35" t="-32" r="35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0"/>
          <p:cNvSpPr txBox="1"/>
          <p:nvPr/>
        </p:nvSpPr>
        <p:spPr>
          <a:xfrm>
            <a:off x="855600" y="1917319"/>
            <a:ext cx="102997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15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B = 130 m</a:t>
            </a:r>
            <a:endParaRPr lang="en-US" sz="1500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 Box 18"/>
              <p:cNvSpPr txBox="1"/>
              <p:nvPr/>
            </p:nvSpPr>
            <p:spPr>
              <a:xfrm>
                <a:off x="436880" y="2239010"/>
                <a:ext cx="1865630" cy="30670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𝜆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.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 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𝑚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9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80" y="2239010"/>
                <a:ext cx="1865630" cy="3067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2"/>
          <p:cNvSpPr txBox="1"/>
          <p:nvPr/>
        </p:nvSpPr>
        <p:spPr>
          <a:xfrm>
            <a:off x="7772400" y="3644900"/>
            <a:ext cx="1564640" cy="321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p>
            <a:r>
              <a:rPr lang="en-US" sz="1500" b="1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Interferometry</a:t>
            </a:r>
            <a:endParaRPr lang="en-US" sz="1500" b="1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245734" y="205755"/>
            <a:ext cx="10790686" cy="491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6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Single-Field Interferometry</a:t>
            </a:r>
            <a:endParaRPr lang="en-US" altLang="en-GB" sz="26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0" y="385445"/>
            <a:ext cx="4446905" cy="611378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715260" y="3357245"/>
            <a:ext cx="360045" cy="259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6099810" y="3684270"/>
            <a:ext cx="360045" cy="2232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715260" y="5157470"/>
            <a:ext cx="4142740" cy="964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7031990" y="1783080"/>
            <a:ext cx="5044440" cy="16021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35" y="2493645"/>
            <a:ext cx="4837430" cy="47561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0632440" y="2853690"/>
            <a:ext cx="53975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8449946" y="1414780"/>
            <a:ext cx="2223770" cy="5530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  Fringe-Tracker  </a:t>
            </a:r>
            <a:endParaRPr lang="en-US">
              <a:solidFill>
                <a:srgbClr val="0070C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152765" y="1845945"/>
            <a:ext cx="280225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>
                <a:solidFill>
                  <a:srgbClr val="0070C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This is the AO of interferometry!</a:t>
            </a:r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7418706" y="4076065"/>
            <a:ext cx="22199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800" b="1" u="sng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1. Phase = Position</a:t>
            </a:r>
            <a:endParaRPr lang="en-US" sz="1800" b="1" u="sng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7046596" y="5660390"/>
            <a:ext cx="2964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8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3. Flux = Photometry / Flux</a:t>
            </a:r>
            <a:endParaRPr lang="en-US" sz="1800" b="1" u="sng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866891" y="4792980"/>
            <a:ext cx="337566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8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2. Normalized amplitude = Size</a:t>
            </a:r>
            <a:endParaRPr lang="en-US" sz="1800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ctr"/>
            <a:r>
              <a:rPr lang="en-US" sz="18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(“</a:t>
            </a:r>
            <a:r>
              <a:rPr lang="en-US" sz="18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Visibility”)</a:t>
            </a:r>
            <a:endParaRPr lang="en-US" sz="1800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Box 9"/>
              <p:cNvSpPr txBox="1"/>
              <p:nvPr/>
            </p:nvSpPr>
            <p:spPr>
              <a:xfrm>
                <a:off x="479362" y="908939"/>
                <a:ext cx="1635760" cy="7867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𝐵</m:t>
                          </m:r>
                        </m:den>
                      </m:f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≈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3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.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 </m:t>
                      </m:r>
                      <m:r>
                        <a:rPr lang="en-US" sz="1800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𝑚𝑎𝑠</m:t>
                      </m:r>
                    </m:oMath>
                  </m:oMathPara>
                </a14:m>
                <a:endParaRPr lang="en-US" sz="1800" i="1">
                  <a:solidFill>
                    <a:srgbClr val="002060"/>
                  </a:solidFill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1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62" y="908939"/>
                <a:ext cx="1635760" cy="786765"/>
              </a:xfrm>
              <a:prstGeom prst="rect">
                <a:avLst/>
              </a:prstGeom>
              <a:blipFill rotWithShape="1">
                <a:blip r:embed="rId3"/>
                <a:stretch>
                  <a:fillRect l="-35" t="-32" r="35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7"/>
          <p:cNvSpPr txBox="1"/>
          <p:nvPr/>
        </p:nvSpPr>
        <p:spPr>
          <a:xfrm>
            <a:off x="855600" y="1917319"/>
            <a:ext cx="102997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1500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B = 130 m</a:t>
            </a:r>
            <a:endParaRPr lang="en-US" sz="1500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10"/>
              <p:cNvSpPr txBox="1"/>
              <p:nvPr/>
            </p:nvSpPr>
            <p:spPr>
              <a:xfrm>
                <a:off x="436880" y="2239010"/>
                <a:ext cx="1865630" cy="30670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𝜆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.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 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𝑚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1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80" y="2239010"/>
                <a:ext cx="1865630" cy="3067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2"/>
          <p:cNvSpPr txBox="1"/>
          <p:nvPr/>
        </p:nvSpPr>
        <p:spPr>
          <a:xfrm>
            <a:off x="7772400" y="3644900"/>
            <a:ext cx="1564640" cy="321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p>
            <a:r>
              <a:rPr lang="en-US" sz="1500" b="1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Interferometry</a:t>
            </a:r>
            <a:endParaRPr lang="en-US" sz="1500" b="1">
              <a:solidFill>
                <a:srgbClr val="00206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0363200" y="3644900"/>
            <a:ext cx="1519555" cy="321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p>
            <a:r>
              <a:rPr lang="en-US" sz="1500" b="1"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Direct Imaging</a:t>
            </a:r>
            <a:endParaRPr lang="en-US" sz="1500" b="1"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10702926" y="4076065"/>
            <a:ext cx="835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800" b="1"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Phase</a:t>
            </a:r>
            <a:endParaRPr lang="en-US" sz="1800" b="1"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10458451" y="4797425"/>
            <a:ext cx="1328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800" b="1"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Amplitude</a:t>
            </a:r>
            <a:endParaRPr lang="en-US" sz="1800" b="1"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245734" y="205755"/>
            <a:ext cx="10790686" cy="491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6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Single-Field Interferometry</a:t>
            </a:r>
            <a:endParaRPr lang="en-US" altLang="en-GB" sz="26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s 8"/>
          <p:cNvSpPr/>
          <p:nvPr/>
        </p:nvSpPr>
        <p:spPr>
          <a:xfrm>
            <a:off x="7031990" y="1783080"/>
            <a:ext cx="5044440" cy="16021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0" y="385445"/>
            <a:ext cx="4446905" cy="6113780"/>
          </a:xfrm>
          <a:prstGeom prst="rect">
            <a:avLst/>
          </a:prstGeom>
        </p:spPr>
      </p:pic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35" y="2493645"/>
            <a:ext cx="4837430" cy="47561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0632440" y="2853690"/>
            <a:ext cx="53975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/>
          <p:cNvSpPr/>
          <p:nvPr/>
        </p:nvSpPr>
        <p:spPr>
          <a:xfrm rot="16200000">
            <a:off x="10687685" y="1774190"/>
            <a:ext cx="76200" cy="2402205"/>
          </a:xfrm>
          <a:prstGeom prst="leftBrac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380" y="3032125"/>
            <a:ext cx="385445" cy="1720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449946" y="1414780"/>
            <a:ext cx="2223770" cy="5530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  Fringe-Tracker  </a:t>
            </a:r>
            <a:endParaRPr lang="en-US">
              <a:solidFill>
                <a:srgbClr val="0070C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152765" y="1845945"/>
            <a:ext cx="280225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>
                <a:solidFill>
                  <a:srgbClr val="0070C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This is the AO of interferometry!</a:t>
            </a:r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8444230" y="4004945"/>
            <a:ext cx="230124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Sensitive, long integration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8544244" y="3580130"/>
            <a:ext cx="2149475" cy="5530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pPr algn="ctr">
              <a:lnSpc>
                <a:spcPct val="150000"/>
              </a:lnSpc>
            </a:pPr>
            <a:r>
              <a:rPr lang="en-US" sz="2000" b="1" u="sng">
                <a:solidFill>
                  <a:srgbClr val="FF0000"/>
                </a:solidFill>
                <a:latin typeface="Ubuntu" panose="020B0504030602030204" charset="0"/>
                <a:cs typeface="Ubuntu" panose="020B0504030602030204" charset="0"/>
              </a:rPr>
              <a:t>Science Channel</a:t>
            </a:r>
            <a:endParaRPr lang="en-US" u="sng">
              <a:solidFill>
                <a:srgbClr val="FF000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245734" y="205755"/>
            <a:ext cx="10790686" cy="491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6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Dual-Field Interferometry</a:t>
            </a:r>
            <a:endParaRPr lang="en-US" altLang="en-GB" sz="26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High-Contrast with dual field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1410" y="1628775"/>
            <a:ext cx="4295140" cy="4324350"/>
          </a:xfrm>
          <a:prstGeom prst="ellipse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6614795" y="5156835"/>
            <a:ext cx="533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4"/>
          <p:cNvSpPr txBox="1"/>
          <p:nvPr/>
        </p:nvSpPr>
        <p:spPr>
          <a:xfrm>
            <a:off x="6686550" y="5156835"/>
            <a:ext cx="43307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0.5”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600825" y="4896485"/>
            <a:ext cx="56134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20 AU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3632200" y="1628775"/>
            <a:ext cx="4324350" cy="4324350"/>
          </a:xfrm>
          <a:prstGeom prst="donut">
            <a:avLst>
              <a:gd name="adj" fmla="val 44841"/>
            </a:avLst>
          </a:prstGeom>
          <a:solidFill>
            <a:schemeClr val="bg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584825" y="3573145"/>
            <a:ext cx="418465" cy="4229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68085" y="2780665"/>
            <a:ext cx="418465" cy="4229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952490" y="3172460"/>
            <a:ext cx="377190" cy="43180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>
            <a:off x="5193665" y="3429000"/>
            <a:ext cx="46291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FT</a:t>
            </a:r>
            <a:endParaRPr lang="en-US" sz="20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095365" y="2421890"/>
            <a:ext cx="47561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SC</a:t>
            </a:r>
            <a:endParaRPr lang="en-US" sz="20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s 8"/>
          <p:cNvSpPr/>
          <p:nvPr/>
        </p:nvSpPr>
        <p:spPr>
          <a:xfrm>
            <a:off x="7031990" y="1783080"/>
            <a:ext cx="5044440" cy="16021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0" y="385445"/>
            <a:ext cx="4446905" cy="6113780"/>
          </a:xfrm>
          <a:prstGeom prst="rect">
            <a:avLst/>
          </a:prstGeom>
        </p:spPr>
      </p:pic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3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Dual-Field Interferometry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35" y="2493645"/>
            <a:ext cx="4837430" cy="47561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0632440" y="2853690"/>
            <a:ext cx="53975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35" y="4509135"/>
            <a:ext cx="4939665" cy="995045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10223500" y="5650230"/>
            <a:ext cx="1713865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5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Phase-referenced</a:t>
            </a:r>
            <a:endParaRPr lang="en-US" sz="15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0560685" y="5373370"/>
            <a:ext cx="120015" cy="2508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/>
          <p:cNvSpPr/>
          <p:nvPr/>
        </p:nvSpPr>
        <p:spPr>
          <a:xfrm rot="16200000">
            <a:off x="10687685" y="1774190"/>
            <a:ext cx="76200" cy="2402205"/>
          </a:xfrm>
          <a:prstGeom prst="leftBrac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380" y="3032125"/>
            <a:ext cx="385445" cy="1720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449946" y="1414780"/>
            <a:ext cx="2223770" cy="5530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  Fringe-Tracker  </a:t>
            </a:r>
            <a:endParaRPr lang="en-US">
              <a:solidFill>
                <a:srgbClr val="0070C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152765" y="1845945"/>
            <a:ext cx="280225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>
                <a:solidFill>
                  <a:srgbClr val="0070C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This is the AO of interferometry!</a:t>
            </a:r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6986905" y="3869055"/>
            <a:ext cx="5044440" cy="16319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8444230" y="4004945"/>
            <a:ext cx="230124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Sensitive, long integration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8544244" y="3580130"/>
            <a:ext cx="2149475" cy="5530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Ubuntu" panose="020B0504030602030204" charset="0"/>
                <a:cs typeface="Ubuntu" panose="020B0504030602030204" charset="0"/>
              </a:rPr>
              <a:t>Science Channel</a:t>
            </a:r>
            <a:endParaRPr lang="en-US">
              <a:solidFill>
                <a:srgbClr val="FF000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Exoplanets with dual-fiel interferometry (Lacour &amp; Nowak)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pic>
        <p:nvPicPr>
          <p:cNvPr id="5" name="Picture 3" descr="Diagram, schematic&#10;&#10;Description automatically generated"/>
          <p:cNvPicPr>
            <a:picLocks noChangeAspect="1"/>
          </p:cNvPicPr>
          <p:nvPr/>
        </p:nvPicPr>
        <p:blipFill rotWithShape="1">
          <a:blip r:embed="rId1"/>
          <a:srcRect l="2099" t="22142" r="49025" b="12979"/>
          <a:stretch>
            <a:fillRect/>
          </a:stretch>
        </p:blipFill>
        <p:spPr>
          <a:xfrm>
            <a:off x="1706245" y="1140460"/>
            <a:ext cx="2992755" cy="281178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>
            <a:off x="133034" y="1052830"/>
            <a:ext cx="2465705" cy="3524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700">
                <a:latin typeface="Ubuntu" panose="020B0504030602030204" charset="0"/>
                <a:cs typeface="Ubuntu" panose="020B0504030602030204" charset="0"/>
              </a:rPr>
              <a:t>credits: M.Nowak, 2020</a:t>
            </a:r>
            <a:endParaRPr lang="en-US" sz="1700"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820" y="1411605"/>
            <a:ext cx="5329555" cy="2556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820" y="4111625"/>
            <a:ext cx="5165090" cy="256794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840220" y="1268095"/>
            <a:ext cx="805180" cy="3067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p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Speckle</a:t>
            </a:r>
            <a:endParaRPr lang="en-US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00" y="4725670"/>
            <a:ext cx="5504180" cy="45910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99695" y="4129405"/>
            <a:ext cx="162242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 b="1">
                <a:latin typeface="Ubuntu" panose="020B0504030602030204" charset="0"/>
                <a:cs typeface="Ubuntu" panose="020B0504030602030204" charset="0"/>
              </a:rPr>
              <a:t>On-star</a:t>
            </a:r>
            <a:r>
              <a:rPr lang="en-US">
                <a:latin typeface="Ubuntu" panose="020B0504030602030204" charset="0"/>
                <a:cs typeface="Ubuntu" panose="020B0504030602030204" charset="0"/>
              </a:rPr>
              <a:t>: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>
                <a:latin typeface="Ubuntu" panose="020B0504030602030204" charset="0"/>
                <a:cs typeface="Ubuntu" panose="020B0504030602030204" charset="0"/>
              </a:rPr>
              <a:t>(Phase-reference)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99695" y="4798060"/>
            <a:ext cx="868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 b="1">
                <a:latin typeface="Ubuntu" panose="020B0504030602030204" charset="0"/>
                <a:cs typeface="Ubuntu" panose="020B0504030602030204" charset="0"/>
              </a:rPr>
              <a:t>Planet</a:t>
            </a:r>
            <a:r>
              <a:rPr lang="en-US" sz="1600">
                <a:latin typeface="Ubuntu" panose="020B0504030602030204" charset="0"/>
                <a:cs typeface="Ubuntu" panose="020B0504030602030204" charset="0"/>
              </a:rPr>
              <a:t>:</a:t>
            </a:r>
            <a:endParaRPr lang="en-US" sz="1600"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0" y="5276215"/>
            <a:ext cx="1306830" cy="76517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>
          <a:xfrm>
            <a:off x="1847850" y="5446395"/>
            <a:ext cx="143510" cy="93662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6840220" y="3968115"/>
            <a:ext cx="705485" cy="3067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p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Planet</a:t>
            </a:r>
            <a:endParaRPr lang="en-US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7689851" y="1033145"/>
            <a:ext cx="127762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>
                <a:latin typeface="Ubuntu" panose="020B0504030602030204" charset="0"/>
                <a:cs typeface="Ubuntu" panose="020B0504030602030204" charset="0"/>
              </a:rPr>
              <a:t>Pourré+ 2024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120" y="4149090"/>
            <a:ext cx="2976880" cy="433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750" y="6021705"/>
            <a:ext cx="2506980" cy="33464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076701" y="3068955"/>
            <a:ext cx="12839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>
                <a:latin typeface="Ubuntu" panose="020B0504030602030204" charset="0"/>
                <a:cs typeface="Ubuntu" panose="020B0504030602030204" charset="0"/>
              </a:rPr>
              <a:t>Nowak+ 2020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799715" y="1844675"/>
            <a:ext cx="1136015" cy="106108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757" y="2282549"/>
            <a:ext cx="2260322" cy="21448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749" y="1821329"/>
            <a:ext cx="2330450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GB" b="1">
                <a:latin typeface="Ubuntu" panose="020B0504030602030204" charset="0"/>
                <a:cs typeface="Ubuntu" panose="020B0504030602030204" charset="0"/>
              </a:rPr>
              <a:t>Adaptive Optics</a:t>
            </a:r>
            <a:br>
              <a:rPr lang="en-GB" b="1">
                <a:latin typeface="Ubuntu" panose="020B0504030602030204" charset="0"/>
                <a:cs typeface="Ubuntu" panose="020B0504030602030204" charset="0"/>
              </a:rPr>
            </a:br>
            <a:endParaRPr lang="en-GB" b="1"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9630" y="1859927"/>
            <a:ext cx="2330450" cy="3067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GB" b="1">
                <a:latin typeface="Ubuntu" panose="020B0504030602030204" charset="0"/>
                <a:cs typeface="Ubuntu" panose="020B0504030602030204" charset="0"/>
              </a:rPr>
              <a:t>Single-mode filtering</a:t>
            </a:r>
            <a:endParaRPr lang="en-GB" b="1"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27836" y="1815103"/>
            <a:ext cx="3431116" cy="3067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GB" b="1">
                <a:latin typeface="Ubuntu" panose="020B0504030602030204" charset="0"/>
                <a:cs typeface="Ubuntu" panose="020B0504030602030204" charset="0"/>
              </a:rPr>
              <a:t>Metrology and </a:t>
            </a:r>
            <a:r>
              <a:rPr lang="en-US" altLang="en-GB" b="1">
                <a:latin typeface="Ubuntu" panose="020B0504030602030204" charset="0"/>
                <a:cs typeface="Ubuntu" panose="020B0504030602030204" charset="0"/>
              </a:rPr>
              <a:t>P</a:t>
            </a:r>
            <a:r>
              <a:rPr lang="en-GB" b="1">
                <a:latin typeface="Ubuntu" panose="020B0504030602030204" charset="0"/>
                <a:cs typeface="Ubuntu" panose="020B0504030602030204" charset="0"/>
              </a:rPr>
              <a:t>hase </a:t>
            </a:r>
            <a:r>
              <a:rPr lang="en-US" altLang="en-GB" b="1">
                <a:latin typeface="Ubuntu" panose="020B0504030602030204" charset="0"/>
                <a:cs typeface="Ubuntu" panose="020B0504030602030204" charset="0"/>
              </a:rPr>
              <a:t>R</a:t>
            </a:r>
            <a:r>
              <a:rPr lang="en-GB" b="1">
                <a:latin typeface="Ubuntu" panose="020B0504030602030204" charset="0"/>
                <a:cs typeface="Ubuntu" panose="020B0504030602030204" charset="0"/>
              </a:rPr>
              <a:t>eferencing</a:t>
            </a:r>
            <a:endParaRPr lang="en-GB" b="1"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pic>
        <p:nvPicPr>
          <p:cNvPr id="10" name="Picture 9" descr="Chart, line chart&#10;&#10;Description automatically generated"/>
          <p:cNvPicPr>
            <a:picLocks noChangeAspect="1"/>
          </p:cNvPicPr>
          <p:nvPr/>
        </p:nvPicPr>
        <p:blipFill rotWithShape="1">
          <a:blip r:embed="rId2"/>
          <a:srcRect l="26" t="2773" r="-416" b="81456"/>
          <a:stretch>
            <a:fillRect/>
          </a:stretch>
        </p:blipFill>
        <p:spPr>
          <a:xfrm>
            <a:off x="7509497" y="2328085"/>
            <a:ext cx="4371292" cy="10308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-533" t="4429" r="-267" b="79046"/>
          <a:stretch>
            <a:fillRect/>
          </a:stretch>
        </p:blipFill>
        <p:spPr>
          <a:xfrm>
            <a:off x="7738283" y="3397611"/>
            <a:ext cx="4147520" cy="10619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27835" y="4462181"/>
            <a:ext cx="343111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GB" sz="1200">
                <a:cs typeface="Calibri"/>
              </a:rPr>
              <a:t>wavelength</a:t>
            </a:r>
            <a:endParaRPr lang="en-US" sz="1200"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161" y="4813410"/>
            <a:ext cx="2330821" cy="7372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GB" b="1">
                <a:latin typeface="Ubuntu" panose="020B0504030602030204" charset="0"/>
                <a:ea typeface="Calibri"/>
                <a:cs typeface="Ubuntu" panose="020B0504030602030204" charset="0"/>
              </a:rPr>
              <a:t>AO</a:t>
            </a:r>
            <a:endParaRPr lang="en-GB" b="1">
              <a:latin typeface="Ubuntu" panose="020B0504030602030204" charset="0"/>
              <a:ea typeface="Calibri"/>
              <a:cs typeface="Ubuntu" panose="020B0504030602030204" charset="0"/>
            </a:endParaRPr>
          </a:p>
          <a:p>
            <a:pPr algn="ctr"/>
            <a:r>
              <a:rPr lang="en-GB">
                <a:latin typeface="Ubuntu" panose="020B0504030602030204" charset="0"/>
                <a:ea typeface="Calibri"/>
                <a:cs typeface="Ubuntu" panose="020B0504030602030204" charset="0"/>
              </a:rPr>
              <a:t>Improve the Strehl ratio to decrease off-axis light </a:t>
            </a:r>
            <a:endParaRPr lang="en-GB" b="1"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39284" y="4834287"/>
            <a:ext cx="3765173" cy="7372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GB" b="1">
                <a:latin typeface="Ubuntu" panose="020B0504030602030204" charset="0"/>
                <a:ea typeface="Calibri"/>
                <a:cs typeface="Ubuntu" panose="020B0504030602030204" charset="0"/>
              </a:rPr>
              <a:t>Star rejection</a:t>
            </a:r>
            <a:endParaRPr lang="en-GB" b="1">
              <a:latin typeface="Ubuntu" panose="020B0504030602030204" charset="0"/>
              <a:ea typeface="Calibri"/>
              <a:cs typeface="Ubuntu" panose="020B0504030602030204" charset="0"/>
            </a:endParaRPr>
          </a:p>
          <a:p>
            <a:pPr algn="ctr"/>
            <a:r>
              <a:rPr lang="en-GB">
                <a:latin typeface="Ubuntu" panose="020B0504030602030204" charset="0"/>
                <a:ea typeface="Calibri"/>
                <a:cs typeface="Ubuntu" panose="020B0504030602030204" charset="0"/>
              </a:rPr>
              <a:t>using the single-mode fibre</a:t>
            </a:r>
            <a:r>
              <a:rPr lang="en-US" altLang="en-GB">
                <a:latin typeface="Ubuntu" panose="020B0504030602030204" charset="0"/>
                <a:ea typeface="Calibri"/>
                <a:cs typeface="Ubuntu" panose="020B0504030602030204" charset="0"/>
              </a:rPr>
              <a:t>, off-pointing</a:t>
            </a:r>
            <a:endParaRPr lang="en-US" altLang="en-GB">
              <a:latin typeface="Ubuntu" panose="020B0504030602030204" charset="0"/>
              <a:ea typeface="Calibri"/>
              <a:cs typeface="Ubuntu" panose="020B0504030602030204" charset="0"/>
            </a:endParaRPr>
          </a:p>
          <a:p>
            <a:pPr algn="ctr"/>
            <a:r>
              <a:rPr lang="en-US" altLang="en-GB">
                <a:latin typeface="Ubuntu" panose="020B0504030602030204" charset="0"/>
                <a:ea typeface="Calibri"/>
                <a:cs typeface="Ubuntu" panose="020B0504030602030204" charset="0"/>
              </a:rPr>
              <a:t>strategy, and dark-hole in the future</a:t>
            </a:r>
            <a:endParaRPr lang="en-US" altLang="en-GB"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56306" y="4894968"/>
            <a:ext cx="3765173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GB" b="1">
                <a:latin typeface="Ubuntu" panose="020B0504030602030204" charset="0"/>
                <a:ea typeface="Calibri"/>
                <a:cs typeface="Ubuntu" panose="020B0504030602030204" charset="0"/>
              </a:rPr>
              <a:t>Speckle filtering</a:t>
            </a:r>
            <a:endParaRPr lang="en-GB" b="1">
              <a:latin typeface="Ubuntu" panose="020B0504030602030204" charset="0"/>
              <a:ea typeface="Calibri"/>
              <a:cs typeface="Ubuntu" panose="020B0504030602030204" charset="0"/>
            </a:endParaRPr>
          </a:p>
          <a:p>
            <a:pPr algn="ctr"/>
            <a:r>
              <a:rPr lang="en-GB">
                <a:latin typeface="Ubuntu" panose="020B0504030602030204" charset="0"/>
                <a:ea typeface="Calibri"/>
                <a:cs typeface="Ubuntu" panose="020B0504030602030204" charset="0"/>
              </a:rPr>
              <a:t>using low-order polynomials</a:t>
            </a:r>
            <a:endParaRPr lang="en-GB"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4665" y="6028763"/>
            <a:ext cx="4594408" cy="3067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GB" b="1">
                <a:latin typeface="Ubuntu" panose="020B0504030602030204" charset="0"/>
                <a:ea typeface="Calibri"/>
                <a:cs typeface="Ubuntu" panose="020B0504030602030204" charset="0"/>
              </a:rPr>
              <a:t>Limited by telescope size</a:t>
            </a:r>
            <a:r>
              <a:rPr lang="en-US" altLang="en-GB" b="1">
                <a:latin typeface="Ubuntu" panose="020B0504030602030204" charset="0"/>
                <a:ea typeface="Calibri"/>
                <a:cs typeface="Ubuntu" panose="020B0504030602030204" charset="0"/>
              </a:rPr>
              <a:t>:</a:t>
            </a:r>
            <a:endParaRPr lang="en-US" altLang="en-GB" b="1"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08866" y="6028762"/>
            <a:ext cx="3664320" cy="3067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GB" b="1">
                <a:latin typeface="Ubuntu" panose="020B0504030602030204" charset="0"/>
                <a:ea typeface="Calibri"/>
                <a:cs typeface="Ubuntu" panose="020B0504030602030204" charset="0"/>
              </a:rPr>
              <a:t>Limited by baseline length</a:t>
            </a:r>
            <a:r>
              <a:rPr lang="en-US" altLang="en-GB" b="1">
                <a:latin typeface="Ubuntu" panose="020B0504030602030204" charset="0"/>
                <a:ea typeface="Calibri"/>
                <a:cs typeface="Ubuntu" panose="020B0504030602030204" charset="0"/>
              </a:rPr>
              <a:t>:</a:t>
            </a:r>
            <a:r>
              <a:rPr lang="en-GB" b="1">
                <a:latin typeface="Ubuntu" panose="020B0504030602030204" charset="0"/>
                <a:ea typeface="Calibri"/>
                <a:cs typeface="Ubuntu" panose="020B0504030602030204" charset="0"/>
              </a:rPr>
              <a:t> </a:t>
            </a:r>
            <a:endParaRPr lang="en-GB" b="1"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High Contrast with interferometry </a:t>
            </a:r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  <a:sym typeface="+mn-ea"/>
              </a:rPr>
              <a:t>(Lacour &amp; Nowak)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63526" y="1052830"/>
            <a:ext cx="24917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000" b="1">
                <a:latin typeface="Ubuntu" panose="020B0504030602030204" charset="0"/>
                <a:cs typeface="Ubuntu" panose="020B0504030602030204" charset="0"/>
              </a:rPr>
              <a:t>courtesy: M.Nowak</a:t>
            </a:r>
            <a:endParaRPr lang="en-US" sz="2000" b="1"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685" y="2132965"/>
            <a:ext cx="3766185" cy="248983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102225" y="4645660"/>
            <a:ext cx="1238885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100">
                <a:latin typeface="Ubuntu" panose="020B0504030602030204" charset="0"/>
                <a:cs typeface="Ubuntu" panose="020B0504030602030204" charset="0"/>
              </a:rPr>
              <a:t>separation [mas]</a:t>
            </a:r>
            <a:endParaRPr lang="en-US" sz="1100">
              <a:latin typeface="Ubuntu" panose="020B0504030602030204" charset="0"/>
              <a:cs typeface="Ubuntu" panose="020B050403060203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 Box 15"/>
              <p:cNvSpPr txBox="1"/>
              <p:nvPr/>
            </p:nvSpPr>
            <p:spPr>
              <a:xfrm>
                <a:off x="4367467" y="5928614"/>
                <a:ext cx="396240" cy="5073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6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467" y="5928614"/>
                <a:ext cx="396240" cy="507365"/>
              </a:xfrm>
              <a:prstGeom prst="rect">
                <a:avLst/>
              </a:prstGeom>
              <a:blipFill rotWithShape="1">
                <a:blip r:embed="rId5"/>
                <a:stretch>
                  <a:fillRect l="-144" t="-50" r="144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 Box 18"/>
              <p:cNvSpPr txBox="1"/>
              <p:nvPr/>
            </p:nvSpPr>
            <p:spPr>
              <a:xfrm>
                <a:off x="10612057" y="5928614"/>
                <a:ext cx="352425" cy="5073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9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2057" y="5928614"/>
                <a:ext cx="352425" cy="507365"/>
              </a:xfrm>
              <a:prstGeom prst="rect">
                <a:avLst/>
              </a:prstGeom>
              <a:blipFill rotWithShape="1">
                <a:blip r:embed="rId6"/>
                <a:stretch>
                  <a:fillRect l="-162" t="-50" r="162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9"/>
          <p:cNvSpPr txBox="1"/>
          <p:nvPr/>
        </p:nvSpPr>
        <p:spPr>
          <a:xfrm>
            <a:off x="4820285" y="1114425"/>
            <a:ext cx="23806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Nowak et al. 2020, 2021</a:t>
            </a:r>
            <a:endParaRPr lang="en-US" sz="1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7" y="-5212"/>
            <a:ext cx="12191999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pic>
        <p:nvPicPr>
          <p:cNvPr id="41" name="Picture 40" descr="A blue and yellow image of a cell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0180" y="4168053"/>
            <a:ext cx="2419350" cy="2415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42" y="1292972"/>
            <a:ext cx="2772135" cy="2791186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3"/>
          <a:srcRect l="36860" t="11727" r="4437" b="3571"/>
          <a:stretch>
            <a:fillRect/>
          </a:stretch>
        </p:blipFill>
        <p:spPr>
          <a:xfrm>
            <a:off x="7671758" y="1289607"/>
            <a:ext cx="2888160" cy="2798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682" t="34938" r="50066" b="34759"/>
          <a:stretch>
            <a:fillRect/>
          </a:stretch>
        </p:blipFill>
        <p:spPr>
          <a:xfrm>
            <a:off x="3681232" y="4168445"/>
            <a:ext cx="2360812" cy="2387248"/>
          </a:xfrm>
          <a:prstGeom prst="rect">
            <a:avLst/>
          </a:prstGeom>
        </p:spPr>
      </p:pic>
      <p:pic>
        <p:nvPicPr>
          <p:cNvPr id="8" name="Picture 7" descr="A picture containing blue&#10;&#10;Description automatically generated"/>
          <p:cNvPicPr>
            <a:picLocks noChangeAspect="1"/>
          </p:cNvPicPr>
          <p:nvPr/>
        </p:nvPicPr>
        <p:blipFill rotWithShape="1">
          <a:blip r:embed="rId5"/>
          <a:srcRect r="52356" b="51042"/>
          <a:stretch>
            <a:fillRect/>
          </a:stretch>
        </p:blipFill>
        <p:spPr>
          <a:xfrm>
            <a:off x="1187570" y="4148679"/>
            <a:ext cx="2356517" cy="24289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341" y="1292975"/>
            <a:ext cx="3294752" cy="279118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7"/>
          <a:srcRect l="11842" t="9032" r="9211" b="9271"/>
          <a:stretch>
            <a:fillRect/>
          </a:stretch>
        </p:blipFill>
        <p:spPr>
          <a:xfrm>
            <a:off x="6191395" y="4163156"/>
            <a:ext cx="2357572" cy="2388859"/>
          </a:xfrm>
          <a:prstGeom prst="rect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1388520" y="1375802"/>
            <a:ext cx="194939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HR8799 (GPI)</a:t>
            </a:r>
            <a:endParaRPr lang="en-GB" sz="16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4335878" y="1375801"/>
            <a:ext cx="2553239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PDS 70 (SPHERE)</a:t>
            </a:r>
            <a:endParaRPr lang="en-GB" sz="16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3732029" y="4222519"/>
            <a:ext cx="2524484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beta Pic (SPHERE)</a:t>
            </a:r>
            <a:endParaRPr lang="en-GB" sz="16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6190557" y="4222518"/>
            <a:ext cx="2524484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HD 206893 (SPHERE)</a:t>
            </a:r>
            <a:endParaRPr lang="en-GB" sz="16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9399321" y="4196376"/>
            <a:ext cx="2524484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AF Lep b (SPHERE)</a:t>
            </a:r>
            <a:endParaRPr lang="en-US"/>
          </a:p>
        </p:txBody>
      </p:sp>
      <p:sp>
        <p:nvSpPr>
          <p:cNvPr id="17" name="TextBox 14"/>
          <p:cNvSpPr txBox="1"/>
          <p:nvPr/>
        </p:nvSpPr>
        <p:spPr>
          <a:xfrm>
            <a:off x="1158481" y="4165008"/>
            <a:ext cx="2524484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51 Eri (GPI)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7728934" y="1347045"/>
            <a:ext cx="2524484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HD 95086 (GPI)</a:t>
            </a:r>
            <a:endParaRPr lang="en-GB" sz="16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75663" y="1983896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46901" y="1926746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2301" y="2603021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04201" y="2888771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966513" y="2631596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647426" y="2164871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566838" y="2960209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156888" y="5570059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799950" y="4993795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007153" y="4931883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99363" y="5708170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32" name="TextBox 2"/>
          <p:cNvSpPr txBox="1"/>
          <p:nvPr/>
        </p:nvSpPr>
        <p:spPr>
          <a:xfrm>
            <a:off x="119380" y="187960"/>
            <a:ext cx="7106920" cy="6451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The </a:t>
            </a:r>
            <a:r>
              <a:rPr lang="en-GB" sz="3600" b="1" err="1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ExoGravity</a:t>
            </a:r>
            <a:r>
              <a:rPr lang="en-GB" sz="3600" b="1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 </a:t>
            </a:r>
            <a:r>
              <a:rPr lang="en-US" altLang="en-GB" sz="3600" b="1">
                <a:solidFill>
                  <a:schemeClr val="accent1">
                    <a:lumMod val="20000"/>
                    <a:lumOff val="80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Revolution</a:t>
            </a:r>
            <a:endParaRPr lang="en-US" altLang="en-GB" sz="3600" b="1">
              <a:solidFill>
                <a:schemeClr val="accent1">
                  <a:lumMod val="20000"/>
                  <a:lumOff val="80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530634" y="2476021"/>
            <a:ext cx="383965" cy="38872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C5E0B3"/>
              </a:solidFill>
              <a:cs typeface="Calibri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84466" y="2454854"/>
            <a:ext cx="383965" cy="38872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C5E0B3"/>
              </a:solidFill>
              <a:cs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965300" y="2370188"/>
            <a:ext cx="383965" cy="38872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C5E0B3"/>
              </a:solidFill>
              <a:cs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234300" y="5185353"/>
            <a:ext cx="383965" cy="38872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C5E0B3"/>
              </a:solidFill>
              <a:cs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668467" y="5164187"/>
            <a:ext cx="383965" cy="38872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C5E0B3"/>
              </a:solidFill>
              <a:cs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187300" y="5153604"/>
            <a:ext cx="383965" cy="38872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C5E0B3"/>
              </a:solidFill>
              <a:cs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9761743" y="5170729"/>
            <a:ext cx="383965" cy="38872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C5E0B3"/>
              </a:solidFill>
              <a:cs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892872" y="139432"/>
            <a:ext cx="383965" cy="38872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C5E0B3"/>
              </a:solidFill>
              <a:cs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898163" y="706699"/>
            <a:ext cx="383965" cy="3887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90248" y="161078"/>
            <a:ext cx="3577166" cy="3067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GB" b="1"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Fringe tracking fibre</a:t>
            </a:r>
            <a:endParaRPr lang="en-GB" b="1" err="1"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490247" y="711411"/>
            <a:ext cx="3577166" cy="3067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GB" b="1">
                <a:solidFill>
                  <a:schemeClr val="accent4"/>
                </a:solidFill>
                <a:latin typeface="Ubuntu" panose="020B0504030602030204" charset="0"/>
                <a:cs typeface="Ubuntu" panose="020B0504030602030204" charset="0"/>
              </a:rPr>
              <a:t>Science fibre</a:t>
            </a:r>
            <a:endParaRPr lang="en-GB" b="1" err="1">
              <a:solidFill>
                <a:schemeClr val="accent4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89866" y="765810"/>
            <a:ext cx="20650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0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credits: S.Lacour</a:t>
            </a:r>
            <a:endParaRPr lang="en-US" sz="20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42" name="Picture 41" descr="ExoGRAVITY_dar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4060" y="116205"/>
            <a:ext cx="2471420" cy="8229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5745" y="205740"/>
            <a:ext cx="6976745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Beta Pictoris b and Planet Formation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hart, line chart, histogram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585" y="1958340"/>
            <a:ext cx="6327775" cy="41973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474789" y="1197610"/>
            <a:ext cx="40506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600" b="1">
                <a:latin typeface="Ubuntu" panose="020B0504030602030204" charset="0"/>
                <a:cs typeface="Ubuntu" panose="020B0504030602030204" charset="0"/>
                <a:sym typeface="+mn-ea"/>
              </a:rPr>
              <a:t>Beta Pic b</a:t>
            </a:r>
            <a:endParaRPr lang="en-US" sz="1600" b="1"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600">
                <a:latin typeface="Ubuntu" panose="020B0504030602030204" charset="0"/>
                <a:cs typeface="Ubuntu" panose="020B0504030602030204" charset="0"/>
                <a:sym typeface="+mn-ea"/>
              </a:rPr>
              <a:t>Spectrum </a:t>
            </a:r>
            <a:r>
              <a:rPr lang="en-US" sz="1600">
                <a:latin typeface="Ubuntu" panose="020B0504030602030204" charset="0"/>
                <a:cs typeface="Ubuntu" panose="020B0504030602030204" charset="0"/>
              </a:rPr>
              <a:t>(R=500) and Astrometry (40µas)</a:t>
            </a:r>
            <a:endParaRPr lang="en-US" sz="1600"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25" y="1630680"/>
            <a:ext cx="4082415" cy="255460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95325" y="6021705"/>
            <a:ext cx="2771775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500">
                <a:latin typeface="Ubuntu" panose="020B0504030602030204" charset="0"/>
                <a:cs typeface="Ubuntu" panose="020B0504030602030204" charset="0"/>
                <a:sym typeface="+mn-ea"/>
              </a:rPr>
              <a:t>GRAVITY Collab, Nowak+2020</a:t>
            </a:r>
            <a:endParaRPr lang="en-US" sz="15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9984740" y="1456055"/>
            <a:ext cx="124015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Öberg+ 2011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92445" y="1197610"/>
            <a:ext cx="2067560" cy="715010"/>
          </a:xfrm>
          <a:prstGeom prst="roundRect">
            <a:avLst/>
          </a:prstGeom>
          <a:ln w="444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1600" b="1">
                <a:ln>
                  <a:noFill/>
                </a:ln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Atmosphere </a:t>
            </a:r>
            <a:endParaRPr lang="en-US" sz="1600" b="1">
              <a:ln>
                <a:noFill/>
              </a:ln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600" b="1">
                <a:ln>
                  <a:noFill/>
                </a:ln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C/O Measurement</a:t>
            </a:r>
            <a:endParaRPr lang="en-US" sz="1600" b="1">
              <a:ln>
                <a:noFill/>
              </a:ln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8654100" y="4291330"/>
            <a:ext cx="137604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600" b="1">
                <a:latin typeface="Ubuntu" panose="020B0504030602030204" charset="0"/>
                <a:cs typeface="Ubuntu" panose="020B0504030602030204" charset="0"/>
              </a:rPr>
              <a:t>PDS 70 b &amp; c</a:t>
            </a:r>
            <a:endParaRPr lang="en-US" sz="1600" b="1"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735" y="4653280"/>
            <a:ext cx="2235200" cy="214439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0056495" y="4341495"/>
            <a:ext cx="2085975" cy="715010"/>
          </a:xfrm>
          <a:prstGeom prst="roundRect">
            <a:avLst/>
          </a:prstGeom>
          <a:ln w="444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1800" b="1">
                <a:ln>
                  <a:noFill/>
                </a:ln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Architecture</a:t>
            </a:r>
            <a:endParaRPr lang="en-US" sz="1800" b="1">
              <a:ln>
                <a:noFill/>
              </a:ln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10203180" y="5229225"/>
            <a:ext cx="114744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Wang+2021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/>
          <p:cNvPicPr>
            <a:picLocks noChangeAspect="1"/>
          </p:cNvPicPr>
          <p:nvPr/>
        </p:nvPicPr>
        <p:blipFill rotWithShape="1">
          <a:blip r:embed="rId1"/>
          <a:srcRect r="50588" b="513"/>
          <a:stretch>
            <a:fillRect/>
          </a:stretch>
        </p:blipFill>
        <p:spPr>
          <a:xfrm>
            <a:off x="7248525" y="4095115"/>
            <a:ext cx="4095115" cy="26777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  <a:sym typeface="+mn-ea"/>
              </a:rPr>
              <a:t>Beta Pictors c: F</a:t>
            </a:r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irst direct detection of an RV planet (Nowak+20)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6"/>
          <p:cNvSpPr txBox="1"/>
          <p:nvPr/>
        </p:nvSpPr>
        <p:spPr>
          <a:xfrm>
            <a:off x="2072642" y="1073785"/>
            <a:ext cx="14363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600" b="1">
                <a:latin typeface="Ubuntu" panose="020B0504030602030204" charset="0"/>
                <a:cs typeface="Ubuntu" panose="020B0504030602030204" charset="0"/>
              </a:rPr>
              <a:t>Beta Pictoris</a:t>
            </a:r>
            <a:endParaRPr lang="en-US" sz="1600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943475" y="1269365"/>
            <a:ext cx="2483485" cy="806450"/>
          </a:xfrm>
          <a:prstGeom prst="roundRect">
            <a:avLst/>
          </a:prstGeom>
          <a:ln w="444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1800" b="1">
                <a:ln>
                  <a:noFill/>
                </a:ln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Direct Observation</a:t>
            </a:r>
            <a:endParaRPr lang="en-US" sz="1800" b="1">
              <a:ln>
                <a:noFill/>
              </a:ln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800" b="1">
                <a:ln>
                  <a:noFill/>
                </a:ln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of RV planets!</a:t>
            </a:r>
            <a:endParaRPr lang="en-US" sz="1800" b="1">
              <a:ln>
                <a:noFill/>
              </a:ln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32" name="Picture 31" descr="Background pattern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98" t="-252" r="67139" b="504"/>
          <a:stretch>
            <a:fillRect/>
          </a:stretch>
        </p:blipFill>
        <p:spPr>
          <a:xfrm>
            <a:off x="1487805" y="1485900"/>
            <a:ext cx="2997200" cy="302641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487805" y="4218305"/>
            <a:ext cx="1348740" cy="2914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3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Lagrange+2020</a:t>
            </a:r>
            <a:endParaRPr lang="en-US" sz="13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383020" y="2568575"/>
            <a:ext cx="0" cy="33064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rcRect t="7134"/>
          <a:stretch>
            <a:fillRect/>
          </a:stretch>
        </p:blipFill>
        <p:spPr>
          <a:xfrm>
            <a:off x="7680325" y="1503680"/>
            <a:ext cx="3264535" cy="2438400"/>
          </a:xfrm>
          <a:prstGeom prst="rect">
            <a:avLst/>
          </a:prstGeom>
        </p:spPr>
      </p:pic>
      <p:pic>
        <p:nvPicPr>
          <p:cNvPr id="34" name="Picture 33" descr="Chart, pie chart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4796790"/>
            <a:ext cx="5947410" cy="1746885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4368165" y="4512310"/>
            <a:ext cx="19291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800">
                <a:latin typeface="Ubuntu" panose="020B0504030602030204" charset="0"/>
                <a:cs typeface="Ubuntu" panose="020B0504030602030204" charset="0"/>
                <a:sym typeface="+mn-ea"/>
              </a:rPr>
              <a:t>Nowak+ 2020</a:t>
            </a:r>
            <a:endParaRPr lang="en-US" sz="18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36" name="Text Box 35"/>
          <p:cNvSpPr txBox="1"/>
          <p:nvPr/>
        </p:nvSpPr>
        <p:spPr>
          <a:xfrm>
            <a:off x="8543925" y="1196975"/>
            <a:ext cx="183134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ctr"/>
            <a:r>
              <a:rPr lang="en-US" sz="1800">
                <a:latin typeface="Ubuntu" panose="020B0504030602030204" charset="0"/>
                <a:cs typeface="Ubuntu" panose="020B0504030602030204" charset="0"/>
                <a:sym typeface="+mn-ea"/>
              </a:rPr>
              <a:t>Lacour+ 2020</a:t>
            </a:r>
            <a:endParaRPr lang="en-US" sz="18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9912350" y="5875020"/>
            <a:ext cx="128397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Nowak+ 2020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 rot="16200000">
            <a:off x="7285990" y="2435860"/>
            <a:ext cx="62484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latin typeface="Ubuntu" panose="020B0504030602030204" charset="0"/>
                <a:cs typeface="Ubuntu" panose="020B0504030602030204" charset="0"/>
              </a:rPr>
              <a:t>[mas]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9120505" y="3861435"/>
            <a:ext cx="4819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200">
                <a:latin typeface="Ubuntu" panose="020B0504030602030204" charset="0"/>
                <a:cs typeface="Ubuntu" panose="020B0504030602030204" charset="0"/>
              </a:rPr>
              <a:t>year</a:t>
            </a:r>
            <a:endParaRPr lang="en-US" sz="1200"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3359785" y="2638425"/>
            <a:ext cx="56648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40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What is interferometry?</a:t>
            </a:r>
            <a:endParaRPr lang="en-US" sz="40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HD206893c: direct detection of an RV planet!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4943475" y="1269365"/>
            <a:ext cx="2483485" cy="806450"/>
          </a:xfrm>
          <a:prstGeom prst="roundRect">
            <a:avLst/>
          </a:prstGeom>
          <a:ln w="444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1800" b="1">
                <a:ln>
                  <a:noFill/>
                </a:ln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Direct Observation</a:t>
            </a:r>
            <a:endParaRPr lang="en-US" sz="1800" b="1">
              <a:ln>
                <a:noFill/>
              </a:ln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800" b="1">
                <a:ln>
                  <a:noFill/>
                </a:ln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of RV planets!</a:t>
            </a:r>
            <a:endParaRPr lang="en-US" sz="1800" b="1">
              <a:ln>
                <a:noFill/>
              </a:ln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130300" y="3068320"/>
            <a:ext cx="26917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latin typeface="Ubuntu" panose="020B0504030602030204" charset="0"/>
                <a:cs typeface="Ubuntu" panose="020B0504030602030204" charset="0"/>
              </a:rPr>
              <a:t>Mass &amp; Luminosity</a:t>
            </a:r>
            <a:endParaRPr lang="en-US" sz="1600" b="1">
              <a:latin typeface="Ubuntu" panose="020B0504030602030204" charset="0"/>
              <a:cs typeface="Ubuntu" panose="020B050403060203020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 rot="0">
            <a:off x="715645" y="2107565"/>
            <a:ext cx="3345815" cy="3388360"/>
            <a:chOff x="7391500" y="2153712"/>
            <a:chExt cx="6849778" cy="67174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151363" y="2153712"/>
              <a:ext cx="6042454" cy="662943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391500" y="3052248"/>
              <a:ext cx="5866411" cy="58189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10151149" y="2327848"/>
              <a:ext cx="1966733" cy="1816929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0988154" y="3073794"/>
              <a:ext cx="292723" cy="325035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1209627" y="2860259"/>
              <a:ext cx="1966733" cy="1816929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2046631" y="3606205"/>
              <a:ext cx="292723" cy="325035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1941879" y="3792473"/>
              <a:ext cx="1966733" cy="1816929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2778883" y="4538419"/>
              <a:ext cx="292723" cy="325035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2128182" y="5920846"/>
              <a:ext cx="1966733" cy="1816929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924810" y="6801388"/>
              <a:ext cx="292723" cy="325035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2274545" y="4831871"/>
              <a:ext cx="1966733" cy="1816929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3111549" y="5577817"/>
              <a:ext cx="292723" cy="325035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11437539" y="7054228"/>
              <a:ext cx="1966733" cy="1816929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2274543" y="7800174"/>
              <a:ext cx="292723" cy="325035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3015615" y="5581015"/>
            <a:ext cx="960120" cy="915670"/>
          </a:xfrm>
          <a:prstGeom prst="ellipse">
            <a:avLst/>
          </a:prstGeom>
          <a:solidFill>
            <a:srgbClr val="7030A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374390" y="5923280"/>
            <a:ext cx="142240" cy="163195"/>
          </a:xfrm>
          <a:prstGeom prst="ellipse">
            <a:avLst/>
          </a:prstGeom>
          <a:solidFill>
            <a:srgbClr val="662AB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black spots on a yellow surface&#10;&#10;Description automatically generated"/>
          <p:cNvPicPr>
            <a:picLocks noChangeAspect="1"/>
          </p:cNvPicPr>
          <p:nvPr/>
        </p:nvPicPr>
        <p:blipFill rotWithShape="1">
          <a:blip r:embed="rId2"/>
          <a:srcRect l="378" t="4054" r="883" b="3378"/>
          <a:stretch>
            <a:fillRect/>
          </a:stretch>
        </p:blipFill>
        <p:spPr>
          <a:xfrm>
            <a:off x="4871720" y="2345690"/>
            <a:ext cx="7249795" cy="1273175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10560050" y="3573145"/>
            <a:ext cx="153162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Kammerer+2021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pic>
        <p:nvPicPr>
          <p:cNvPr id="7" name="Picture 6" descr="Char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4221480"/>
            <a:ext cx="6102350" cy="224155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240145" y="4073525"/>
            <a:ext cx="151193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Grandjean+2019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1705610" y="1412875"/>
            <a:ext cx="1617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latin typeface="Ubuntu" panose="020B0504030602030204" charset="0"/>
                <a:cs typeface="Ubuntu" panose="020B0504030602030204" charset="0"/>
              </a:rPr>
              <a:t>HD 206893c</a:t>
            </a:r>
            <a:endParaRPr lang="en-US" sz="2000" b="1"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4943475" y="1269365"/>
            <a:ext cx="2483485" cy="806450"/>
          </a:xfrm>
          <a:prstGeom prst="roundRect">
            <a:avLst/>
          </a:prstGeom>
          <a:ln w="444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1800" b="1">
                <a:ln>
                  <a:noFill/>
                </a:ln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Direct Observation</a:t>
            </a:r>
            <a:endParaRPr lang="en-US" sz="1800" b="1">
              <a:ln>
                <a:noFill/>
              </a:ln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800" b="1">
                <a:ln>
                  <a:noFill/>
                </a:ln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of RV planets!</a:t>
            </a:r>
            <a:endParaRPr lang="en-US" sz="1800" b="1">
              <a:ln>
                <a:noFill/>
              </a:ln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130300" y="3068320"/>
            <a:ext cx="26917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latin typeface="Ubuntu" panose="020B0504030602030204" charset="0"/>
                <a:cs typeface="Ubuntu" panose="020B0504030602030204" charset="0"/>
              </a:rPr>
              <a:t>Mass &amp; Luminosity</a:t>
            </a:r>
            <a:endParaRPr lang="en-US" sz="1600" b="1">
              <a:latin typeface="Ubuntu" panose="020B0504030602030204" charset="0"/>
              <a:cs typeface="Ubuntu" panose="020B050403060203020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 rot="0">
            <a:off x="715645" y="2107565"/>
            <a:ext cx="3345815" cy="3388360"/>
            <a:chOff x="7391500" y="2153712"/>
            <a:chExt cx="6849778" cy="67174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151363" y="2153712"/>
              <a:ext cx="6042454" cy="662943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391500" y="3052248"/>
              <a:ext cx="5866411" cy="58189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10151149" y="2327848"/>
              <a:ext cx="1966733" cy="1816929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0988154" y="3073794"/>
              <a:ext cx="292723" cy="325035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1209627" y="2860259"/>
              <a:ext cx="1966733" cy="1816929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2046631" y="3606205"/>
              <a:ext cx="292723" cy="325035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1941879" y="3792473"/>
              <a:ext cx="1966733" cy="1816929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2778883" y="4538419"/>
              <a:ext cx="292723" cy="325035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2128182" y="5920846"/>
              <a:ext cx="1966733" cy="1816929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924810" y="6801388"/>
              <a:ext cx="292723" cy="325035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2274545" y="4831871"/>
              <a:ext cx="1966733" cy="1816929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3111549" y="5577817"/>
              <a:ext cx="292723" cy="325035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11437539" y="7054228"/>
              <a:ext cx="1966733" cy="1816929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2274543" y="7800174"/>
              <a:ext cx="292723" cy="325035"/>
            </a:xfrm>
            <a:prstGeom prst="ellipse">
              <a:avLst/>
            </a:prstGeom>
            <a:solidFill>
              <a:srgbClr val="662AB4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3015615" y="5581015"/>
            <a:ext cx="960120" cy="915670"/>
          </a:xfrm>
          <a:prstGeom prst="ellipse">
            <a:avLst/>
          </a:prstGeom>
          <a:solidFill>
            <a:srgbClr val="7030A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374390" y="5923280"/>
            <a:ext cx="142240" cy="163195"/>
          </a:xfrm>
          <a:prstGeom prst="ellipse">
            <a:avLst/>
          </a:prstGeom>
          <a:solidFill>
            <a:srgbClr val="662AB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Text Box 32"/>
          <p:cNvSpPr txBox="1"/>
          <p:nvPr/>
        </p:nvSpPr>
        <p:spPr>
          <a:xfrm>
            <a:off x="1705610" y="1412875"/>
            <a:ext cx="1617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latin typeface="Ubuntu" panose="020B0504030602030204" charset="0"/>
                <a:cs typeface="Ubuntu" panose="020B0504030602030204" charset="0"/>
              </a:rPr>
              <a:t>HD 206893c</a:t>
            </a:r>
            <a:endParaRPr lang="en-US" sz="2000" b="1"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9" name="Picture 8" descr="A black spots on a yellow surface&#10;&#10;Description automatically generated"/>
          <p:cNvPicPr>
            <a:picLocks noChangeAspect="1"/>
          </p:cNvPicPr>
          <p:nvPr/>
        </p:nvPicPr>
        <p:blipFill rotWithShape="1">
          <a:blip r:embed="rId2"/>
          <a:srcRect l="378" t="4054" r="883" b="3378"/>
          <a:stretch>
            <a:fillRect/>
          </a:stretch>
        </p:blipFill>
        <p:spPr>
          <a:xfrm>
            <a:off x="4871720" y="2345690"/>
            <a:ext cx="7249795" cy="1273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090" y="3832860"/>
            <a:ext cx="3855085" cy="2859405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10560050" y="3573145"/>
            <a:ext cx="153162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Kammerer+2021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9912985" y="4852670"/>
            <a:ext cx="144208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600">
                <a:latin typeface="Ubuntu" panose="020B0504030602030204" charset="0"/>
                <a:cs typeface="Ubuntu" panose="020B0504030602030204" charset="0"/>
                <a:sym typeface="+mn-ea"/>
              </a:rPr>
              <a:t>Hinkley+2023</a:t>
            </a:r>
            <a:endParaRPr lang="en-US" sz="16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HD206893c: direct detection of an RV planet!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035" y="4261485"/>
            <a:ext cx="2724150" cy="2591435"/>
          </a:xfrm>
          <a:prstGeom prst="rect">
            <a:avLst/>
          </a:prstGeom>
        </p:spPr>
      </p:pic>
      <p:pic>
        <p:nvPicPr>
          <p:cNvPr id="58" name="Picture 57" descr="Background pattern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98" t="-252" r="67139" b="504"/>
          <a:stretch>
            <a:fillRect/>
          </a:stretch>
        </p:blipFill>
        <p:spPr>
          <a:xfrm>
            <a:off x="4518660" y="1268730"/>
            <a:ext cx="2661285" cy="2687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" y="1196340"/>
            <a:ext cx="2888615" cy="2908935"/>
          </a:xfrm>
          <a:prstGeom prst="ellipse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1062765" y="1375802"/>
            <a:ext cx="1949390" cy="33718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HR8799</a:t>
            </a:r>
            <a:endParaRPr lang="en-GB" sz="16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1703705" y="4364990"/>
            <a:ext cx="1575435" cy="33718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PDS 70</a:t>
            </a:r>
            <a:endParaRPr lang="en-GB" sz="16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... and a lot more!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pic>
        <p:nvPicPr>
          <p:cNvPr id="44" name="Picture 43" descr="ExoGRAVIT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085" y="44450"/>
            <a:ext cx="2353945" cy="783590"/>
          </a:xfrm>
          <a:prstGeom prst="rect">
            <a:avLst/>
          </a:prstGeom>
        </p:spPr>
      </p:pic>
      <p:sp>
        <p:nvSpPr>
          <p:cNvPr id="45" name="Text Box 44"/>
          <p:cNvSpPr txBox="1"/>
          <p:nvPr/>
        </p:nvSpPr>
        <p:spPr>
          <a:xfrm>
            <a:off x="767715" y="3284855"/>
            <a:ext cx="2540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3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Gravity Collab., Lacour+ 2019</a:t>
            </a:r>
            <a:endParaRPr lang="en-US" sz="13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3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Molliere+ 2020</a:t>
            </a:r>
            <a:endParaRPr lang="en-US" sz="13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3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Nasedkin+ 2024</a:t>
            </a:r>
            <a:endParaRPr lang="en-US" sz="13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rcRect t="4771"/>
          <a:stretch>
            <a:fillRect/>
          </a:stretch>
        </p:blipFill>
        <p:spPr>
          <a:xfrm>
            <a:off x="4224020" y="4293235"/>
            <a:ext cx="3150235" cy="2590800"/>
          </a:xfrm>
          <a:prstGeom prst="rect">
            <a:avLst/>
          </a:prstGeom>
        </p:spPr>
      </p:pic>
      <p:sp>
        <p:nvSpPr>
          <p:cNvPr id="49" name="TextBox 12"/>
          <p:cNvSpPr txBox="1"/>
          <p:nvPr/>
        </p:nvSpPr>
        <p:spPr>
          <a:xfrm>
            <a:off x="4697672" y="4346343"/>
            <a:ext cx="2524484" cy="3067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>
                <a:latin typeface="Calibri"/>
                <a:ea typeface="Calibri"/>
                <a:cs typeface="Calibri"/>
                <a:sym typeface="+mn-ea"/>
              </a:rPr>
              <a:t>HD 206893</a:t>
            </a:r>
            <a:endParaRPr lang="en-GB" sz="14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0" name="Text Box 49"/>
          <p:cNvSpPr txBox="1"/>
          <p:nvPr/>
        </p:nvSpPr>
        <p:spPr>
          <a:xfrm>
            <a:off x="2153920" y="6125845"/>
            <a:ext cx="13646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Wang+2021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56" name="TextBox 11"/>
          <p:cNvSpPr txBox="1"/>
          <p:nvPr/>
        </p:nvSpPr>
        <p:spPr>
          <a:xfrm>
            <a:off x="4713104" y="1401214"/>
            <a:ext cx="2524484" cy="33718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beta Pic</a:t>
            </a:r>
            <a:endParaRPr lang="en-GB" sz="16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7" name="Text Box 56"/>
          <p:cNvSpPr txBox="1"/>
          <p:nvPr/>
        </p:nvSpPr>
        <p:spPr>
          <a:xfrm>
            <a:off x="4519295" y="3218815"/>
            <a:ext cx="1485265" cy="73723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p>
            <a:pPr algn="ctr"/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Nowak+ 2020</a:t>
            </a:r>
            <a:endParaRPr lang="en-US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Lacour+ 2021</a:t>
            </a:r>
            <a:endParaRPr lang="en-US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Lagrange+2020</a:t>
            </a:r>
            <a:endParaRPr lang="en-US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575" y="1628775"/>
            <a:ext cx="4402455" cy="2006600"/>
          </a:xfrm>
          <a:prstGeom prst="rect">
            <a:avLst/>
          </a:prstGeom>
        </p:spPr>
      </p:pic>
      <p:sp>
        <p:nvSpPr>
          <p:cNvPr id="61" name="TextBox 13"/>
          <p:cNvSpPr txBox="1"/>
          <p:nvPr/>
        </p:nvSpPr>
        <p:spPr>
          <a:xfrm>
            <a:off x="7953375" y="1412240"/>
            <a:ext cx="1251585" cy="33718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AF Lep b</a:t>
            </a:r>
            <a:endParaRPr lang="en-GB" sz="16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2" name="Text Box 61"/>
          <p:cNvSpPr txBox="1"/>
          <p:nvPr/>
        </p:nvSpPr>
        <p:spPr>
          <a:xfrm>
            <a:off x="8689340" y="3218815"/>
            <a:ext cx="19494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Balmer+2024b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63" name="Text Box 62"/>
          <p:cNvSpPr txBox="1"/>
          <p:nvPr/>
        </p:nvSpPr>
        <p:spPr>
          <a:xfrm>
            <a:off x="7953375" y="3649345"/>
            <a:ext cx="391350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Brown Dwarfs: Balmer+2023, Balmer+2024a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4135" y="4653280"/>
            <a:ext cx="4099560" cy="1781810"/>
          </a:xfrm>
          <a:prstGeom prst="rect">
            <a:avLst/>
          </a:prstGeom>
        </p:spPr>
      </p:pic>
      <p:sp>
        <p:nvSpPr>
          <p:cNvPr id="66" name="TextBox 12"/>
          <p:cNvSpPr txBox="1"/>
          <p:nvPr/>
        </p:nvSpPr>
        <p:spPr>
          <a:xfrm>
            <a:off x="8616257" y="4364758"/>
            <a:ext cx="2524484" cy="3067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GB" sz="14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HIP 65426</a:t>
            </a:r>
            <a:endParaRPr lang="en-US" altLang="en-GB" sz="14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7" name="Text Box 66"/>
          <p:cNvSpPr txBox="1"/>
          <p:nvPr/>
        </p:nvSpPr>
        <p:spPr>
          <a:xfrm>
            <a:off x="4857115" y="6125845"/>
            <a:ext cx="220726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3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Kammerer+2021</a:t>
            </a:r>
            <a:endParaRPr lang="en-US" sz="13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ctr"/>
            <a:r>
              <a:rPr lang="en-US" sz="13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Hinkley+2023</a:t>
            </a:r>
            <a:endParaRPr lang="en-US" sz="13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68" name="Text Box 67"/>
          <p:cNvSpPr txBox="1"/>
          <p:nvPr/>
        </p:nvSpPr>
        <p:spPr>
          <a:xfrm>
            <a:off x="9399905" y="6306820"/>
            <a:ext cx="12433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Blunt+2024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31236" y="1484819"/>
            <a:ext cx="2543905" cy="398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2000">
                <a:latin typeface="Ubuntu" panose="020B0504030602030204" charset="0"/>
                <a:ea typeface="Calibri"/>
                <a:cs typeface="Ubuntu" panose="020B0504030602030204" charset="0"/>
              </a:rPr>
              <a:t>Winterhalder+ 2024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Combining GAIA and GRAVITY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5015865" y="1052830"/>
            <a:ext cx="2376805" cy="715010"/>
          </a:xfrm>
          <a:prstGeom prst="roundRect">
            <a:avLst/>
          </a:prstGeom>
          <a:ln w="444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1600" b="1">
                <a:ln>
                  <a:noFill/>
                </a:ln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Direct Observation</a:t>
            </a:r>
            <a:endParaRPr lang="en-US" sz="1600" b="1">
              <a:ln>
                <a:noFill/>
              </a:ln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600" b="1">
                <a:ln>
                  <a:noFill/>
                </a:ln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of GAIA companion!</a:t>
            </a:r>
            <a:endParaRPr lang="en-US" sz="1600" b="1">
              <a:ln>
                <a:noFill/>
              </a:ln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3660" y="1845310"/>
            <a:ext cx="9530080" cy="49415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/>
          <p:nvPr/>
        </p:nvSpPr>
        <p:spPr>
          <a:xfrm>
            <a:off x="245745" y="205740"/>
            <a:ext cx="3204845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Contrast curves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89" y="1268935"/>
            <a:ext cx="10829925" cy="541972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057400" y="1196975"/>
            <a:ext cx="15367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800">
                <a:latin typeface="Ubuntu" panose="020B0504030602030204" charset="0"/>
                <a:cs typeface="Ubuntu" panose="020B0504030602030204" charset="0"/>
              </a:rPr>
              <a:t>Pourré+2024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s_sma_n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520" y="1628775"/>
            <a:ext cx="9004300" cy="45027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Combining GAIA and GRAVITY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aph of a broken power law&#10;&#10;Description automatically generated"/>
          <p:cNvPicPr>
            <a:picLocks noChangeAspect="1"/>
          </p:cNvPicPr>
          <p:nvPr/>
        </p:nvPicPr>
        <p:blipFill>
          <a:blip r:embed="rId2"/>
          <a:srcRect l="8359"/>
          <a:stretch>
            <a:fillRect/>
          </a:stretch>
        </p:blipFill>
        <p:spPr>
          <a:xfrm>
            <a:off x="8481695" y="2348865"/>
            <a:ext cx="3710305" cy="268541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760460" y="2132965"/>
            <a:ext cx="1136650" cy="2914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300">
                <a:latin typeface="Ubuntu" panose="020B0504030602030204" charset="0"/>
                <a:cs typeface="Ubuntu" panose="020B0504030602030204" charset="0"/>
                <a:sym typeface="+mn-ea"/>
              </a:rPr>
              <a:t>Fulton+2021</a:t>
            </a:r>
            <a:endParaRPr lang="en-US" sz="13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3359785" y="1845310"/>
            <a:ext cx="1080135" cy="359473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2940000">
            <a:off x="4284345" y="2679700"/>
            <a:ext cx="322580" cy="879475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4726940" y="2493010"/>
            <a:ext cx="17233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8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High-Contrast</a:t>
            </a:r>
            <a:endParaRPr lang="en-US" sz="18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tw1348a_v2_c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145" y="-1035685"/>
            <a:ext cx="12225655" cy="8046085"/>
          </a:xfrm>
          <a:prstGeom prst="rect">
            <a:avLst/>
          </a:prstGeom>
        </p:spPr>
      </p:pic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2451736" y="1990090"/>
            <a:ext cx="7943215" cy="12604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38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The Future: High-Contrast,</a:t>
            </a:r>
            <a:endParaRPr lang="en-US" sz="38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38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faint science, all-sky with GRAVITY+</a:t>
            </a:r>
            <a:endParaRPr lang="en-US" sz="38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24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5" y="4436745"/>
            <a:ext cx="2265680" cy="2265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NR_vibr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2930" y="1289685"/>
            <a:ext cx="605790" cy="5257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GRAVITY+ motivation</a:t>
            </a:r>
            <a:endParaRPr lang="en-US" altLang="en-GB" sz="2800">
              <a:solidFill>
                <a:schemeClr val="bg1">
                  <a:lumMod val="9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NR_interfer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95" y="2709545"/>
            <a:ext cx="6238240" cy="161099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871720" y="2277110"/>
            <a:ext cx="935990" cy="7200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7150418" y="1501140"/>
            <a:ext cx="1320800" cy="681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20000"/>
              </a:lnSpc>
            </a:pPr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AO injection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x2.5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671945" y="2348865"/>
            <a:ext cx="575945" cy="57594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9" idx="0"/>
          </p:cNvCxnSpPr>
          <p:nvPr/>
        </p:nvCxnSpPr>
        <p:spPr>
          <a:xfrm flipH="1">
            <a:off x="7165340" y="4077335"/>
            <a:ext cx="10795" cy="6477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015865" y="4293870"/>
            <a:ext cx="260350" cy="43116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0"/>
          <p:cNvSpPr txBox="1"/>
          <p:nvPr/>
        </p:nvSpPr>
        <p:spPr>
          <a:xfrm>
            <a:off x="3790315" y="1844675"/>
            <a:ext cx="56578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x1.5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3328988" y="1478280"/>
            <a:ext cx="109220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Vibration: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235950" y="4060825"/>
            <a:ext cx="452120" cy="66421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27"/>
          <p:cNvSpPr txBox="1"/>
          <p:nvPr/>
        </p:nvSpPr>
        <p:spPr>
          <a:xfrm>
            <a:off x="3920491" y="4725035"/>
            <a:ext cx="1904365" cy="681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20000"/>
              </a:lnSpc>
            </a:pPr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AO rejection 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1/(x3 ... x50) x 75%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6337936" y="4725035"/>
            <a:ext cx="1654175" cy="681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20000"/>
              </a:lnSpc>
            </a:pPr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Metrology + sky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0 x 10%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8183882" y="4725035"/>
            <a:ext cx="1743075" cy="681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20000"/>
              </a:lnSpc>
            </a:pPr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Long-Integration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0.1 x 15%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1" name="Right Brace 30"/>
          <p:cNvSpPr/>
          <p:nvPr/>
        </p:nvSpPr>
        <p:spPr>
          <a:xfrm rot="5400000">
            <a:off x="5195570" y="3089275"/>
            <a:ext cx="161290" cy="210375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2" name="Left Brace 31"/>
          <p:cNvSpPr/>
          <p:nvPr/>
        </p:nvSpPr>
        <p:spPr>
          <a:xfrm>
            <a:off x="2134235" y="4797425"/>
            <a:ext cx="122555" cy="575945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3" name="Text Box 32"/>
          <p:cNvSpPr txBox="1"/>
          <p:nvPr/>
        </p:nvSpPr>
        <p:spPr>
          <a:xfrm>
            <a:off x="783273" y="4897120"/>
            <a:ext cx="12026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8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Factor x5</a:t>
            </a:r>
            <a:endParaRPr lang="en-US" sz="18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6" name="Text Box 35"/>
          <p:cNvSpPr txBox="1"/>
          <p:nvPr/>
        </p:nvSpPr>
        <p:spPr>
          <a:xfrm>
            <a:off x="9704388" y="3068955"/>
            <a:ext cx="184785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6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Factor ~20</a:t>
            </a:r>
            <a:endParaRPr lang="en-US" sz="26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34963" y="1141095"/>
            <a:ext cx="22085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Eisenauher et al. 2023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  <p:bldP spid="28" grpId="0"/>
      <p:bldP spid="29" grpId="0"/>
      <p:bldP spid="30" grpId="0"/>
      <p:bldP spid="31" grpId="0" animBg="1"/>
      <p:bldP spid="36" grpId="0"/>
      <p:bldP spid="33" grpId="0"/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GRAVITY+ Adaptive Optics</a:t>
            </a:r>
            <a:endParaRPr lang="en-US" altLang="en-GB" sz="2800">
              <a:solidFill>
                <a:schemeClr val="bg1">
                  <a:lumMod val="9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2132330"/>
            <a:ext cx="3639185" cy="30099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820545" y="1800225"/>
            <a:ext cx="19469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credit: J-B Le Bouquin</a:t>
            </a:r>
            <a:endParaRPr lang="en-US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5" y="2094230"/>
            <a:ext cx="3610610" cy="304800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3088640" y="1333500"/>
            <a:ext cx="11906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1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MACAO</a:t>
            </a:r>
            <a:endParaRPr lang="en-US" sz="21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7789228" y="1328420"/>
            <a:ext cx="9448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1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GPAO</a:t>
            </a:r>
            <a:endParaRPr lang="en-US" sz="21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110865" y="5299075"/>
            <a:ext cx="914400" cy="0"/>
          </a:xfrm>
          <a:prstGeom prst="straightConnector1">
            <a:avLst/>
          </a:prstGeom>
          <a:ln w="41275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4"/>
              <p:cNvSpPr txBox="1"/>
              <p:nvPr/>
            </p:nvSpPr>
            <p:spPr>
              <a:xfrm>
                <a:off x="3361627" y="5371084"/>
                <a:ext cx="405765" cy="5981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7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𝑟</m:t>
                          </m:r>
                          <m:r>
                            <a:rPr lang="en-US" sz="1700" i="1" baseline="-25000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700" i="1">
                  <a:solidFill>
                    <a:schemeClr val="bg1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627" y="5371084"/>
                <a:ext cx="405765" cy="598170"/>
              </a:xfrm>
              <a:prstGeom prst="rect">
                <a:avLst/>
              </a:prstGeom>
              <a:blipFill rotWithShape="1">
                <a:blip r:embed="rId5"/>
                <a:stretch>
                  <a:fillRect l="-141" t="-42" r="141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/>
          <p:cNvSpPr txBox="1"/>
          <p:nvPr/>
        </p:nvSpPr>
        <p:spPr>
          <a:xfrm>
            <a:off x="2823210" y="6090920"/>
            <a:ext cx="1539875" cy="38354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none" rtlCol="0">
            <a:spAutoFit/>
          </a:bodyPr>
          <a:p>
            <a:pPr algn="ctr"/>
            <a:r>
              <a:rPr lang="en-US" sz="19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Atmosphere</a:t>
            </a:r>
            <a:endParaRPr lang="en-US" sz="19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623493" y="6149975"/>
            <a:ext cx="1372870" cy="38354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p>
            <a:pPr algn="ctr"/>
            <a:r>
              <a:rPr lang="en-US" sz="19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Diffraction</a:t>
            </a:r>
            <a:endParaRPr lang="en-US" sz="19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8"/>
              <p:cNvSpPr txBox="1"/>
              <p:nvPr/>
            </p:nvSpPr>
            <p:spPr>
              <a:xfrm>
                <a:off x="8106982" y="5430139"/>
                <a:ext cx="383540" cy="5962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7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1700" i="1">
                  <a:solidFill>
                    <a:schemeClr val="bg1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9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6982" y="5430139"/>
                <a:ext cx="383540" cy="596265"/>
              </a:xfrm>
              <a:prstGeom prst="rect">
                <a:avLst/>
              </a:prstGeom>
              <a:blipFill rotWithShape="1">
                <a:blip r:embed="rId6"/>
                <a:stretch>
                  <a:fillRect l="-149" t="-43" r="149"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>
            <a:off x="8187690" y="5321935"/>
            <a:ext cx="196215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NR_contras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4740" y="1052830"/>
            <a:ext cx="1837690" cy="910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81" name="Google Shape;81;p1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570" y="5373370"/>
            <a:ext cx="1964690" cy="4343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rcRect b="1074"/>
          <a:stretch>
            <a:fillRect/>
          </a:stretch>
        </p:blipFill>
        <p:spPr>
          <a:xfrm>
            <a:off x="1127760" y="-27305"/>
            <a:ext cx="10234930" cy="6880225"/>
          </a:xfrm>
          <a:prstGeom prst="rect">
            <a:avLst/>
          </a:prstGeom>
          <a:effectLst/>
        </p:spPr>
      </p:pic>
      <p:pic>
        <p:nvPicPr>
          <p:cNvPr id="24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4293235"/>
            <a:ext cx="2265680" cy="22656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16090" y="3411855"/>
            <a:ext cx="1496060" cy="68389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5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Sensitivity </a:t>
            </a:r>
            <a:endParaRPr lang="en-US" sz="15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5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x10 -100</a:t>
            </a:r>
            <a:endParaRPr lang="en-US" sz="15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25820" y="2636520"/>
            <a:ext cx="1738630" cy="63881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5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High-Contrast</a:t>
            </a:r>
            <a:endParaRPr lang="en-US" sz="15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9" name="IMG_0586.jpg" descr="IMG_0586.jpg"/>
          <p:cNvPicPr>
            <a:picLocks noChangeAspect="1"/>
          </p:cNvPicPr>
          <p:nvPr/>
        </p:nvPicPr>
        <p:blipFill rotWithShape="1">
          <a:blip r:embed="rId6"/>
          <a:srcRect l="37083" t="47838" r="41155" b="30412"/>
          <a:stretch>
            <a:fillRect/>
          </a:stretch>
        </p:blipFill>
        <p:spPr>
          <a:xfrm>
            <a:off x="7896860" y="4509135"/>
            <a:ext cx="1434465" cy="1076325"/>
          </a:xfrm>
          <a:prstGeom prst="roundRect">
            <a:avLst>
              <a:gd name="adj" fmla="val 4471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7525" y="619760"/>
            <a:ext cx="1234440" cy="1859915"/>
          </a:xfrm>
          <a:prstGeom prst="roundRect">
            <a:avLst>
              <a:gd name="adj" fmla="val 2906"/>
            </a:avLst>
          </a:prstGeom>
          <a:ln w="3175">
            <a:solidFill>
              <a:schemeClr val="bg1"/>
            </a:solidFill>
          </a:ln>
          <a:effectLst/>
        </p:spPr>
      </p:pic>
      <p:sp>
        <p:nvSpPr>
          <p:cNvPr id="76" name="TextBox 75"/>
          <p:cNvSpPr txBox="1"/>
          <p:nvPr/>
        </p:nvSpPr>
        <p:spPr>
          <a:xfrm>
            <a:off x="9429750" y="5032375"/>
            <a:ext cx="1780540" cy="55308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en-GB" sz="15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</a:rPr>
              <a:t>30”field of view</a:t>
            </a:r>
            <a:endParaRPr lang="en-US" altLang="en-GB" sz="15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buntu" panose="020B0504030602030204" charset="0"/>
              <a:ea typeface="+mj-ea"/>
              <a:cs typeface="Ubuntu" panose="020B0504030602030204" charset="0"/>
            </a:endParaRPr>
          </a:p>
          <a:p>
            <a:pPr algn="l"/>
            <a:r>
              <a:rPr lang="en-US" altLang="en-GB" sz="15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  <a:sym typeface="+mn-ea"/>
              </a:rPr>
              <a:t>all-sky coverage</a:t>
            </a:r>
            <a:endParaRPr lang="en-US" altLang="en-GB" sz="15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buntu" panose="020B0504030602030204" charset="0"/>
              <a:ea typeface="+mj-ea"/>
              <a:cs typeface="Ubuntu" panose="020B0504030602030204" charset="0"/>
            </a:endParaRPr>
          </a:p>
        </p:txBody>
      </p:sp>
      <p:sp>
        <p:nvSpPr>
          <p:cNvPr id="2" name="TextBox 75"/>
          <p:cNvSpPr txBox="1"/>
          <p:nvPr/>
        </p:nvSpPr>
        <p:spPr>
          <a:xfrm>
            <a:off x="2350770" y="1772920"/>
            <a:ext cx="1469390" cy="55308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en-GB" sz="15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</a:rPr>
              <a:t>Extreme AO</a:t>
            </a:r>
            <a:endParaRPr lang="en-US" altLang="en-GB" sz="15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buntu" panose="020B0504030602030204" charset="0"/>
              <a:ea typeface="+mj-ea"/>
              <a:cs typeface="Ubuntu" panose="020B0504030602030204" charset="0"/>
            </a:endParaRPr>
          </a:p>
          <a:p>
            <a:pPr algn="l"/>
            <a:r>
              <a:rPr lang="en-US" altLang="en-GB" sz="15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</a:rPr>
              <a:t>Contrast 10</a:t>
            </a:r>
            <a:r>
              <a:rPr lang="en-US" altLang="en-GB" sz="1500" b="1" spc="50" baseline="3000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</a:rPr>
              <a:t>-6</a:t>
            </a:r>
            <a:endParaRPr lang="en-US" altLang="en-GB" sz="1500" b="1" spc="50" baseline="3000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buntu" panose="020B0504030602030204" charset="0"/>
              <a:ea typeface="+mj-ea"/>
              <a:cs typeface="Ubuntu" panose="020B0504030602030204" charset="0"/>
            </a:endParaRPr>
          </a:p>
        </p:txBody>
      </p:sp>
      <p:sp>
        <p:nvSpPr>
          <p:cNvPr id="4" name="TextBox 75"/>
          <p:cNvSpPr txBox="1"/>
          <p:nvPr/>
        </p:nvSpPr>
        <p:spPr>
          <a:xfrm>
            <a:off x="7894955" y="765175"/>
            <a:ext cx="1195070" cy="55308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en-GB" sz="15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</a:rPr>
              <a:t>LGS mode Rmag&lt;18</a:t>
            </a:r>
            <a:endParaRPr lang="en-US" altLang="en-GB" sz="1500" b="1" spc="50" baseline="3000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buntu" panose="020B0504030602030204" charset="0"/>
              <a:ea typeface="+mj-ea"/>
              <a:cs typeface="Ubuntu" panose="020B0504030602030204" charset="0"/>
            </a:endParaRPr>
          </a:p>
        </p:txBody>
      </p:sp>
      <p:pic>
        <p:nvPicPr>
          <p:cNvPr id="50" name="Image 19" descr="Une image contenant intérieur&#10;&#10;Description générée automatiquemen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6530" y="671830"/>
            <a:ext cx="1812290" cy="1360805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</p:pic>
      <p:pic>
        <p:nvPicPr>
          <p:cNvPr id="6" name="Image 19" descr="Une image contenant intérieur&#10;&#10;Description générée automatiquemen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3530" y="798830"/>
            <a:ext cx="1812290" cy="1360805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</p:pic>
      <p:pic>
        <p:nvPicPr>
          <p:cNvPr id="17" name="Image 19" descr="Une image contenant intérieur&#10;&#10;Description générée automatiquemen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0530" y="925830"/>
            <a:ext cx="1812290" cy="1360805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</p:pic>
      <p:pic>
        <p:nvPicPr>
          <p:cNvPr id="18" name="Image 19" descr="Une image contenant intérieur&#10;&#10;Description générée automatiquemen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7530" y="1052830"/>
            <a:ext cx="1812290" cy="1360805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4728210" y="4821555"/>
            <a:ext cx="1688465" cy="76390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5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All-Sky Coverage</a:t>
            </a:r>
            <a:endParaRPr lang="en-US" sz="15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8165" y="2997200"/>
            <a:ext cx="1952625" cy="1098550"/>
          </a:xfrm>
          <a:prstGeom prst="roundRect">
            <a:avLst>
              <a:gd name="adj" fmla="val 10351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 Box 11"/>
          <p:cNvSpPr txBox="1"/>
          <p:nvPr/>
        </p:nvSpPr>
        <p:spPr>
          <a:xfrm>
            <a:off x="2712085" y="3068955"/>
            <a:ext cx="1551305" cy="49149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ALPAO DM, 43x43</a:t>
            </a:r>
            <a:endParaRPr lang="en-US" sz="13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1.3k actuators</a:t>
            </a:r>
            <a:endParaRPr lang="en-US" sz="13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433445" y="332105"/>
            <a:ext cx="13284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 b="1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x4 ERIS-like</a:t>
            </a:r>
            <a:endParaRPr lang="en-US" sz="1600" b="1">
              <a:solidFill>
                <a:schemeClr val="bg1">
                  <a:lumMod val="9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4525" y="746760"/>
            <a:ext cx="1234440" cy="1859915"/>
          </a:xfrm>
          <a:prstGeom prst="roundRect">
            <a:avLst>
              <a:gd name="adj" fmla="val 2906"/>
            </a:avLst>
          </a:prstGeom>
          <a:ln w="3175">
            <a:solidFill>
              <a:schemeClr val="bg1"/>
            </a:solidFill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1525" y="873760"/>
            <a:ext cx="1234440" cy="1859915"/>
          </a:xfrm>
          <a:prstGeom prst="roundRect">
            <a:avLst>
              <a:gd name="adj" fmla="val 2906"/>
            </a:avLst>
          </a:prstGeom>
          <a:ln w="3175">
            <a:solidFill>
              <a:schemeClr val="bg1"/>
            </a:solidFill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525" y="1000760"/>
            <a:ext cx="1234440" cy="1859915"/>
          </a:xfrm>
          <a:prstGeom prst="roundRect">
            <a:avLst>
              <a:gd name="adj" fmla="val 2906"/>
            </a:avLst>
          </a:prstGeom>
          <a:ln w="3175">
            <a:solidFill>
              <a:schemeClr val="bg1"/>
            </a:solidFill>
          </a:ln>
          <a:effectLst/>
        </p:spPr>
      </p:pic>
      <p:sp>
        <p:nvSpPr>
          <p:cNvPr id="25" name="Text Box 24"/>
          <p:cNvSpPr txBox="1"/>
          <p:nvPr/>
        </p:nvSpPr>
        <p:spPr>
          <a:xfrm>
            <a:off x="9584055" y="282575"/>
            <a:ext cx="8350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 b="1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x4 LGS</a:t>
            </a:r>
            <a:endParaRPr lang="en-US" sz="1600" b="1">
              <a:solidFill>
                <a:schemeClr val="bg1">
                  <a:lumMod val="9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865245" y="6092825"/>
            <a:ext cx="1931670" cy="49149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Vibration improvement</a:t>
            </a:r>
            <a:endParaRPr lang="en-US" sz="13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MANHATTAN upgrade</a:t>
            </a:r>
            <a:endParaRPr lang="en-US" sz="13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76" grpId="0" bldLvl="0" animBg="1"/>
      <p:bldP spid="12" grpId="1" bldLvl="0" animBg="1"/>
      <p:bldP spid="11" grpId="0"/>
      <p:bldP spid="25" grpId="0"/>
      <p:bldP spid="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1"/>
          <p:cNvSpPr txBox="1"/>
          <p:nvPr/>
        </p:nvSpPr>
        <p:spPr>
          <a:xfrm>
            <a:off x="245745" y="205740"/>
            <a:ext cx="4282440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What is interferometry?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grpSp>
        <p:nvGrpSpPr>
          <p:cNvPr id="1" name="Group 0"/>
          <p:cNvGrpSpPr/>
          <p:nvPr/>
        </p:nvGrpSpPr>
        <p:grpSpPr>
          <a:xfrm>
            <a:off x="2134235" y="1288415"/>
            <a:ext cx="8253730" cy="4547235"/>
            <a:chOff x="-192505" y="674429"/>
            <a:chExt cx="9336505" cy="4817269"/>
          </a:xfrm>
        </p:grpSpPr>
        <p:pic>
          <p:nvPicPr>
            <p:cNvPr id="25" name="Picture 24" descr="eso-paranal-33.jpg"/>
            <p:cNvPicPr>
              <a:picLocks noChangeAspect="1"/>
            </p:cNvPicPr>
            <p:nvPr/>
          </p:nvPicPr>
          <p:blipFill rotWithShape="1">
            <a:blip r:embed="rId1"/>
            <a:srcRect t="3728" b="21272"/>
            <a:stretch>
              <a:fillRect/>
            </a:stretch>
          </p:blipFill>
          <p:spPr>
            <a:xfrm>
              <a:off x="-192505" y="674429"/>
              <a:ext cx="9336505" cy="4817269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 rot="5400000">
              <a:off x="922391" y="3258654"/>
              <a:ext cx="250309" cy="1668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2275833" y="2822947"/>
              <a:ext cx="1334980" cy="89922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3740527" y="2906389"/>
              <a:ext cx="2021012" cy="117732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807828" y="4380419"/>
              <a:ext cx="1029046" cy="5191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64112" y="3476514"/>
              <a:ext cx="5098672" cy="167799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571098" y="4016259"/>
              <a:ext cx="435725" cy="28330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7-Point Star 37"/>
            <p:cNvSpPr/>
            <p:nvPr/>
          </p:nvSpPr>
          <p:spPr>
            <a:xfrm>
              <a:off x="3745209" y="3787079"/>
              <a:ext cx="370809" cy="305936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2400"/>
            </a:p>
          </p:txBody>
        </p:sp>
      </p:grpSp>
      <p:sp>
        <p:nvSpPr>
          <p:cNvPr id="43" name="Text Box 42"/>
          <p:cNvSpPr txBox="1"/>
          <p:nvPr/>
        </p:nvSpPr>
        <p:spPr>
          <a:xfrm>
            <a:off x="6002339" y="5835650"/>
            <a:ext cx="4441190" cy="3524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700">
                <a:latin typeface="Ubuntu" panose="020B0504030602030204" charset="0"/>
                <a:cs typeface="Ubuntu" panose="020B0504030602030204" charset="0"/>
              </a:rPr>
              <a:t>Very Large Telescope Interferometer (VLTI)</a:t>
            </a:r>
            <a:endParaRPr lang="en-US" sz="1700"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81" name="Google Shape;81;p1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570" y="5373370"/>
            <a:ext cx="1964690" cy="4343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rcRect b="1074"/>
          <a:stretch>
            <a:fillRect/>
          </a:stretch>
        </p:blipFill>
        <p:spPr>
          <a:xfrm>
            <a:off x="1127760" y="-27305"/>
            <a:ext cx="10234930" cy="6880225"/>
          </a:xfrm>
          <a:prstGeom prst="rect">
            <a:avLst/>
          </a:prstGeom>
          <a:effectLst/>
        </p:spPr>
      </p:pic>
      <p:sp>
        <p:nvSpPr>
          <p:cNvPr id="5" name="Rounded Rectangle 4"/>
          <p:cNvSpPr/>
          <p:nvPr/>
        </p:nvSpPr>
        <p:spPr>
          <a:xfrm>
            <a:off x="6816090" y="3411855"/>
            <a:ext cx="1496060" cy="68389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5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Sensitivity </a:t>
            </a:r>
            <a:endParaRPr lang="en-US" sz="15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5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x10 -100</a:t>
            </a:r>
            <a:endParaRPr lang="en-US" sz="15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25820" y="2636520"/>
            <a:ext cx="1738630" cy="63881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5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High-Contrast</a:t>
            </a:r>
            <a:endParaRPr lang="en-US" sz="15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9" name="IMG_0586.jpg" descr="IMG_0586.jpg"/>
          <p:cNvPicPr>
            <a:picLocks noChangeAspect="1"/>
          </p:cNvPicPr>
          <p:nvPr/>
        </p:nvPicPr>
        <p:blipFill rotWithShape="1">
          <a:blip r:embed="rId5"/>
          <a:srcRect l="37083" t="47838" r="41155" b="30412"/>
          <a:stretch>
            <a:fillRect/>
          </a:stretch>
        </p:blipFill>
        <p:spPr>
          <a:xfrm>
            <a:off x="7896860" y="4509135"/>
            <a:ext cx="1434465" cy="1076325"/>
          </a:xfrm>
          <a:prstGeom prst="roundRect">
            <a:avLst>
              <a:gd name="adj" fmla="val 4471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525" y="619760"/>
            <a:ext cx="1234440" cy="1859915"/>
          </a:xfrm>
          <a:prstGeom prst="roundRect">
            <a:avLst>
              <a:gd name="adj" fmla="val 2906"/>
            </a:avLst>
          </a:prstGeom>
          <a:ln w="3175">
            <a:solidFill>
              <a:schemeClr val="bg1"/>
            </a:solidFill>
          </a:ln>
          <a:effectLst/>
        </p:spPr>
      </p:pic>
      <p:sp>
        <p:nvSpPr>
          <p:cNvPr id="76" name="TextBox 75"/>
          <p:cNvSpPr txBox="1"/>
          <p:nvPr/>
        </p:nvSpPr>
        <p:spPr>
          <a:xfrm>
            <a:off x="9429750" y="5032375"/>
            <a:ext cx="1780540" cy="55308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en-GB" sz="15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</a:rPr>
              <a:t>30”field of view</a:t>
            </a:r>
            <a:endParaRPr lang="en-US" altLang="en-GB" sz="15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buntu" panose="020B0504030602030204" charset="0"/>
              <a:ea typeface="+mj-ea"/>
              <a:cs typeface="Ubuntu" panose="020B0504030602030204" charset="0"/>
            </a:endParaRPr>
          </a:p>
          <a:p>
            <a:pPr algn="l"/>
            <a:r>
              <a:rPr lang="en-US" altLang="en-GB" sz="15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  <a:sym typeface="+mn-ea"/>
              </a:rPr>
              <a:t>all-sky coverage</a:t>
            </a:r>
            <a:endParaRPr lang="en-US" altLang="en-GB" sz="15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buntu" panose="020B0504030602030204" charset="0"/>
              <a:ea typeface="+mj-ea"/>
              <a:cs typeface="Ubuntu" panose="020B0504030602030204" charset="0"/>
            </a:endParaRPr>
          </a:p>
        </p:txBody>
      </p:sp>
      <p:sp>
        <p:nvSpPr>
          <p:cNvPr id="2" name="TextBox 75"/>
          <p:cNvSpPr txBox="1"/>
          <p:nvPr/>
        </p:nvSpPr>
        <p:spPr>
          <a:xfrm>
            <a:off x="2350770" y="1772920"/>
            <a:ext cx="1469390" cy="55308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en-GB" sz="15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</a:rPr>
              <a:t>Extreme AO</a:t>
            </a:r>
            <a:endParaRPr lang="en-US" altLang="en-GB" sz="15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buntu" panose="020B0504030602030204" charset="0"/>
              <a:ea typeface="+mj-ea"/>
              <a:cs typeface="Ubuntu" panose="020B0504030602030204" charset="0"/>
            </a:endParaRPr>
          </a:p>
          <a:p>
            <a:pPr algn="l"/>
            <a:r>
              <a:rPr lang="en-US" altLang="en-GB" sz="15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</a:rPr>
              <a:t>Contrast 10</a:t>
            </a:r>
            <a:r>
              <a:rPr lang="en-US" altLang="en-GB" sz="1500" b="1" spc="50" baseline="3000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</a:rPr>
              <a:t>-6</a:t>
            </a:r>
            <a:endParaRPr lang="en-US" altLang="en-GB" sz="1500" b="1" spc="50" baseline="3000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buntu" panose="020B0504030602030204" charset="0"/>
              <a:ea typeface="+mj-ea"/>
              <a:cs typeface="Ubuntu" panose="020B0504030602030204" charset="0"/>
            </a:endParaRPr>
          </a:p>
        </p:txBody>
      </p:sp>
      <p:sp>
        <p:nvSpPr>
          <p:cNvPr id="4" name="TextBox 75"/>
          <p:cNvSpPr txBox="1"/>
          <p:nvPr/>
        </p:nvSpPr>
        <p:spPr>
          <a:xfrm>
            <a:off x="7894955" y="765175"/>
            <a:ext cx="1195070" cy="55308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en-GB" sz="15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buntu" panose="020B0504030602030204" charset="0"/>
                <a:ea typeface="+mj-ea"/>
                <a:cs typeface="Ubuntu" panose="020B0504030602030204" charset="0"/>
              </a:rPr>
              <a:t>LGS mode Rmag&lt;18</a:t>
            </a:r>
            <a:endParaRPr lang="en-US" altLang="en-GB" sz="1500" b="1" spc="50" baseline="3000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buntu" panose="020B0504030602030204" charset="0"/>
              <a:ea typeface="+mj-ea"/>
              <a:cs typeface="Ubuntu" panose="020B0504030602030204" charset="0"/>
            </a:endParaRPr>
          </a:p>
        </p:txBody>
      </p:sp>
      <p:pic>
        <p:nvPicPr>
          <p:cNvPr id="50" name="Image 19" descr="Une image contenant intérieur&#10;&#10;Description générée automatiquemen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6530" y="671830"/>
            <a:ext cx="1812290" cy="1360805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</p:pic>
      <p:pic>
        <p:nvPicPr>
          <p:cNvPr id="6" name="Image 19" descr="Une image contenant intérieur&#10;&#10;Description générée automatiquemen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3530" y="798830"/>
            <a:ext cx="1812290" cy="1360805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</p:pic>
      <p:pic>
        <p:nvPicPr>
          <p:cNvPr id="17" name="Image 19" descr="Une image contenant intérieur&#10;&#10;Description générée automatiquemen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0530" y="925830"/>
            <a:ext cx="1812290" cy="1360805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</p:pic>
      <p:pic>
        <p:nvPicPr>
          <p:cNvPr id="18" name="Image 19" descr="Une image contenant intérieur&#10;&#10;Description générée automatiquemen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530" y="1052830"/>
            <a:ext cx="1812290" cy="1360805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4728210" y="4821555"/>
            <a:ext cx="1688465" cy="76390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5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All-Sky Coverage</a:t>
            </a:r>
            <a:endParaRPr lang="en-US" sz="15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8165" y="2997200"/>
            <a:ext cx="1952625" cy="1098550"/>
          </a:xfrm>
          <a:prstGeom prst="roundRect">
            <a:avLst>
              <a:gd name="adj" fmla="val 10351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 Box 11"/>
          <p:cNvSpPr txBox="1"/>
          <p:nvPr/>
        </p:nvSpPr>
        <p:spPr>
          <a:xfrm>
            <a:off x="2712085" y="3068955"/>
            <a:ext cx="1551305" cy="49149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ALPAO DM, 43x43</a:t>
            </a:r>
            <a:endParaRPr lang="en-US" sz="13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1.3k actuators</a:t>
            </a:r>
            <a:endParaRPr lang="en-US" sz="13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433445" y="332105"/>
            <a:ext cx="13284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 b="1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x4 ERIS-like</a:t>
            </a:r>
            <a:endParaRPr lang="en-US" sz="1600" b="1">
              <a:solidFill>
                <a:schemeClr val="bg1">
                  <a:lumMod val="9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4525" y="746760"/>
            <a:ext cx="1234440" cy="1859915"/>
          </a:xfrm>
          <a:prstGeom prst="roundRect">
            <a:avLst>
              <a:gd name="adj" fmla="val 2906"/>
            </a:avLst>
          </a:prstGeom>
          <a:ln w="3175">
            <a:solidFill>
              <a:schemeClr val="bg1"/>
            </a:solidFill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1525" y="873760"/>
            <a:ext cx="1234440" cy="1859915"/>
          </a:xfrm>
          <a:prstGeom prst="roundRect">
            <a:avLst>
              <a:gd name="adj" fmla="val 2906"/>
            </a:avLst>
          </a:prstGeom>
          <a:ln w="3175">
            <a:solidFill>
              <a:schemeClr val="bg1"/>
            </a:solidFill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8525" y="1000760"/>
            <a:ext cx="1234440" cy="1859915"/>
          </a:xfrm>
          <a:prstGeom prst="roundRect">
            <a:avLst>
              <a:gd name="adj" fmla="val 2906"/>
            </a:avLst>
          </a:prstGeom>
          <a:ln w="3175">
            <a:solidFill>
              <a:schemeClr val="bg1"/>
            </a:solidFill>
          </a:ln>
          <a:effectLst/>
        </p:spPr>
      </p:pic>
      <p:sp>
        <p:nvSpPr>
          <p:cNvPr id="25" name="Text Box 24"/>
          <p:cNvSpPr txBox="1"/>
          <p:nvPr/>
        </p:nvSpPr>
        <p:spPr>
          <a:xfrm>
            <a:off x="9584055" y="282575"/>
            <a:ext cx="8350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 b="1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x4 LGS</a:t>
            </a:r>
            <a:endParaRPr lang="en-US" sz="1600" b="1">
              <a:solidFill>
                <a:schemeClr val="bg1">
                  <a:lumMod val="9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79425" y="4220845"/>
            <a:ext cx="3117215" cy="1753235"/>
          </a:xfrm>
          <a:prstGeom prst="rect">
            <a:avLst/>
          </a:prstGeom>
          <a:solidFill>
            <a:schemeClr val="bg1">
              <a:alpha val="60000"/>
            </a:schemeClr>
          </a:solidFill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p>
            <a:pPr>
              <a:lnSpc>
                <a:spcPct val="150000"/>
              </a:lnSpc>
            </a:pPr>
            <a:r>
              <a:rPr lang="en-US" sz="1800" b="1">
                <a:latin typeface="Ubuntu" panose="020B0504030602030204" charset="0"/>
                <a:cs typeface="Ubuntu" panose="020B0504030602030204" charset="0"/>
              </a:rPr>
              <a:t>2019 </a:t>
            </a:r>
            <a:r>
              <a:rPr lang="en-US" sz="1800">
                <a:latin typeface="Ubuntu" panose="020B0504030602030204" charset="0"/>
                <a:cs typeface="Ubuntu" panose="020B0504030602030204" charset="0"/>
              </a:rPr>
              <a:t>: White Paper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  <a:p>
            <a:pPr>
              <a:lnSpc>
                <a:spcPct val="150000"/>
              </a:lnSpc>
            </a:pPr>
            <a:r>
              <a:rPr lang="en-US" sz="1800" b="1">
                <a:latin typeface="Ubuntu" panose="020B0504030602030204" charset="0"/>
                <a:cs typeface="Ubuntu" panose="020B0504030602030204" charset="0"/>
              </a:rPr>
              <a:t>2022</a:t>
            </a:r>
            <a:r>
              <a:rPr lang="en-US" sz="1800">
                <a:latin typeface="Ubuntu" panose="020B0504030602030204" charset="0"/>
                <a:cs typeface="Ubuntu" panose="020B0504030602030204" charset="0"/>
              </a:rPr>
              <a:t> : FDR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  <a:p>
            <a:pPr>
              <a:lnSpc>
                <a:spcPct val="150000"/>
              </a:lnSpc>
            </a:pPr>
            <a:r>
              <a:rPr lang="en-US" sz="1800" b="1">
                <a:latin typeface="Ubuntu" panose="020B0504030602030204" charset="0"/>
                <a:cs typeface="Ubuntu" panose="020B0504030602030204" charset="0"/>
              </a:rPr>
              <a:t>2024 </a:t>
            </a:r>
            <a:r>
              <a:rPr lang="en-US" sz="1800">
                <a:latin typeface="Ubuntu" panose="020B0504030602030204" charset="0"/>
                <a:cs typeface="Ubuntu" panose="020B0504030602030204" charset="0"/>
              </a:rPr>
              <a:t>: GPAO Commissioning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  <a:p>
            <a:pPr>
              <a:lnSpc>
                <a:spcPct val="150000"/>
              </a:lnSpc>
            </a:pPr>
            <a:r>
              <a:rPr lang="en-US" sz="1800" b="1">
                <a:latin typeface="Ubuntu" panose="020B0504030602030204" charset="0"/>
                <a:cs typeface="Ubuntu" panose="020B0504030602030204" charset="0"/>
              </a:rPr>
              <a:t>2025 </a:t>
            </a:r>
            <a:r>
              <a:rPr lang="en-US" sz="1800">
                <a:latin typeface="Ubuntu" panose="020B0504030602030204" charset="0"/>
                <a:cs typeface="Ubuntu" panose="020B0504030602030204" charset="0"/>
              </a:rPr>
              <a:t>: Laser Guide Star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3865245" y="6092825"/>
            <a:ext cx="1931670" cy="49149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Vibration improvement</a:t>
            </a:r>
            <a:endParaRPr lang="en-US" sz="13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charset="0"/>
                <a:cs typeface="Ubuntu" panose="020B0504030602030204" charset="0"/>
              </a:rPr>
              <a:t>MANHATTAN upgrade</a:t>
            </a:r>
            <a:endParaRPr lang="en-US" sz="13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" name="Text Box 0"/>
          <p:cNvSpPr txBox="1"/>
          <p:nvPr/>
        </p:nvSpPr>
        <p:spPr>
          <a:xfrm>
            <a:off x="1350645" y="3759200"/>
            <a:ext cx="1232535" cy="39878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p>
            <a:r>
              <a:rPr lang="en-US" sz="2000" b="1">
                <a:solidFill>
                  <a:srgbClr val="FF0000"/>
                </a:solidFill>
                <a:latin typeface="Ubuntu" panose="020B0504030602030204" charset="0"/>
                <a:cs typeface="Ubuntu" panose="020B0504030602030204" charset="0"/>
              </a:rPr>
              <a:t>Timeline</a:t>
            </a:r>
            <a:endParaRPr lang="en-US" sz="2000" b="1">
              <a:solidFill>
                <a:srgbClr val="FF000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GRAVITY+ Adaptive Optics (Summer 2024)</a:t>
            </a:r>
            <a:endParaRPr lang="en-US" altLang="en-GB" sz="2800">
              <a:solidFill>
                <a:schemeClr val="bg1">
                  <a:lumMod val="9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" y="1844040"/>
            <a:ext cx="4264025" cy="406146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Box 5"/>
          <p:cNvSpPr txBox="1"/>
          <p:nvPr/>
        </p:nvSpPr>
        <p:spPr>
          <a:xfrm>
            <a:off x="654685" y="1160145"/>
            <a:ext cx="278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8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Bourdarot+ 2024, in prep</a:t>
            </a:r>
            <a:endParaRPr lang="en-US" sz="18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623570" y="5948680"/>
            <a:ext cx="11728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8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July 2024</a:t>
            </a:r>
            <a:endParaRPr lang="en-US" sz="18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0066020" y="5574030"/>
            <a:ext cx="12985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sz="12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credits: S.Oberti</a:t>
            </a:r>
            <a:endParaRPr lang="en-US" sz="12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3" name="GPAO_crop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91810" y="2175510"/>
            <a:ext cx="5756910" cy="339852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7393940" y="1628775"/>
            <a:ext cx="25584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8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40x40 Shack Hartmann</a:t>
            </a:r>
            <a:endParaRPr lang="en-US" sz="18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GRAVITY+ High-Contrast: NCPA and dark hole</a:t>
            </a:r>
            <a:endParaRPr lang="en-US" altLang="en-GB" sz="2800">
              <a:solidFill>
                <a:schemeClr val="bg1">
                  <a:lumMod val="9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80" y="2637790"/>
            <a:ext cx="3665855" cy="344233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07354" y="1268730"/>
            <a:ext cx="4152265" cy="337185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none" rtlCol="0">
            <a:spAutoFit/>
          </a:bodyPr>
          <a:p>
            <a:pPr algn="l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Hands-On Session I (S.Haffert) &amp; II (J.Wang)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8" name="Picture 7" descr="Fiber_coupl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535" y="1484630"/>
            <a:ext cx="4673600" cy="880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 l="2367" r="1169" b="2157"/>
          <a:stretch>
            <a:fillRect/>
          </a:stretch>
        </p:blipFill>
        <p:spPr>
          <a:xfrm>
            <a:off x="1775460" y="2543810"/>
            <a:ext cx="2931795" cy="297370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Text Box 5"/>
          <p:cNvSpPr txBox="1"/>
          <p:nvPr/>
        </p:nvSpPr>
        <p:spPr>
          <a:xfrm>
            <a:off x="1775460" y="5589270"/>
            <a:ext cx="170243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Por &amp; Haffert 2020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GRAVITY+ High-Contrast: NCPA and dark hole</a:t>
            </a:r>
            <a:endParaRPr lang="en-US" altLang="en-GB" sz="2800">
              <a:solidFill>
                <a:schemeClr val="bg1">
                  <a:lumMod val="9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280" y="4478020"/>
            <a:ext cx="2280285" cy="1940560"/>
          </a:xfrm>
          <a:prstGeom prst="roundRect">
            <a:avLst>
              <a:gd name="adj" fmla="val 2272"/>
            </a:avLst>
          </a:prstGeom>
        </p:spPr>
      </p:pic>
      <p:sp>
        <p:nvSpPr>
          <p:cNvPr id="21" name="Text Box 20"/>
          <p:cNvSpPr txBox="1"/>
          <p:nvPr/>
        </p:nvSpPr>
        <p:spPr>
          <a:xfrm>
            <a:off x="9364029" y="3856355"/>
            <a:ext cx="1706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Bourdarot+2021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27" name="Picture 26" descr="M11_HO_crop"/>
          <p:cNvPicPr>
            <a:picLocks noChangeAspect="1"/>
          </p:cNvPicPr>
          <p:nvPr/>
        </p:nvPicPr>
        <p:blipFill>
          <a:blip r:embed="rId4"/>
          <a:srcRect l="6298"/>
          <a:stretch>
            <a:fillRect/>
          </a:stretch>
        </p:blipFill>
        <p:spPr>
          <a:xfrm>
            <a:off x="8975725" y="1564005"/>
            <a:ext cx="2607310" cy="2148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815" y="1695450"/>
            <a:ext cx="2707640" cy="2160905"/>
          </a:xfrm>
          <a:prstGeom prst="rect">
            <a:avLst/>
          </a:prstGeom>
        </p:spPr>
      </p:pic>
      <p:sp>
        <p:nvSpPr>
          <p:cNvPr id="10" name="TextBox 75"/>
          <p:cNvSpPr txBox="1"/>
          <p:nvPr/>
        </p:nvSpPr>
        <p:spPr>
          <a:xfrm>
            <a:off x="9551670" y="1118870"/>
            <a:ext cx="1257935" cy="44513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en-GB" sz="2300" b="1" spc="50" dirty="0">
                <a:ln w="0"/>
                <a:solidFill>
                  <a:schemeClr val="bg1"/>
                </a:solidFill>
                <a:effectLst/>
                <a:latin typeface="Ubuntu" panose="020B0504030602030204" charset="0"/>
                <a:ea typeface="+mj-ea"/>
                <a:cs typeface="Ubuntu" panose="020B0504030602030204" charset="0"/>
              </a:rPr>
              <a:t>NCPA</a:t>
            </a:r>
            <a:endParaRPr lang="en-US" altLang="en-GB" sz="2300" b="1" spc="50" baseline="30000" dirty="0">
              <a:ln w="0"/>
              <a:solidFill>
                <a:schemeClr val="bg1"/>
              </a:solidFill>
              <a:effectLst/>
              <a:latin typeface="Ubuntu" panose="020B0504030602030204" charset="0"/>
              <a:ea typeface="+mj-ea"/>
              <a:cs typeface="Ubuntu" panose="020B0504030602030204" charset="0"/>
            </a:endParaRPr>
          </a:p>
        </p:txBody>
      </p:sp>
      <p:sp>
        <p:nvSpPr>
          <p:cNvPr id="11" name="TextBox 75"/>
          <p:cNvSpPr txBox="1"/>
          <p:nvPr/>
        </p:nvSpPr>
        <p:spPr>
          <a:xfrm>
            <a:off x="6022340" y="1124585"/>
            <a:ext cx="2136775" cy="44513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en-GB" sz="2300" b="1" spc="50" dirty="0">
                <a:ln w="0"/>
                <a:solidFill>
                  <a:schemeClr val="bg1"/>
                </a:solidFill>
                <a:effectLst/>
                <a:latin typeface="Ubuntu" panose="020B0504030602030204" charset="0"/>
                <a:ea typeface="+mj-ea"/>
                <a:cs typeface="Ubuntu" panose="020B0504030602030204" charset="0"/>
              </a:rPr>
              <a:t>Dark Hole</a:t>
            </a:r>
            <a:endParaRPr lang="en-US" altLang="en-GB" sz="2300" b="1" spc="50" baseline="30000" dirty="0">
              <a:ln w="0"/>
              <a:solidFill>
                <a:schemeClr val="bg1"/>
              </a:solidFill>
              <a:effectLst/>
              <a:latin typeface="Ubuntu" panose="020B0504030602030204" charset="0"/>
              <a:ea typeface="+mj-ea"/>
              <a:cs typeface="Ubuntu" panose="020B050403060203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6236654" y="3856355"/>
            <a:ext cx="13862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Pourré+2024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35" y="2275205"/>
            <a:ext cx="4576445" cy="301879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51499" y="5300980"/>
            <a:ext cx="19202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Por &amp; Haffert 2020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Pourré+ 2024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1775144" y="1772285"/>
            <a:ext cx="23463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0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Wavefront Control</a:t>
            </a:r>
            <a:endParaRPr lang="en-US" sz="20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750494" y="6381115"/>
            <a:ext cx="14319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Fiber Coupler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8" name="Picture 7" descr="SNR_contras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4740" y="5041265"/>
            <a:ext cx="1729105" cy="856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GRAVITY+ vibration control and VLTI/NOTT Nuller</a:t>
            </a:r>
            <a:endParaRPr lang="en-US" altLang="en-GB" sz="2800">
              <a:solidFill>
                <a:schemeClr val="bg1">
                  <a:lumMod val="9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407354" y="5805170"/>
            <a:ext cx="191008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3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Laugier, Defrere+ 2023</a:t>
            </a:r>
            <a:endParaRPr lang="en-US" sz="13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3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Martinache+ 2021</a:t>
            </a:r>
            <a:endParaRPr lang="en-US" sz="13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8" name="Picture 7" descr="Martinache_20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1844675"/>
            <a:ext cx="5302250" cy="4004945"/>
          </a:xfrm>
          <a:prstGeom prst="rect">
            <a:avLst/>
          </a:prstGeom>
        </p:spPr>
      </p:pic>
      <p:pic>
        <p:nvPicPr>
          <p:cNvPr id="25" name="Picture 24" descr="SNR_vibrat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880" y="3141345"/>
            <a:ext cx="798195" cy="69278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317434" y="1268730"/>
            <a:ext cx="1986280" cy="3683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none" rtlCol="0">
            <a:spAutoFit/>
          </a:bodyPr>
          <a:p>
            <a:pPr algn="l"/>
            <a:r>
              <a:rPr lang="en-US" sz="18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Vibration Control</a:t>
            </a:r>
            <a:endParaRPr lang="en-US" sz="18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687119" y="1268730"/>
            <a:ext cx="926465" cy="3683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none" rtlCol="0">
            <a:spAutoFit/>
          </a:bodyPr>
          <a:p>
            <a:pPr algn="l"/>
            <a:r>
              <a:rPr lang="en-US" sz="18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Nulling</a:t>
            </a:r>
            <a:endParaRPr lang="en-US" sz="18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239829" y="4797425"/>
            <a:ext cx="152336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Defrere+ 2024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900" y="2637155"/>
            <a:ext cx="5711825" cy="213296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570279" y="2276475"/>
            <a:ext cx="12992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VLTI / NOTT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GRAVITY+ High-Contrast </a:t>
            </a:r>
            <a:endParaRPr lang="en-US" altLang="en-GB" sz="2800">
              <a:solidFill>
                <a:schemeClr val="bg1">
                  <a:lumMod val="9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640" y="0"/>
            <a:ext cx="1833880" cy="183388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847340" y="1270000"/>
            <a:ext cx="6024880" cy="481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9" name="Picture 8" descr="Gravity+_UpSc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840" y="1340485"/>
            <a:ext cx="5982970" cy="4766945"/>
          </a:xfrm>
          <a:prstGeom prst="rect">
            <a:avLst/>
          </a:prstGeom>
          <a:ln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5231765" y="2564765"/>
            <a:ext cx="10274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 b="1"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T Tauri</a:t>
            </a:r>
            <a:endParaRPr lang="en-US" sz="2000" b="1"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090353" y="4726305"/>
            <a:ext cx="8382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600" b="1">
                <a:solidFill>
                  <a:srgbClr val="FF0000"/>
                </a:solidFill>
                <a:latin typeface="Ubuntu" panose="020B0504030602030204" charset="0"/>
                <a:cs typeface="Ubuntu" panose="020B0504030602030204" charset="0"/>
              </a:rPr>
              <a:t>Herbig</a:t>
            </a:r>
            <a:endParaRPr lang="en-US" sz="1600" b="1">
              <a:solidFill>
                <a:srgbClr val="FF0000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600" b="1">
                <a:solidFill>
                  <a:srgbClr val="FF0000"/>
                </a:solidFill>
                <a:latin typeface="Ubuntu" panose="020B0504030602030204" charset="0"/>
                <a:cs typeface="Ubuntu" panose="020B0504030602030204" charset="0"/>
              </a:rPr>
              <a:t>Ae/Be</a:t>
            </a:r>
            <a:endParaRPr lang="en-US" sz="1600" b="1">
              <a:solidFill>
                <a:srgbClr val="FF000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473700" y="3110865"/>
            <a:ext cx="0" cy="25831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4534535" y="1988820"/>
            <a:ext cx="2248535" cy="433705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5231765" y="2059940"/>
            <a:ext cx="94551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3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GRAVITY+</a:t>
            </a:r>
            <a:endParaRPr lang="en-US" sz="13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5473700" y="2251075"/>
            <a:ext cx="1311910" cy="3442970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304540" y="1310640"/>
            <a:ext cx="0" cy="440499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322320" y="5726430"/>
            <a:ext cx="5302885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 Box 49"/>
          <p:cNvSpPr txBox="1"/>
          <p:nvPr/>
        </p:nvSpPr>
        <p:spPr>
          <a:xfrm>
            <a:off x="7608570" y="5408930"/>
            <a:ext cx="728345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500">
                <a:latin typeface="Ubuntu" panose="020B0504030602030204" charset="0"/>
                <a:cs typeface="Ubuntu" panose="020B0504030602030204" charset="0"/>
              </a:rPr>
              <a:t>G mag</a:t>
            </a:r>
            <a:endParaRPr lang="en-US" sz="15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274695" y="1504315"/>
            <a:ext cx="10553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Number of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target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7968615" y="1268730"/>
            <a:ext cx="9410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2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Cumulated</a:t>
            </a:r>
            <a:endParaRPr lang="en-US" sz="12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12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sum</a:t>
            </a:r>
            <a:endParaRPr lang="en-US" sz="12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185" y="2917825"/>
            <a:ext cx="1889125" cy="188912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cxnSp>
        <p:nvCxnSpPr>
          <p:cNvPr id="21" name="Straight Connector 20"/>
          <p:cNvCxnSpPr/>
          <p:nvPr/>
        </p:nvCxnSpPr>
        <p:spPr>
          <a:xfrm flipV="1">
            <a:off x="6259195" y="2124075"/>
            <a:ext cx="0" cy="1028700"/>
          </a:xfrm>
          <a:prstGeom prst="line">
            <a:avLst/>
          </a:prstGeom>
          <a:ln w="38100">
            <a:solidFill>
              <a:srgbClr val="FFC000"/>
            </a:solidFill>
            <a:prstDash val="solid"/>
            <a:headEnd type="none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5-Point Star 21"/>
          <p:cNvSpPr/>
          <p:nvPr/>
        </p:nvSpPr>
        <p:spPr>
          <a:xfrm>
            <a:off x="6096000" y="1757045"/>
            <a:ext cx="335915" cy="335915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5863908" y="1504315"/>
            <a:ext cx="7689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b="1">
                <a:solidFill>
                  <a:srgbClr val="FFC000"/>
                </a:solidFill>
                <a:latin typeface="Ubuntu" panose="020B0504030602030204" charset="0"/>
                <a:cs typeface="Ubuntu" panose="020B0504030602030204" charset="0"/>
              </a:rPr>
              <a:t>HL Tau</a:t>
            </a:r>
            <a:endParaRPr lang="en-US" b="1">
              <a:solidFill>
                <a:srgbClr val="FFC00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 rot="16200000">
            <a:off x="4913949" y="3885565"/>
            <a:ext cx="9029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>
                <a:solidFill>
                  <a:srgbClr val="FF0000"/>
                </a:solidFill>
                <a:latin typeface="Ubuntu" panose="020B0504030602030204" charset="0"/>
                <a:cs typeface="Ubuntu" panose="020B0504030602030204" charset="0"/>
              </a:rPr>
              <a:t>GRAVITY</a:t>
            </a:r>
            <a:endParaRPr lang="en-US">
              <a:solidFill>
                <a:srgbClr val="FF000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6" name="TextBox 72"/>
          <p:cNvSpPr txBox="1"/>
          <p:nvPr/>
        </p:nvSpPr>
        <p:spPr>
          <a:xfrm>
            <a:off x="6780530" y="6060440"/>
            <a:ext cx="2451735" cy="30670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charset="0"/>
                <a:ea typeface="+mn-ea"/>
                <a:cs typeface="Ubuntu" panose="020B0504030602030204" charset="0"/>
              </a:rPr>
              <a:t>Up Sco </a:t>
            </a:r>
            <a:r>
              <a:rPr kumimoji="0" lang="en-US" altLang="en-GB" sz="12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charset="0"/>
                <a:ea typeface="+mn-ea"/>
                <a:cs typeface="Ubuntu" panose="020B0504030602030204" charset="0"/>
              </a:rPr>
              <a:t>[Luhman+2020]</a:t>
            </a:r>
            <a:endParaRPr kumimoji="0" lang="en-US" altLang="en-GB" sz="12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 panose="020B0504030602030204" charset="0"/>
              <a:ea typeface="+mn-ea"/>
              <a:cs typeface="Ubuntu" panose="020B050403060203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13715" y="3284855"/>
            <a:ext cx="17519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2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Laser Guide</a:t>
            </a:r>
            <a:endParaRPr lang="en-US" sz="22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22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Stars</a:t>
            </a:r>
            <a:endParaRPr lang="en-US" sz="22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GRAVITY+ High-Contrast </a:t>
            </a:r>
            <a:endParaRPr lang="en-US" altLang="en-GB" sz="2800">
              <a:solidFill>
                <a:schemeClr val="bg1">
                  <a:lumMod val="9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" y="1124585"/>
            <a:ext cx="10854055" cy="5706110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5825490" y="3500755"/>
            <a:ext cx="4603115" cy="2354580"/>
          </a:xfrm>
          <a:custGeom>
            <a:avLst/>
            <a:gdLst>
              <a:gd name="connisteX0" fmla="*/ 0 w 5194300"/>
              <a:gd name="connsiteY0" fmla="*/ 0 h 2527300"/>
              <a:gd name="connisteX1" fmla="*/ 2324100 w 5194300"/>
              <a:gd name="connsiteY1" fmla="*/ 1676400 h 2527300"/>
              <a:gd name="connisteX2" fmla="*/ 5194300 w 5194300"/>
              <a:gd name="connsiteY2" fmla="*/ 2527300 h 2527300"/>
              <a:gd name="connisteX3" fmla="*/ 5118100 w 5194300"/>
              <a:gd name="connsiteY3" fmla="*/ 1879600 h 25273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5194300" h="2527300">
                <a:moveTo>
                  <a:pt x="0" y="0"/>
                </a:moveTo>
                <a:cubicBezTo>
                  <a:pt x="407670" y="318135"/>
                  <a:pt x="1285240" y="1170940"/>
                  <a:pt x="2324100" y="1676400"/>
                </a:cubicBezTo>
                <a:cubicBezTo>
                  <a:pt x="3362960" y="2181860"/>
                  <a:pt x="4635500" y="2486660"/>
                  <a:pt x="5194300" y="2527300"/>
                </a:cubicBezTo>
              </a:path>
            </a:pathLst>
          </a:custGeom>
          <a:noFill/>
          <a:ln w="79375">
            <a:solidFill>
              <a:schemeClr val="bg1">
                <a:alpha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1487805" y="1340485"/>
            <a:ext cx="4925695" cy="1936750"/>
          </a:xfrm>
          <a:prstGeom prst="rect">
            <a:avLst/>
          </a:prstGeom>
          <a:solidFill>
            <a:srgbClr val="E51919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640" y="0"/>
            <a:ext cx="1833880" cy="183388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960235" y="4076700"/>
            <a:ext cx="19780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1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High-Contrast</a:t>
            </a:r>
            <a:endParaRPr lang="en-US" sz="21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-37607"/>
            <a:ext cx="12193057" cy="6889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bg1">
                    <a:lumMod val="9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Beyond the Pale Blue Dot (2040+) </a:t>
            </a:r>
            <a:endParaRPr lang="en-US" altLang="en-GB" sz="2800">
              <a:solidFill>
                <a:schemeClr val="bg1">
                  <a:lumMod val="9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623570" y="2637790"/>
            <a:ext cx="2847340" cy="2205355"/>
            <a:chOff x="8432427" y="332656"/>
            <a:chExt cx="3644163" cy="3180847"/>
          </a:xfrm>
        </p:grpSpPr>
        <p:grpSp>
          <p:nvGrpSpPr>
            <p:cNvPr id="32" name="Group 31"/>
            <p:cNvGrpSpPr/>
            <p:nvPr/>
          </p:nvGrpSpPr>
          <p:grpSpPr>
            <a:xfrm>
              <a:off x="8432427" y="332656"/>
              <a:ext cx="3644163" cy="3180847"/>
              <a:chOff x="8432427" y="332656"/>
              <a:chExt cx="3644163" cy="318084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32427" y="332656"/>
                <a:ext cx="3644163" cy="3180847"/>
              </a:xfrm>
              <a:prstGeom prst="roundRect">
                <a:avLst>
                  <a:gd name="adj" fmla="val 1958"/>
                </a:avLst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3" name="Straight Connector 32"/>
              <p:cNvCxnSpPr/>
              <p:nvPr/>
            </p:nvCxnSpPr>
            <p:spPr>
              <a:xfrm>
                <a:off x="10200456" y="509035"/>
                <a:ext cx="1026465" cy="228747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0503473" y="2139214"/>
                <a:ext cx="715850" cy="64171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9357946" y="2083777"/>
                <a:ext cx="1130218" cy="8412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9340901" y="2060848"/>
                <a:ext cx="1886020" cy="74686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9408368" y="548680"/>
                <a:ext cx="792088" cy="151216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0200456" y="548680"/>
                <a:ext cx="301960" cy="160525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Oval 112"/>
            <p:cNvSpPr/>
            <p:nvPr/>
          </p:nvSpPr>
          <p:spPr>
            <a:xfrm>
              <a:off x="10144459" y="465191"/>
              <a:ext cx="139475" cy="13530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9304897" y="2032599"/>
              <a:ext cx="139475" cy="13530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10443391" y="2081931"/>
              <a:ext cx="139475" cy="13530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11160983" y="2761575"/>
              <a:ext cx="139475" cy="13530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13" name="Text Box 12"/>
          <p:cNvSpPr txBox="1"/>
          <p:nvPr/>
        </p:nvSpPr>
        <p:spPr>
          <a:xfrm>
            <a:off x="577534" y="4899025"/>
            <a:ext cx="29394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Eisenhauer &amp; Bourdarot, 2024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73723" y="1661795"/>
            <a:ext cx="2901950" cy="7988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3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E-VLTI </a:t>
            </a:r>
            <a:endParaRPr lang="en-US" sz="23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sz="23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Kilometric Baseline</a:t>
            </a:r>
            <a:endParaRPr lang="en-US" sz="23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29573" b="27009"/>
          <a:stretch>
            <a:fillRect/>
          </a:stretch>
        </p:blipFill>
        <p:spPr>
          <a:xfrm>
            <a:off x="7970520" y="4098290"/>
            <a:ext cx="2228850" cy="967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t="14691" b="26108"/>
          <a:stretch>
            <a:fillRect/>
          </a:stretch>
        </p:blipFill>
        <p:spPr>
          <a:xfrm>
            <a:off x="7383145" y="2566035"/>
            <a:ext cx="4406265" cy="146812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8400098" y="2060575"/>
            <a:ext cx="306451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2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Space Interferometry</a:t>
            </a:r>
            <a:endParaRPr lang="en-US" sz="22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rcRect t="1683"/>
          <a:stretch>
            <a:fillRect/>
          </a:stretch>
        </p:blipFill>
        <p:spPr>
          <a:xfrm>
            <a:off x="4298950" y="1355090"/>
            <a:ext cx="3423285" cy="50444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11480" y="5949315"/>
            <a:ext cx="22040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30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Thank You!</a:t>
            </a:r>
            <a:endParaRPr lang="en-US" sz="30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0440989" y="4436745"/>
            <a:ext cx="13481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6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Quanz+2019</a:t>
            </a:r>
            <a:endParaRPr lang="en-US" sz="16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1" grpId="0"/>
      <p:bldP spid="10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/>
          <p:nvPr/>
        </p:nvSpPr>
        <p:spPr>
          <a:xfrm>
            <a:off x="245745" y="205740"/>
            <a:ext cx="3204845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Back-up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7"/>
          <p:cNvSpPr/>
          <p:nvPr/>
        </p:nvSpPr>
        <p:spPr>
          <a:xfrm>
            <a:off x="696595" y="1844040"/>
            <a:ext cx="5044440" cy="35325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2063751" y="1483995"/>
            <a:ext cx="2223770" cy="553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  Direct Imaging  </a:t>
            </a:r>
            <a:endParaRPr lang="en-US">
              <a:solidFill>
                <a:srgbClr val="0070C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An analogy between DI and Interferometry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7"/>
          <p:cNvSpPr txBox="1"/>
          <p:nvPr/>
        </p:nvSpPr>
        <p:spPr>
          <a:xfrm>
            <a:off x="984250" y="2419985"/>
            <a:ext cx="38919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0">
              <a:buFont typeface="Arial" panose="02080604020202020204" pitchFamily="34" charset="0"/>
              <a:buNone/>
            </a:pPr>
            <a:r>
              <a:rPr lang="en-US" sz="1800">
                <a:latin typeface="Ubuntu" panose="020B0504030602030204" charset="0"/>
                <a:cs typeface="Ubuntu" panose="020B0504030602030204" charset="0"/>
              </a:rPr>
              <a:t>-  Angular Differential Imaging (ADI)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984250" y="4220210"/>
            <a:ext cx="36182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0">
              <a:buFont typeface="Arial" panose="02080604020202020204" pitchFamily="34" charset="0"/>
              <a:buNone/>
            </a:pPr>
            <a:r>
              <a:rPr lang="en-US" sz="1800">
                <a:latin typeface="Ubuntu" panose="020B0504030602030204" charset="0"/>
                <a:cs typeface="Ubuntu" panose="020B0504030602030204" charset="0"/>
              </a:rPr>
              <a:t>-  Spectral mid- to high resolution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984250" y="3391535"/>
            <a:ext cx="3319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0">
              <a:buFont typeface="Arial" panose="02080604020202020204" pitchFamily="34" charset="0"/>
              <a:buNone/>
            </a:pPr>
            <a:r>
              <a:rPr lang="en-US" sz="1800">
                <a:latin typeface="Ubuntu" panose="020B0504030602030204" charset="0"/>
                <a:cs typeface="Ubuntu" panose="020B0504030602030204" charset="0"/>
              </a:rPr>
              <a:t>-  Pupil Grid / Calibration spots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5" name="Rectangles 24"/>
          <p:cNvSpPr/>
          <p:nvPr/>
        </p:nvSpPr>
        <p:spPr>
          <a:xfrm>
            <a:off x="6528435" y="1877695"/>
            <a:ext cx="5044440" cy="3532505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6" name="Text Box 25"/>
          <p:cNvSpPr txBox="1"/>
          <p:nvPr/>
        </p:nvSpPr>
        <p:spPr>
          <a:xfrm>
            <a:off x="7946391" y="1509395"/>
            <a:ext cx="2223770" cy="553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Ubuntu" panose="020B0504030602030204" charset="0"/>
                <a:cs typeface="Ubuntu" panose="020B0504030602030204" charset="0"/>
              </a:rPr>
              <a:t>  </a:t>
            </a:r>
            <a:r>
              <a:rPr lang="en-US" sz="2000" b="1"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Interferometry</a:t>
            </a:r>
            <a:endParaRPr lang="en-US" sz="2000" b="1"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6816090" y="2453640"/>
            <a:ext cx="40671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0">
              <a:buFont typeface="Arial" panose="02080604020202020204" pitchFamily="34" charset="0"/>
              <a:buNone/>
            </a:pPr>
            <a:r>
              <a:rPr lang="en-US" sz="1800">
                <a:latin typeface="Ubuntu" panose="020B0504030602030204" charset="0"/>
                <a:cs typeface="Ubuntu" panose="020B0504030602030204" charset="0"/>
              </a:rPr>
              <a:t>-    Baseline Rotation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  <a:p>
            <a:pPr marL="0" indent="0">
              <a:buFont typeface="Arial" panose="02080604020202020204" pitchFamily="34" charset="0"/>
              <a:buNone/>
            </a:pPr>
            <a:r>
              <a:rPr lang="en-US" sz="1800">
                <a:latin typeface="Ubuntu" panose="020B0504030602030204" charset="0"/>
                <a:cs typeface="Ubuntu" panose="020B0504030602030204" charset="0"/>
              </a:rPr>
              <a:t>     ~130m (factor x16 of 8m diameter)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6816090" y="4253865"/>
            <a:ext cx="45542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0">
              <a:buFont typeface="Arial" panose="02080604020202020204" pitchFamily="34" charset="0"/>
              <a:buNone/>
            </a:pPr>
            <a:r>
              <a:rPr lang="en-US" sz="1800">
                <a:latin typeface="Ubuntu" panose="020B0504030602030204" charset="0"/>
                <a:cs typeface="Ubuntu" panose="020B0504030602030204" charset="0"/>
              </a:rPr>
              <a:t> -   Speckle filtering (low order polynomial)</a:t>
            </a:r>
            <a:br>
              <a:rPr lang="en-US" sz="1800">
                <a:latin typeface="Ubuntu" panose="020B0504030602030204" charset="0"/>
                <a:cs typeface="Ubuntu" panose="020B0504030602030204" charset="0"/>
              </a:rPr>
            </a:br>
            <a:r>
              <a:rPr lang="en-US" sz="1800">
                <a:latin typeface="Ubuntu" panose="020B0504030602030204" charset="0"/>
                <a:cs typeface="Ubuntu" panose="020B0504030602030204" charset="0"/>
              </a:rPr>
              <a:t>     R=500 (up to R=4000)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6816090" y="3425190"/>
            <a:ext cx="3629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0">
              <a:buFont typeface="Arial" panose="02080604020202020204" pitchFamily="34" charset="0"/>
              <a:buNone/>
            </a:pPr>
            <a:r>
              <a:rPr lang="en-US" sz="1800">
                <a:latin typeface="Ubuntu" panose="020B0504030602030204" charset="0"/>
                <a:cs typeface="Ubuntu" panose="020B0504030602030204" charset="0"/>
              </a:rPr>
              <a:t>-    Metrology laser (10</a:t>
            </a:r>
            <a:r>
              <a:rPr lang="en-US" sz="1800" baseline="30000">
                <a:latin typeface="Ubuntu" panose="020B0504030602030204" charset="0"/>
                <a:cs typeface="Ubuntu" panose="020B0504030602030204" charset="0"/>
              </a:rPr>
              <a:t>-4</a:t>
            </a:r>
            <a:r>
              <a:rPr lang="en-US" sz="1800">
                <a:latin typeface="Ubuntu" panose="020B0504030602030204" charset="0"/>
                <a:cs typeface="Ubuntu" panose="020B0504030602030204" charset="0"/>
              </a:rPr>
              <a:t> accuracy)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302885" y="2776220"/>
            <a:ext cx="1442720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302885" y="3644265"/>
            <a:ext cx="1442720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302885" y="4404360"/>
            <a:ext cx="1442720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2" name="TextBox 11"/>
          <p:cNvSpPr txBox="1"/>
          <p:nvPr/>
        </p:nvSpPr>
        <p:spPr>
          <a:xfrm>
            <a:off x="245745" y="205740"/>
            <a:ext cx="4282440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What is interferometry?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grpSp>
        <p:nvGrpSpPr>
          <p:cNvPr id="1" name="Group 0"/>
          <p:cNvGrpSpPr/>
          <p:nvPr/>
        </p:nvGrpSpPr>
        <p:grpSpPr>
          <a:xfrm>
            <a:off x="2134235" y="1288415"/>
            <a:ext cx="8253730" cy="4547235"/>
            <a:chOff x="-192505" y="674429"/>
            <a:chExt cx="9336505" cy="4817269"/>
          </a:xfrm>
        </p:grpSpPr>
        <p:pic>
          <p:nvPicPr>
            <p:cNvPr id="25" name="Picture 24" descr="eso-paranal-33.jpg"/>
            <p:cNvPicPr>
              <a:picLocks noChangeAspect="1"/>
            </p:cNvPicPr>
            <p:nvPr/>
          </p:nvPicPr>
          <p:blipFill rotWithShape="1">
            <a:blip r:embed="rId1"/>
            <a:srcRect t="3728" b="21272"/>
            <a:stretch>
              <a:fillRect/>
            </a:stretch>
          </p:blipFill>
          <p:spPr>
            <a:xfrm>
              <a:off x="-192505" y="674429"/>
              <a:ext cx="9336505" cy="4817269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 rot="5400000">
              <a:off x="922391" y="3258654"/>
              <a:ext cx="250309" cy="1668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2275833" y="2822947"/>
              <a:ext cx="1334980" cy="89922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3740527" y="2906389"/>
              <a:ext cx="2021012" cy="117732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807828" y="4380419"/>
              <a:ext cx="1029046" cy="5191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64112" y="3476514"/>
              <a:ext cx="5098672" cy="167799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571098" y="4016259"/>
              <a:ext cx="435725" cy="28330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7-Point Star 37"/>
            <p:cNvSpPr/>
            <p:nvPr/>
          </p:nvSpPr>
          <p:spPr>
            <a:xfrm>
              <a:off x="3745209" y="3787079"/>
              <a:ext cx="370809" cy="305936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2400"/>
            </a:p>
          </p:txBody>
        </p:sp>
      </p:grpSp>
      <p:sp>
        <p:nvSpPr>
          <p:cNvPr id="43" name="Text Box 42"/>
          <p:cNvSpPr txBox="1"/>
          <p:nvPr/>
        </p:nvSpPr>
        <p:spPr>
          <a:xfrm>
            <a:off x="6002339" y="5835650"/>
            <a:ext cx="4441190" cy="3524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700">
                <a:latin typeface="Ubuntu" panose="020B0504030602030204" charset="0"/>
                <a:cs typeface="Ubuntu" panose="020B0504030602030204" charset="0"/>
              </a:rPr>
              <a:t>Very Large Telescope Interferometer (VLTI)</a:t>
            </a:r>
            <a:endParaRPr lang="en-US" sz="1700"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652010" y="500380"/>
            <a:ext cx="5320665" cy="1864995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 rot="480000">
            <a:off x="2465070" y="1278255"/>
            <a:ext cx="7146925" cy="4057015"/>
          </a:xfrm>
          <a:prstGeom prst="ellipse">
            <a:avLst/>
          </a:prstGeom>
          <a:solidFill>
            <a:srgbClr val="00B0F0">
              <a:alpha val="40000"/>
            </a:srgbClr>
          </a:solidFill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7"/>
              <p:cNvSpPr txBox="1"/>
              <p:nvPr/>
            </p:nvSpPr>
            <p:spPr>
              <a:xfrm>
                <a:off x="6744272" y="189484"/>
                <a:ext cx="421640" cy="9410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2200" i="1">
                  <a:solidFill>
                    <a:srgbClr val="002060"/>
                  </a:solidFill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272" y="189484"/>
                <a:ext cx="421640" cy="941070"/>
              </a:xfrm>
              <a:prstGeom prst="rect">
                <a:avLst/>
              </a:prstGeom>
              <a:blipFill rotWithShape="1">
                <a:blip r:embed="rId2"/>
                <a:stretch>
                  <a:fillRect l="-136" t="-27" r="136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Box 3"/>
              <p:cNvSpPr txBox="1"/>
              <p:nvPr/>
            </p:nvSpPr>
            <p:spPr>
              <a:xfrm>
                <a:off x="551117" y="1629029"/>
                <a:ext cx="625475" cy="7867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00B05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~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B05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B05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B05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1800" i="1">
                  <a:solidFill>
                    <a:srgbClr val="00B050"/>
                  </a:solidFill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17" y="1629029"/>
                <a:ext cx="625475" cy="786765"/>
              </a:xfrm>
              <a:prstGeom prst="rect">
                <a:avLst/>
              </a:prstGeom>
              <a:blipFill rotWithShape="1">
                <a:blip r:embed="rId3"/>
                <a:stretch>
                  <a:fillRect l="-91" t="-32" r="91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4"/>
          <p:cNvSpPr txBox="1"/>
          <p:nvPr/>
        </p:nvSpPr>
        <p:spPr>
          <a:xfrm>
            <a:off x="427990" y="1196975"/>
            <a:ext cx="11201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b="1"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Telescope</a:t>
            </a:r>
            <a:endParaRPr lang="en-US" b="1"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b="1"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Diffraction</a:t>
            </a:r>
            <a:endParaRPr lang="en-US" b="1"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2" name="TextBox 11"/>
          <p:cNvSpPr txBox="1"/>
          <p:nvPr/>
        </p:nvSpPr>
        <p:spPr>
          <a:xfrm>
            <a:off x="245745" y="205740"/>
            <a:ext cx="4282440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What is interferometry?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grpSp>
        <p:nvGrpSpPr>
          <p:cNvPr id="1" name="Group 0"/>
          <p:cNvGrpSpPr/>
          <p:nvPr/>
        </p:nvGrpSpPr>
        <p:grpSpPr>
          <a:xfrm>
            <a:off x="2134235" y="1288415"/>
            <a:ext cx="8253730" cy="4547235"/>
            <a:chOff x="-192505" y="674429"/>
            <a:chExt cx="9336505" cy="4817269"/>
          </a:xfrm>
        </p:grpSpPr>
        <p:pic>
          <p:nvPicPr>
            <p:cNvPr id="25" name="Picture 24" descr="eso-paranal-33.jpg"/>
            <p:cNvPicPr>
              <a:picLocks noChangeAspect="1"/>
            </p:cNvPicPr>
            <p:nvPr/>
          </p:nvPicPr>
          <p:blipFill rotWithShape="1">
            <a:blip r:embed="rId1"/>
            <a:srcRect t="3728" b="21272"/>
            <a:stretch>
              <a:fillRect/>
            </a:stretch>
          </p:blipFill>
          <p:spPr>
            <a:xfrm>
              <a:off x="-192505" y="674429"/>
              <a:ext cx="9336505" cy="4817269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 rot="5400000">
              <a:off x="922391" y="3258654"/>
              <a:ext cx="250309" cy="1668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2275833" y="2822947"/>
              <a:ext cx="1334980" cy="89922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3740527" y="2906389"/>
              <a:ext cx="2021012" cy="117732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807828" y="4380419"/>
              <a:ext cx="1029046" cy="5191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64112" y="3476514"/>
              <a:ext cx="5098672" cy="167799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571098" y="4016259"/>
              <a:ext cx="435725" cy="28330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7-Point Star 37"/>
            <p:cNvSpPr/>
            <p:nvPr/>
          </p:nvSpPr>
          <p:spPr>
            <a:xfrm>
              <a:off x="3745209" y="3787079"/>
              <a:ext cx="370809" cy="305936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2400"/>
            </a:p>
          </p:txBody>
        </p:sp>
      </p:grpSp>
      <p:sp>
        <p:nvSpPr>
          <p:cNvPr id="43" name="Text Box 42"/>
          <p:cNvSpPr txBox="1"/>
          <p:nvPr/>
        </p:nvSpPr>
        <p:spPr>
          <a:xfrm>
            <a:off x="6002339" y="5835650"/>
            <a:ext cx="4441190" cy="3524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700">
                <a:latin typeface="Ubuntu" panose="020B0504030602030204" charset="0"/>
                <a:cs typeface="Ubuntu" panose="020B0504030602030204" charset="0"/>
              </a:rPr>
              <a:t>Very Large Telescope Interferometer (VLTI)</a:t>
            </a:r>
            <a:endParaRPr lang="en-US" sz="1700"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652010" y="500380"/>
            <a:ext cx="5320665" cy="1864995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7"/>
              <p:cNvSpPr txBox="1"/>
              <p:nvPr/>
            </p:nvSpPr>
            <p:spPr>
              <a:xfrm>
                <a:off x="6744272" y="189484"/>
                <a:ext cx="421640" cy="9410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2200" i="1">
                  <a:solidFill>
                    <a:srgbClr val="002060"/>
                  </a:solidFill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272" y="189484"/>
                <a:ext cx="421640" cy="941070"/>
              </a:xfrm>
              <a:prstGeom prst="rect">
                <a:avLst/>
              </a:prstGeom>
              <a:blipFill rotWithShape="1">
                <a:blip r:embed="rId2"/>
                <a:stretch>
                  <a:fillRect l="-136" t="-27" r="136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 rot="480000">
            <a:off x="2621915" y="2150745"/>
            <a:ext cx="1583690" cy="1544320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480000">
            <a:off x="4608830" y="1598930"/>
            <a:ext cx="1583690" cy="1544320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480000">
            <a:off x="6391910" y="1531620"/>
            <a:ext cx="1583690" cy="1544320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480000">
            <a:off x="7546340" y="2969260"/>
            <a:ext cx="1583690" cy="1544320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 rot="480000">
            <a:off x="2465070" y="1278255"/>
            <a:ext cx="7146925" cy="4057015"/>
          </a:xfrm>
          <a:prstGeom prst="ellipse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Box 6"/>
              <p:cNvSpPr txBox="1"/>
              <p:nvPr/>
            </p:nvSpPr>
            <p:spPr>
              <a:xfrm>
                <a:off x="551117" y="1629029"/>
                <a:ext cx="625475" cy="7867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00B05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~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B05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B05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B05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1800" i="1">
                  <a:solidFill>
                    <a:srgbClr val="00B050"/>
                  </a:solidFill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7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17" y="1629029"/>
                <a:ext cx="625475" cy="786765"/>
              </a:xfrm>
              <a:prstGeom prst="rect">
                <a:avLst/>
              </a:prstGeom>
              <a:blipFill rotWithShape="1">
                <a:blip r:embed="rId3"/>
                <a:stretch>
                  <a:fillRect l="-91" t="-32" r="91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8"/>
          <p:cNvSpPr txBox="1"/>
          <p:nvPr/>
        </p:nvSpPr>
        <p:spPr>
          <a:xfrm>
            <a:off x="427990" y="1196975"/>
            <a:ext cx="11201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b="1"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Telescope</a:t>
            </a:r>
            <a:endParaRPr lang="en-US" b="1"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ctr"/>
            <a:r>
              <a:rPr lang="en-US" b="1">
                <a:solidFill>
                  <a:srgbClr val="00B050"/>
                </a:solidFill>
                <a:latin typeface="Ubuntu" panose="020B0504030602030204" charset="0"/>
                <a:cs typeface="Ubuntu" panose="020B0504030602030204" charset="0"/>
              </a:rPr>
              <a:t>Diffraction</a:t>
            </a:r>
            <a:endParaRPr lang="en-US" b="1">
              <a:solidFill>
                <a:srgbClr val="00B050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1"/>
          <p:cNvSpPr txBox="1"/>
          <p:nvPr/>
        </p:nvSpPr>
        <p:spPr>
          <a:xfrm>
            <a:off x="245745" y="205740"/>
            <a:ext cx="4282440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What is interferometry?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7670" y="1412875"/>
            <a:ext cx="285750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4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>
              <a:lnSpc>
                <a:spcPct val="140000"/>
              </a:lnSpc>
            </a:pPr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Contrast 10</a:t>
            </a:r>
            <a:r>
              <a:rPr lang="en-US" b="1" baseline="300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-5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 @90mas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Spectrum up to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R~4000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Astrometry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10 - 100µas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91135" y="119697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616585" y="1124585"/>
            <a:ext cx="12077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DUAL FIELD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7670" y="32696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10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 µas accuracy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Detection &amp; Characterization 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1135" y="30537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2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16585" y="2984500"/>
            <a:ext cx="13957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ASTROMETRY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7670" y="50857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Angular Resolution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Inner planets (0.1AU - 5AU)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1135" y="48698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3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16585" y="4797425"/>
            <a:ext cx="9594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NULLING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119380" y="2924810"/>
            <a:ext cx="3240405" cy="1856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154305" y="4780915"/>
            <a:ext cx="3240405" cy="18726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1410" y="1628775"/>
            <a:ext cx="4295140" cy="4324350"/>
          </a:xfrm>
          <a:prstGeom prst="ellipse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614795" y="5156835"/>
            <a:ext cx="533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0"/>
          <p:cNvSpPr txBox="1"/>
          <p:nvPr/>
        </p:nvSpPr>
        <p:spPr>
          <a:xfrm>
            <a:off x="6686550" y="5156835"/>
            <a:ext cx="43307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0.5”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6600825" y="4896485"/>
            <a:ext cx="56134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20 AU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3662680" y="1628775"/>
            <a:ext cx="4324350" cy="4324350"/>
          </a:xfrm>
          <a:prstGeom prst="donut">
            <a:avLst>
              <a:gd name="adj" fmla="val 44324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591175" y="3557270"/>
            <a:ext cx="466725" cy="4667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024245" y="3874135"/>
            <a:ext cx="230505" cy="230505"/>
          </a:xfrm>
          <a:prstGeom prst="ellipse">
            <a:avLst/>
          </a:prstGeom>
          <a:noFill/>
          <a:ln w="22225">
            <a:solidFill>
              <a:srgbClr val="E5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51855" y="4293235"/>
            <a:ext cx="230505" cy="230505"/>
          </a:xfrm>
          <a:prstGeom prst="ellipse">
            <a:avLst/>
          </a:prstGeom>
          <a:noFill/>
          <a:ln w="22225">
            <a:solidFill>
              <a:srgbClr val="E5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384290" y="2886075"/>
            <a:ext cx="230505" cy="230505"/>
          </a:xfrm>
          <a:prstGeom prst="ellipse">
            <a:avLst/>
          </a:prstGeom>
          <a:noFill/>
          <a:ln w="22225">
            <a:solidFill>
              <a:srgbClr val="E5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008120" y="2781300"/>
            <a:ext cx="230505" cy="230505"/>
          </a:xfrm>
          <a:prstGeom prst="ellipse">
            <a:avLst/>
          </a:prstGeom>
          <a:noFill/>
          <a:ln w="22225">
            <a:solidFill>
              <a:srgbClr val="E5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215" y="4410075"/>
            <a:ext cx="2559685" cy="19183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1622425"/>
            <a:ext cx="3429635" cy="2211070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 flipH="1">
            <a:off x="8832215" y="2995295"/>
            <a:ext cx="862965" cy="1442085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768205" y="2997200"/>
            <a:ext cx="1656080" cy="144018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8153401" y="1196975"/>
            <a:ext cx="3818255" cy="3524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700">
                <a:latin typeface="Ubuntu" panose="020B0504030602030204" charset="0"/>
                <a:cs typeface="Ubuntu" panose="020B0504030602030204" charset="0"/>
              </a:rPr>
              <a:t>Very Large Telescope Interferometer</a:t>
            </a:r>
            <a:endParaRPr lang="en-US" sz="17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480550" y="4023995"/>
            <a:ext cx="121221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GRAVITY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072630" y="5733415"/>
            <a:ext cx="17602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sz="1800">
                <a:latin typeface="Ubuntu" panose="020B0504030602030204" charset="0"/>
                <a:cs typeface="Ubuntu" panose="020B0504030602030204" charset="0"/>
              </a:rPr>
              <a:t>K-band (2.2µm)</a:t>
            </a:r>
            <a:endParaRPr lang="en-US" sz="1800">
              <a:latin typeface="Ubuntu" panose="020B0504030602030204" charset="0"/>
              <a:cs typeface="Ubuntu" panose="020B0504030602030204" charset="0"/>
            </a:endParaRPr>
          </a:p>
          <a:p>
            <a:pPr algn="r"/>
            <a:r>
              <a:rPr lang="en-US" sz="1800">
                <a:latin typeface="Ubuntu" panose="020B0504030602030204" charset="0"/>
                <a:cs typeface="Ubuntu" panose="020B0504030602030204" charset="0"/>
                <a:sym typeface="+mn-ea"/>
              </a:rPr>
              <a:t>R=4000</a:t>
            </a:r>
            <a:endParaRPr lang="en-US" sz="1800"/>
          </a:p>
        </p:txBody>
      </p:sp>
      <p:sp>
        <p:nvSpPr>
          <p:cNvPr id="12" name="Text Box 11"/>
          <p:cNvSpPr txBox="1"/>
          <p:nvPr/>
        </p:nvSpPr>
        <p:spPr>
          <a:xfrm>
            <a:off x="7392035" y="1557020"/>
            <a:ext cx="9461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>
                <a:latin typeface="Ubuntu" panose="020B0504030602030204" charset="0"/>
                <a:cs typeface="Ubuntu" panose="020B0504030602030204" charset="0"/>
              </a:rPr>
              <a:t>B=130m</a:t>
            </a:r>
            <a:endParaRPr lang="en-US" sz="16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1600">
                <a:latin typeface="Ubuntu" panose="020B0504030602030204" charset="0"/>
                <a:cs typeface="Ubuntu" panose="020B0504030602030204" charset="0"/>
              </a:rPr>
              <a:t>D=8m</a:t>
            </a:r>
            <a:endParaRPr lang="en-US" sz="1600">
              <a:latin typeface="Ubuntu" panose="020B0504030602030204" charset="0"/>
              <a:cs typeface="Ubuntu" panose="020B050403060203020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966200" y="1974850"/>
            <a:ext cx="2314575" cy="15811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9984105" y="1772285"/>
            <a:ext cx="3194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 b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B</a:t>
            </a:r>
            <a:endParaRPr lang="en-US" sz="1600" b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1410" y="1628775"/>
            <a:ext cx="4295140" cy="4324350"/>
          </a:xfrm>
          <a:prstGeom prst="ellipse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What is interferometry?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614795" y="5156835"/>
            <a:ext cx="533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6686550" y="5156835"/>
            <a:ext cx="43307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0.5”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600825" y="4896485"/>
            <a:ext cx="56134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20 AU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7670" y="32696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10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 µas accuracy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Detection &amp; Characterization 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1135" y="30537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2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16585" y="2984500"/>
            <a:ext cx="13957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ASTROMETRY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7670" y="50857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Angular Resolution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Inner planets (0.1AU - 5AU)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1135" y="48698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3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16585" y="4797425"/>
            <a:ext cx="9594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NULLING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154305" y="4780915"/>
            <a:ext cx="3240405" cy="18726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Donut 20"/>
          <p:cNvSpPr/>
          <p:nvPr/>
        </p:nvSpPr>
        <p:spPr>
          <a:xfrm>
            <a:off x="3632200" y="1628775"/>
            <a:ext cx="4324350" cy="4324350"/>
          </a:xfrm>
          <a:prstGeom prst="donut">
            <a:avLst>
              <a:gd name="adj" fmla="val 41319"/>
            </a:avLst>
          </a:prstGeom>
          <a:solidFill>
            <a:schemeClr val="bg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432425" y="3424555"/>
            <a:ext cx="751205" cy="75755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950" y="1792605"/>
            <a:ext cx="2969260" cy="3378200"/>
          </a:xfrm>
          <a:prstGeom prst="rect">
            <a:avLst/>
          </a:prstGeom>
        </p:spPr>
      </p:pic>
      <p:pic>
        <p:nvPicPr>
          <p:cNvPr id="2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605" y="5321300"/>
            <a:ext cx="2460625" cy="6146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407670" y="1412875"/>
            <a:ext cx="285750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4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>
              <a:lnSpc>
                <a:spcPct val="140000"/>
              </a:lnSpc>
            </a:pPr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Contrast 10</a:t>
            </a:r>
            <a:r>
              <a:rPr lang="en-US" b="1" baseline="300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-5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 @90mas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Spectrum up to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R~4000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Astrometry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10 - 100µas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1135" y="119697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616585" y="1124585"/>
            <a:ext cx="12077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DUAL FIELD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0" name="Rectangles 19"/>
          <p:cNvSpPr/>
          <p:nvPr/>
        </p:nvSpPr>
        <p:spPr>
          <a:xfrm>
            <a:off x="55880" y="1126490"/>
            <a:ext cx="3240405" cy="1856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 Box 24"/>
              <p:cNvSpPr txBox="1"/>
              <p:nvPr/>
            </p:nvSpPr>
            <p:spPr>
              <a:xfrm>
                <a:off x="9335707" y="983234"/>
                <a:ext cx="1786255" cy="6350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00</m:t>
                          </m:r>
                        </m:den>
                      </m:f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𝐵</m:t>
                          </m:r>
                        </m:den>
                      </m:f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𝑎𝑠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 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 </m:t>
                      </m:r>
                    </m:oMath>
                  </m:oMathPara>
                </a14:m>
                <a:endParaRPr lang="en-US" i="1">
                  <a:solidFill>
                    <a:srgbClr val="002060"/>
                  </a:solidFill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5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707" y="983234"/>
                <a:ext cx="1786255" cy="635000"/>
              </a:xfrm>
              <a:prstGeom prst="rect">
                <a:avLst/>
              </a:prstGeom>
              <a:blipFill rotWithShape="1">
                <a:blip r:embed="rId4"/>
                <a:stretch>
                  <a:fillRect l="-32" t="-40" r="32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2890" y="1709420"/>
            <a:ext cx="1719580" cy="1660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410" y="1628775"/>
            <a:ext cx="4295140" cy="4324350"/>
          </a:xfrm>
          <a:prstGeom prst="ellipse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4305" y="882015"/>
            <a:ext cx="11712575" cy="0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1"/>
          <p:cNvSpPr txBox="1"/>
          <p:nvPr/>
        </p:nvSpPr>
        <p:spPr>
          <a:xfrm>
            <a:off x="245734" y="205755"/>
            <a:ext cx="10790686" cy="521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en-GB" sz="2800">
                <a:solidFill>
                  <a:schemeClr val="accent1">
                    <a:lumMod val="75000"/>
                  </a:schemeClr>
                </a:solidFill>
                <a:latin typeface="Ubuntu" panose="020B0504030602030204" charset="0"/>
                <a:ea typeface="Calibri"/>
                <a:cs typeface="Ubuntu" panose="020B0504030602030204" charset="0"/>
              </a:rPr>
              <a:t>What is interferometry?</a:t>
            </a:r>
            <a:endParaRPr lang="en-US" altLang="en-GB" sz="2800">
              <a:solidFill>
                <a:schemeClr val="accent1">
                  <a:lumMod val="75000"/>
                </a:schemeClr>
              </a:solidFill>
              <a:latin typeface="Ubuntu" panose="020B0504030602030204" charset="0"/>
              <a:ea typeface="Calibri"/>
              <a:cs typeface="Ubuntu" panose="020B050403060203020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614795" y="5156835"/>
            <a:ext cx="533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6686550" y="5156835"/>
            <a:ext cx="43307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0.5”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600825" y="4896485"/>
            <a:ext cx="56134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100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</a:rPr>
              <a:t>20 AU</a:t>
            </a:r>
            <a:endParaRPr lang="en-US" sz="1100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7670" y="32696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10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 µas accuracy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Detection &amp; Characterization 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1135" y="30537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2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16585" y="2984500"/>
            <a:ext cx="13957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ASTROMETRY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7670" y="5085715"/>
            <a:ext cx="268478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Angular Resolution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Inner planets (0.1AU - 5AU)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1135" y="486981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3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16585" y="4797425"/>
            <a:ext cx="9594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NULLING</a:t>
            </a:r>
            <a:endParaRPr lang="en-US" b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154305" y="4780915"/>
            <a:ext cx="3240405" cy="18726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Donut 20"/>
          <p:cNvSpPr/>
          <p:nvPr/>
        </p:nvSpPr>
        <p:spPr>
          <a:xfrm>
            <a:off x="3632200" y="1628775"/>
            <a:ext cx="4324350" cy="4324350"/>
          </a:xfrm>
          <a:prstGeom prst="donut">
            <a:avLst>
              <a:gd name="adj" fmla="val 41319"/>
            </a:avLst>
          </a:prstGeom>
          <a:solidFill>
            <a:schemeClr val="bg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432425" y="3424555"/>
            <a:ext cx="751205" cy="75755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07670" y="1412875"/>
            <a:ext cx="2857500" cy="1440180"/>
          </a:xfrm>
          <a:prstGeom prst="roundRect">
            <a:avLst>
              <a:gd name="adj" fmla="val 7848"/>
            </a:avLst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40000"/>
              </a:lnSpc>
            </a:pP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>
              <a:lnSpc>
                <a:spcPct val="140000"/>
              </a:lnSpc>
            </a:pPr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High Contrast 10</a:t>
            </a:r>
            <a:r>
              <a:rPr lang="en-US" b="1" baseline="300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-5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 @90mas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Spectrum up to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R~4000</a:t>
            </a:r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endParaRPr lang="en-US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- Astrometry </a:t>
            </a:r>
            <a:r>
              <a:rPr lang="en-US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10 - 100µas</a:t>
            </a:r>
            <a:endParaRPr lang="en-US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1135" y="1196975"/>
            <a:ext cx="425450" cy="425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</a:rPr>
              <a:t>1</a:t>
            </a:r>
            <a:endParaRPr lang="en-US" sz="20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616585" y="1124585"/>
            <a:ext cx="12077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latin typeface="Ubuntu" panose="020B0504030602030204" charset="0"/>
                <a:cs typeface="Ubuntu" panose="020B0504030602030204" charset="0"/>
              </a:rPr>
              <a:t>DUAL FIELD</a:t>
            </a:r>
            <a:endParaRPr lang="en-US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0" name="Rectangles 19"/>
          <p:cNvSpPr/>
          <p:nvPr/>
        </p:nvSpPr>
        <p:spPr>
          <a:xfrm>
            <a:off x="55880" y="1054735"/>
            <a:ext cx="3240405" cy="1856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05" y="1772920"/>
            <a:ext cx="2238375" cy="15341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05" y="2968625"/>
            <a:ext cx="657860" cy="317500"/>
          </a:xfrm>
          <a:prstGeom prst="rect">
            <a:avLst/>
          </a:prstGeom>
        </p:spPr>
      </p:pic>
      <p:sp>
        <p:nvSpPr>
          <p:cNvPr id="30" name="Text Box 29"/>
          <p:cNvSpPr txBox="1"/>
          <p:nvPr/>
        </p:nvSpPr>
        <p:spPr>
          <a:xfrm>
            <a:off x="10566400" y="3372485"/>
            <a:ext cx="17310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1000">
                <a:latin typeface="Ubuntu" panose="020B0504030602030204" charset="0"/>
                <a:cs typeface="Ubuntu" panose="020B0504030602030204" charset="0"/>
              </a:rPr>
              <a:t>Muterspaugh+ 2010</a:t>
            </a:r>
            <a:endParaRPr lang="en-US" sz="1000">
              <a:latin typeface="Ubuntu" panose="020B0504030602030204" charset="0"/>
              <a:cs typeface="Ubuntu" panose="020B0504030602030204" charset="0"/>
            </a:endParaRPr>
          </a:p>
          <a:p>
            <a:pPr algn="l"/>
            <a:r>
              <a:rPr lang="en-US" sz="1000">
                <a:latin typeface="Ubuntu" panose="020B0504030602030204" charset="0"/>
                <a:cs typeface="Ubuntu" panose="020B0504030602030204" charset="0"/>
              </a:rPr>
              <a:t>Gardner+ 2021</a:t>
            </a:r>
            <a:endParaRPr lang="en-US" sz="10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7956550" y="3284220"/>
            <a:ext cx="14833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1200">
                <a:latin typeface="Ubuntu" panose="020B0504030602030204" charset="0"/>
                <a:cs typeface="Ubuntu" panose="020B0504030602030204" charset="0"/>
              </a:rPr>
              <a:t>Unwin+ 2008</a:t>
            </a:r>
            <a:endParaRPr lang="en-US" sz="1200">
              <a:latin typeface="Ubuntu" panose="020B0504030602030204" charset="0"/>
              <a:cs typeface="Ubuntu" panose="020B050403060203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 Box 30"/>
              <p:cNvSpPr txBox="1"/>
              <p:nvPr/>
            </p:nvSpPr>
            <p:spPr>
              <a:xfrm>
                <a:off x="9335707" y="983234"/>
                <a:ext cx="1786255" cy="6350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00</m:t>
                          </m:r>
                        </m:den>
                      </m:f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𝐵</m:t>
                          </m:r>
                        </m:den>
                      </m:f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𝑎𝑠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 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 </m:t>
                      </m:r>
                    </m:oMath>
                  </m:oMathPara>
                </a14:m>
                <a:endParaRPr lang="en-US" i="1">
                  <a:solidFill>
                    <a:srgbClr val="002060"/>
                  </a:solidFill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31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707" y="983234"/>
                <a:ext cx="1786255" cy="635000"/>
              </a:xfrm>
              <a:prstGeom prst="rect">
                <a:avLst/>
              </a:prstGeom>
              <a:blipFill rotWithShape="1">
                <a:blip r:embed="rId5"/>
                <a:stretch>
                  <a:fillRect l="-32" t="-40" r="32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IMG_20240724_1527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415" y="4077335"/>
            <a:ext cx="3279140" cy="222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2_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7788</Words>
  <Application>WPS Presentation</Application>
  <PresentationFormat/>
  <Paragraphs>882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5" baseType="lpstr">
      <vt:lpstr>Arial</vt:lpstr>
      <vt:lpstr>SimSun</vt:lpstr>
      <vt:lpstr>Wingdings</vt:lpstr>
      <vt:lpstr>Arial</vt:lpstr>
      <vt:lpstr>Nimbus Roman No9 L</vt:lpstr>
      <vt:lpstr>Calibri</vt:lpstr>
      <vt:lpstr>DejaVu Sans</vt:lpstr>
      <vt:lpstr>Ubuntu</vt:lpstr>
      <vt:lpstr>DejaVu Math TeX Gyre</vt:lpstr>
      <vt:lpstr>MS Mincho</vt:lpstr>
      <vt:lpstr>Microsoft YaHei</vt:lpstr>
      <vt:lpstr>Droid Sans Fallback</vt:lpstr>
      <vt:lpstr>Arial Unicode MS</vt:lpstr>
      <vt:lpstr>Comfortaa Light</vt:lpstr>
      <vt:lpstr>OpenSymbol</vt:lpstr>
      <vt:lpstr>2_Thème Office</vt:lpstr>
      <vt:lpstr>Exoplanets with Interferometry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Ground-based infrared interferometryfor the study of planet formation at the AU scale  Guillaume Bourdarot</dc:title>
  <dc:creator>bourdagu</dc:creator>
  <cp:lastModifiedBy>bourdarot</cp:lastModifiedBy>
  <cp:revision>2697</cp:revision>
  <dcterms:created xsi:type="dcterms:W3CDTF">2024-07-25T21:41:43Z</dcterms:created>
  <dcterms:modified xsi:type="dcterms:W3CDTF">2024-07-25T21:41:43Z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1033-11.1.0.10920</vt:lpwstr>
  </property>
</Properties>
</file>