
<file path=[Content_Types].xml><?xml version="1.0" encoding="utf-8"?>
<Types xmlns="http://schemas.openxmlformats.org/package/2006/content-types">
  <Default Extension="gif" ContentType="image/gif"/>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lvl1pPr>
    <a:lvl2pPr marL="0" marR="0" indent="4572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lvl2pPr>
    <a:lvl3pPr marL="0" marR="0" indent="9144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lvl3pPr>
    <a:lvl4pPr marL="0" marR="0" indent="13716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lvl4pPr>
    <a:lvl5pPr marL="0" marR="0" indent="18288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lvl5pPr>
    <a:lvl6pPr marL="0" marR="0" indent="22860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lvl6pPr>
    <a:lvl7pPr marL="0" marR="0" indent="27432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lvl7pPr>
    <a:lvl8pPr marL="0" marR="0" indent="32004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lvl8pPr>
    <a:lvl9pPr marL="0" marR="0" indent="36576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2">
              <a:hueOff val="-357243"/>
              <a:satOff val="7293"/>
              <a:lumOff val="8906"/>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3">
              <a:satOff val="1412"/>
              <a:lumOff val="16412"/>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atOff val="1412"/>
                  <a:lumOff val="16412"/>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6E937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wholeTbl>
    <a:band2H>
      <a:tcTxStyle/>
      <a:tcStyle>
        <a:tcBdr/>
        <a:fill>
          <a:solidFill>
            <a:srgbClr val="FFF171"/>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A51B"/>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E1A84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hueOff val="103425"/>
              <a:satOff val="-7243"/>
              <a:lumOff val="9921"/>
            </a:schemeClr>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chemeClr val="accent5"/>
          </a:solidFill>
        </a:fill>
      </a:tcStyle>
    </a:band2H>
    <a:firstCol>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lumOff val="-14283"/>
            </a:schemeClr>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5">
                  <a:lumOff val="-14283"/>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satOff val="-6299"/>
              <a:lumOff val="-32309"/>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DEEEE"/>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5D5D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721"/>
  </p:normalViewPr>
  <p:slideViewPr>
    <p:cSldViewPr snapToGrid="0" snapToObjects="1">
      <p:cViewPr varScale="1">
        <p:scale>
          <a:sx n="50" d="100"/>
          <a:sy n="50" d="100"/>
        </p:scale>
        <p:origin x="904"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1143000" y="685800"/>
            <a:ext cx="4572000" cy="3429000"/>
          </a:xfrm>
          <a:prstGeom prst="rect">
            <a:avLst/>
          </a:prstGeom>
        </p:spPr>
        <p:txBody>
          <a:bodyPr/>
          <a:lstStyle/>
          <a:p>
            <a:endParaRPr/>
          </a:p>
        </p:txBody>
      </p:sp>
      <p:sp>
        <p:nvSpPr>
          <p:cNvPr id="179" name="Shape 17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xfrm>
            <a:off x="381000" y="685800"/>
            <a:ext cx="6096000" cy="3429000"/>
          </a:xfrm>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Shape 1049"/>
          <p:cNvSpPr>
            <a:spLocks noGrp="1" noRot="1" noChangeAspect="1"/>
          </p:cNvSpPr>
          <p:nvPr>
            <p:ph type="sldImg"/>
          </p:nvPr>
        </p:nvSpPr>
        <p:spPr>
          <a:prstGeom prst="rect">
            <a:avLst/>
          </a:prstGeom>
        </p:spPr>
        <p:txBody>
          <a:bodyPr/>
          <a:lstStyle/>
          <a:p>
            <a:endParaRPr/>
          </a:p>
        </p:txBody>
      </p:sp>
      <p:sp>
        <p:nvSpPr>
          <p:cNvPr id="1050" name="Shape 1050"/>
          <p:cNvSpPr>
            <a:spLocks noGrp="1"/>
          </p:cNvSpPr>
          <p:nvPr>
            <p:ph type="body" sz="quarter" idx="1"/>
          </p:nvPr>
        </p:nvSpPr>
        <p:spPr>
          <a:prstGeom prst="rect">
            <a:avLst/>
          </a:prstGeom>
        </p:spPr>
        <p:txBody>
          <a:bodyPr/>
          <a:lstStyle/>
          <a:p>
            <a:r>
              <a:t>Take a slice: Suppression is different per location. Center the difference is big, outside it is less. The maximum flux is helpful because we can now integrate longer on the detector without saturation. So next question is, how can we detect planets using this raw contrast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Shape 1067"/>
          <p:cNvSpPr>
            <a:spLocks noGrp="1" noRot="1" noChangeAspect="1"/>
          </p:cNvSpPr>
          <p:nvPr>
            <p:ph type="sldImg"/>
          </p:nvPr>
        </p:nvSpPr>
        <p:spPr>
          <a:xfrm>
            <a:off x="381000" y="685800"/>
            <a:ext cx="6096000" cy="3429000"/>
          </a:xfrm>
          <a:prstGeom prst="rect">
            <a:avLst/>
          </a:prstGeom>
        </p:spPr>
        <p:txBody>
          <a:bodyPr/>
          <a:lstStyle/>
          <a:p>
            <a:endParaRPr/>
          </a:p>
        </p:txBody>
      </p:sp>
      <p:sp>
        <p:nvSpPr>
          <p:cNvPr id="1068" name="Shape 106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Shape 1096"/>
          <p:cNvSpPr>
            <a:spLocks noGrp="1" noRot="1" noChangeAspect="1"/>
          </p:cNvSpPr>
          <p:nvPr>
            <p:ph type="sldImg"/>
          </p:nvPr>
        </p:nvSpPr>
        <p:spPr>
          <a:xfrm>
            <a:off x="381000" y="685800"/>
            <a:ext cx="6096000" cy="3429000"/>
          </a:xfrm>
          <a:prstGeom prst="rect">
            <a:avLst/>
          </a:prstGeom>
        </p:spPr>
        <p:txBody>
          <a:bodyPr/>
          <a:lstStyle/>
          <a:p>
            <a:endParaRPr/>
          </a:p>
        </p:txBody>
      </p:sp>
      <p:sp>
        <p:nvSpPr>
          <p:cNvPr id="1097" name="Shape 1097"/>
          <p:cNvSpPr>
            <a:spLocks noGrp="1"/>
          </p:cNvSpPr>
          <p:nvPr>
            <p:ph type="body" sz="quarter" idx="1"/>
          </p:nvPr>
        </p:nvSpPr>
        <p:spPr>
          <a:prstGeom prst="rect">
            <a:avLst/>
          </a:prstGeom>
        </p:spPr>
        <p:txBody>
          <a:body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6500" y="12268950"/>
            <a:ext cx="21971000" cy="660401"/>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r>
              <a:t>Author and Date</a:t>
            </a:r>
          </a:p>
        </p:txBody>
      </p:sp>
      <p:sp>
        <p:nvSpPr>
          <p:cNvPr id="12" name="Body Level One…"/>
          <p:cNvSpPr txBox="1">
            <a:spLocks noGrp="1"/>
          </p:cNvSpPr>
          <p:nvPr>
            <p:ph type="body" sz="quarter" idx="1" hasCustomPrompt="1"/>
          </p:nvPr>
        </p:nvSpPr>
        <p:spPr>
          <a:xfrm>
            <a:off x="1206500" y="7353300"/>
            <a:ext cx="21971000" cy="2006600"/>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r>
              <a:t>Presentation Subtitle</a:t>
            </a:r>
          </a:p>
          <a:p>
            <a:pPr lvl="1"/>
            <a:endParaRPr/>
          </a:p>
          <a:p>
            <a:pPr lvl="2"/>
            <a:endParaRPr/>
          </a:p>
          <a:p>
            <a:pPr lvl="3"/>
            <a:endParaRPr/>
          </a:p>
          <a:p>
            <a:pPr lvl="4"/>
            <a:endParaRPr/>
          </a:p>
        </p:txBody>
      </p:sp>
      <p:sp>
        <p:nvSpPr>
          <p:cNvPr id="13" name="Presentation Title"/>
          <p:cNvSpPr txBox="1">
            <a:spLocks noGrp="1"/>
          </p:cNvSpPr>
          <p:nvPr>
            <p:ph type="title" hasCustomPrompt="1"/>
          </p:nvPr>
        </p:nvSpPr>
        <p:spPr>
          <a:xfrm>
            <a:off x="1206500" y="2616200"/>
            <a:ext cx="21971004" cy="4648200"/>
          </a:xfrm>
          <a:prstGeom prst="rect">
            <a:avLst/>
          </a:prstGeom>
        </p:spPr>
        <p:txBody>
          <a:bodyPr anchor="b"/>
          <a:lstStyle>
            <a:lvl1pPr defTabSz="355600">
              <a:defRPr sz="12000" spc="-119"/>
            </a:lvl1pPr>
          </a:lstStyle>
          <a:p>
            <a:r>
              <a:t>Presentation 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100" name="Slide Title"/>
          <p:cNvSpPr txBox="1">
            <a:spLocks noGrp="1"/>
          </p:cNvSpPr>
          <p:nvPr>
            <p:ph type="title" hasCustomPrompt="1"/>
          </p:nvPr>
        </p:nvSpPr>
        <p:spPr>
          <a:prstGeom prst="rect">
            <a:avLst/>
          </a:prstGeom>
        </p:spPr>
        <p:txBody>
          <a:bodyPr/>
          <a:lstStyle/>
          <a:p>
            <a:r>
              <a:t>Slide 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Agenda Subtitle</a:t>
            </a:r>
          </a:p>
        </p:txBody>
      </p:sp>
      <p:sp>
        <p:nvSpPr>
          <p:cNvPr id="109" name="Body Level One…"/>
          <p:cNvSpPr txBox="1">
            <a:spLocks noGrp="1"/>
          </p:cNvSpPr>
          <p:nvPr>
            <p:ph type="body" idx="1" hasCustomPrompt="1"/>
          </p:nvPr>
        </p:nvSpPr>
        <p:spPr>
          <a:prstGeom prst="rect">
            <a:avLst/>
          </a:prstGeom>
        </p:spPr>
        <p:txBody>
          <a:bodyPr/>
          <a:lstStyle>
            <a:lvl1pPr marL="0" indent="0">
              <a:spcBef>
                <a:spcPts val="6000"/>
              </a:spcBef>
              <a:buSzTx/>
              <a:buNone/>
              <a:defRPr sz="5000"/>
            </a:lvl1pPr>
            <a:lvl2pPr marL="0" indent="457200">
              <a:spcBef>
                <a:spcPts val="6000"/>
              </a:spcBef>
              <a:buSzTx/>
              <a:buNone/>
              <a:defRPr sz="5000"/>
            </a:lvl2pPr>
            <a:lvl3pPr marL="0" indent="914400">
              <a:spcBef>
                <a:spcPts val="6000"/>
              </a:spcBef>
              <a:buSzTx/>
              <a:buNone/>
              <a:defRPr sz="5000"/>
            </a:lvl3pPr>
            <a:lvl4pPr marL="0" indent="1371600">
              <a:spcBef>
                <a:spcPts val="6000"/>
              </a:spcBef>
              <a:buSzTx/>
              <a:buNone/>
              <a:defRPr sz="5000"/>
            </a:lvl4pPr>
            <a:lvl5pPr marL="0" indent="1828800">
              <a:spcBef>
                <a:spcPts val="6000"/>
              </a:spcBef>
              <a:buSzTx/>
              <a:buNone/>
              <a:defRPr sz="5000"/>
            </a:lvl5pPr>
          </a:lstStyle>
          <a:p>
            <a:r>
              <a:t>Agenda Topics</a:t>
            </a:r>
          </a:p>
          <a:p>
            <a:pPr lvl="1"/>
            <a:endParaRPr/>
          </a:p>
          <a:p>
            <a:pPr lvl="2"/>
            <a:endParaRPr/>
          </a:p>
          <a:p>
            <a:pPr lvl="3"/>
            <a:endParaRPr/>
          </a:p>
          <a:p>
            <a:pPr lvl="4"/>
            <a:endParaRPr/>
          </a:p>
        </p:txBody>
      </p:sp>
      <p:sp>
        <p:nvSpPr>
          <p:cNvPr id="110" name="Agenda Title"/>
          <p:cNvSpPr txBox="1">
            <a:spLocks noGrp="1"/>
          </p:cNvSpPr>
          <p:nvPr>
            <p:ph type="title" hasCustomPrompt="1"/>
          </p:nvPr>
        </p:nvSpPr>
        <p:spPr>
          <a:prstGeom prst="rect">
            <a:avLst/>
          </a:prstGeom>
        </p:spPr>
        <p:txBody>
          <a:bodyPr/>
          <a:lstStyle/>
          <a:p>
            <a:r>
              <a:t>Agenda Title</a:t>
            </a: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191000"/>
            <a:ext cx="21971000" cy="4089400"/>
          </a:xfrm>
          <a:prstGeom prst="rect">
            <a:avLst/>
          </a:prstGeom>
        </p:spPr>
        <p:txBody>
          <a:bodyPr anchor="ctr"/>
          <a:lstStyle>
            <a:lvl1pPr marL="0" indent="0" algn="ctr" defTabSz="2438400">
              <a:lnSpc>
                <a:spcPct val="90000"/>
              </a:lnSpc>
              <a:spcBef>
                <a:spcPts val="0"/>
              </a:spcBef>
              <a:buSzTx/>
              <a:buNone/>
              <a:defRPr sz="12000" spc="-119">
                <a:latin typeface="+mn-lt"/>
                <a:ea typeface="+mn-ea"/>
                <a:cs typeface="+mn-cs"/>
                <a:sym typeface="Produkt Extralight"/>
              </a:defRPr>
            </a:lvl1pPr>
            <a:lvl2pPr marL="0" indent="457200" algn="ctr" defTabSz="2438400">
              <a:lnSpc>
                <a:spcPct val="90000"/>
              </a:lnSpc>
              <a:spcBef>
                <a:spcPts val="0"/>
              </a:spcBef>
              <a:buSzTx/>
              <a:buNone/>
              <a:defRPr sz="12000" spc="-119">
                <a:latin typeface="+mn-lt"/>
                <a:ea typeface="+mn-ea"/>
                <a:cs typeface="+mn-cs"/>
                <a:sym typeface="Produkt Extralight"/>
              </a:defRPr>
            </a:lvl2pPr>
            <a:lvl3pPr marL="0" indent="914400" algn="ctr" defTabSz="2438400">
              <a:lnSpc>
                <a:spcPct val="90000"/>
              </a:lnSpc>
              <a:spcBef>
                <a:spcPts val="0"/>
              </a:spcBef>
              <a:buSzTx/>
              <a:buNone/>
              <a:defRPr sz="12000" spc="-119">
                <a:latin typeface="+mn-lt"/>
                <a:ea typeface="+mn-ea"/>
                <a:cs typeface="+mn-cs"/>
                <a:sym typeface="Produkt Extralight"/>
              </a:defRPr>
            </a:lvl3pPr>
            <a:lvl4pPr marL="0" indent="1371600" algn="ctr" defTabSz="2438400">
              <a:lnSpc>
                <a:spcPct val="90000"/>
              </a:lnSpc>
              <a:spcBef>
                <a:spcPts val="0"/>
              </a:spcBef>
              <a:buSzTx/>
              <a:buNone/>
              <a:defRPr sz="12000" spc="-119">
                <a:latin typeface="+mn-lt"/>
                <a:ea typeface="+mn-ea"/>
                <a:cs typeface="+mn-cs"/>
                <a:sym typeface="Produkt Extralight"/>
              </a:defRPr>
            </a:lvl4pPr>
            <a:lvl5pPr marL="0" indent="1828800" algn="ctr" defTabSz="2438400">
              <a:lnSpc>
                <a:spcPct val="90000"/>
              </a:lnSpc>
              <a:spcBef>
                <a:spcPts val="0"/>
              </a:spcBef>
              <a:buSzTx/>
              <a:buNone/>
              <a:defRPr sz="12000" spc="-119">
                <a:latin typeface="+mn-lt"/>
                <a:ea typeface="+mn-ea"/>
                <a:cs typeface="+mn-cs"/>
                <a:sym typeface="Produkt Extralight"/>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206500"/>
            <a:ext cx="21971000" cy="7353300"/>
          </a:xfrm>
          <a:prstGeom prst="rect">
            <a:avLst/>
          </a:prstGeom>
        </p:spPr>
        <p:txBody>
          <a:bodyPr anchor="b"/>
          <a:lstStyle>
            <a:lvl1pPr marL="0" indent="0" algn="ctr" defTabSz="2438400">
              <a:lnSpc>
                <a:spcPct val="90000"/>
              </a:lnSpc>
              <a:spcBef>
                <a:spcPts val="0"/>
              </a:spcBef>
              <a:buSzTx/>
              <a:buNone/>
              <a:defRPr sz="35000" spc="-1750">
                <a:latin typeface="+mn-lt"/>
                <a:ea typeface="+mn-ea"/>
                <a:cs typeface="+mn-cs"/>
                <a:sym typeface="Produkt Extralight"/>
              </a:defRPr>
            </a:lvl1pPr>
            <a:lvl2pPr marL="0" indent="457200" algn="ctr" defTabSz="2438400">
              <a:lnSpc>
                <a:spcPct val="90000"/>
              </a:lnSpc>
              <a:spcBef>
                <a:spcPts val="0"/>
              </a:spcBef>
              <a:buSzTx/>
              <a:buNone/>
              <a:defRPr sz="35000" spc="-1750">
                <a:latin typeface="+mn-lt"/>
                <a:ea typeface="+mn-ea"/>
                <a:cs typeface="+mn-cs"/>
                <a:sym typeface="Produkt Extralight"/>
              </a:defRPr>
            </a:lvl2pPr>
            <a:lvl3pPr marL="0" indent="914400" algn="ctr" defTabSz="2438400">
              <a:lnSpc>
                <a:spcPct val="90000"/>
              </a:lnSpc>
              <a:spcBef>
                <a:spcPts val="0"/>
              </a:spcBef>
              <a:buSzTx/>
              <a:buNone/>
              <a:defRPr sz="35000" spc="-1750">
                <a:latin typeface="+mn-lt"/>
                <a:ea typeface="+mn-ea"/>
                <a:cs typeface="+mn-cs"/>
                <a:sym typeface="Produkt Extralight"/>
              </a:defRPr>
            </a:lvl3pPr>
            <a:lvl4pPr marL="0" indent="1371600" algn="ctr" defTabSz="2438400">
              <a:lnSpc>
                <a:spcPct val="90000"/>
              </a:lnSpc>
              <a:spcBef>
                <a:spcPts val="0"/>
              </a:spcBef>
              <a:buSzTx/>
              <a:buNone/>
              <a:defRPr sz="35000" spc="-1750">
                <a:latin typeface="+mn-lt"/>
                <a:ea typeface="+mn-ea"/>
                <a:cs typeface="+mn-cs"/>
                <a:sym typeface="Produkt Extralight"/>
              </a:defRPr>
            </a:lvl4pPr>
            <a:lvl5pPr marL="0" indent="1828800" algn="ctr" defTabSz="2438400">
              <a:lnSpc>
                <a:spcPct val="90000"/>
              </a:lnSpc>
              <a:spcBef>
                <a:spcPts val="0"/>
              </a:spcBef>
              <a:buSzTx/>
              <a:buNone/>
              <a:defRPr sz="35000" spc="-1750">
                <a:latin typeface="+mn-lt"/>
                <a:ea typeface="+mn-ea"/>
                <a:cs typeface="+mn-cs"/>
                <a:sym typeface="Produkt Extralight"/>
              </a:defRPr>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128000"/>
            <a:ext cx="21971000" cy="1079500"/>
          </a:xfrm>
          <a:prstGeom prst="rect">
            <a:avLst/>
          </a:prstGeom>
        </p:spPr>
        <p:txBody>
          <a:bodyPr lIns="45719" tIns="45719" rIns="45719" bIns="45719"/>
          <a:lstStyle>
            <a:lvl1pPr marL="0" indent="0" algn="ctr" defTabSz="825500">
              <a:lnSpc>
                <a:spcPct val="90000"/>
              </a:lnSpc>
              <a:spcBef>
                <a:spcPts val="0"/>
              </a:spcBef>
              <a:buSzTx/>
              <a:buNone/>
              <a:defRPr sz="5500" spc="-55">
                <a:latin typeface="+mn-lt"/>
                <a:ea typeface="+mn-ea"/>
                <a:cs typeface="+mn-cs"/>
                <a:sym typeface="Produkt Extralight"/>
              </a:defRPr>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5461000" y="9563100"/>
            <a:ext cx="13728700" cy="698500"/>
          </a:xfrm>
          <a:prstGeom prst="rect">
            <a:avLst/>
          </a:prstGeom>
        </p:spPr>
        <p:txBody>
          <a:bodyPr lIns="45719" tIns="45719" rIns="45719" bIns="45719"/>
          <a:lstStyle>
            <a:lvl1pPr marL="0" indent="0" defTabSz="825500">
              <a:spcBef>
                <a:spcPts val="0"/>
              </a:spcBef>
              <a:buSzTx/>
              <a:buNone/>
              <a:defRPr sz="3600">
                <a:latin typeface="Produkt Light"/>
                <a:ea typeface="Produkt Light"/>
                <a:cs typeface="Produkt Light"/>
                <a:sym typeface="Produkt Light"/>
              </a:defRPr>
            </a:lvl1pPr>
          </a:lstStyle>
          <a:p>
            <a:r>
              <a:t>Attribution</a:t>
            </a:r>
          </a:p>
        </p:txBody>
      </p:sp>
      <p:sp>
        <p:nvSpPr>
          <p:cNvPr id="136" name="Body Level One…"/>
          <p:cNvSpPr txBox="1">
            <a:spLocks noGrp="1"/>
          </p:cNvSpPr>
          <p:nvPr>
            <p:ph type="body" sz="quarter" idx="1" hasCustomPrompt="1"/>
          </p:nvPr>
        </p:nvSpPr>
        <p:spPr>
          <a:xfrm>
            <a:off x="5194300" y="4165600"/>
            <a:ext cx="13995400" cy="4432300"/>
          </a:xfrm>
          <a:prstGeom prst="rect">
            <a:avLst/>
          </a:prstGeom>
        </p:spPr>
        <p:txBody>
          <a:bodyPr anchor="b"/>
          <a:lstStyle>
            <a:lvl1pPr marL="254000" indent="-254000" defTabSz="2438400">
              <a:lnSpc>
                <a:spcPct val="90000"/>
              </a:lnSpc>
              <a:spcBef>
                <a:spcPts val="0"/>
              </a:spcBef>
              <a:buSzTx/>
              <a:buNone/>
              <a:defRPr sz="9300" spc="-93">
                <a:latin typeface="+mn-lt"/>
                <a:ea typeface="+mn-ea"/>
                <a:cs typeface="+mn-cs"/>
                <a:sym typeface="Produkt Extralight"/>
              </a:defRPr>
            </a:lvl1pPr>
            <a:lvl2pPr marL="254000" indent="203200" defTabSz="2438400">
              <a:lnSpc>
                <a:spcPct val="90000"/>
              </a:lnSpc>
              <a:spcBef>
                <a:spcPts val="0"/>
              </a:spcBef>
              <a:buSzTx/>
              <a:buNone/>
              <a:defRPr sz="9300" spc="-93">
                <a:latin typeface="+mn-lt"/>
                <a:ea typeface="+mn-ea"/>
                <a:cs typeface="+mn-cs"/>
                <a:sym typeface="Produkt Extralight"/>
              </a:defRPr>
            </a:lvl2pPr>
            <a:lvl3pPr marL="254000" indent="660400" defTabSz="2438400">
              <a:lnSpc>
                <a:spcPct val="90000"/>
              </a:lnSpc>
              <a:spcBef>
                <a:spcPts val="0"/>
              </a:spcBef>
              <a:buSzTx/>
              <a:buNone/>
              <a:defRPr sz="9300" spc="-93">
                <a:latin typeface="+mn-lt"/>
                <a:ea typeface="+mn-ea"/>
                <a:cs typeface="+mn-cs"/>
                <a:sym typeface="Produkt Extralight"/>
              </a:defRPr>
            </a:lvl3pPr>
            <a:lvl4pPr marL="254000" indent="1117600" defTabSz="2438400">
              <a:lnSpc>
                <a:spcPct val="90000"/>
              </a:lnSpc>
              <a:spcBef>
                <a:spcPts val="0"/>
              </a:spcBef>
              <a:buSzTx/>
              <a:buNone/>
              <a:defRPr sz="9300" spc="-93">
                <a:latin typeface="+mn-lt"/>
                <a:ea typeface="+mn-ea"/>
                <a:cs typeface="+mn-cs"/>
                <a:sym typeface="Produkt Extralight"/>
              </a:defRPr>
            </a:lvl4pPr>
            <a:lvl5pPr marL="254000" indent="1574800" defTabSz="2438400">
              <a:lnSpc>
                <a:spcPct val="90000"/>
              </a:lnSpc>
              <a:spcBef>
                <a:spcPts val="0"/>
              </a:spcBef>
              <a:buSzTx/>
              <a:buNone/>
              <a:defRPr sz="9300" spc="-93">
                <a:latin typeface="+mn-lt"/>
                <a:ea typeface="+mn-ea"/>
                <a:cs typeface="+mn-cs"/>
                <a:sym typeface="Produkt Extralight"/>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Close-up of a curved, white, layered pattern"/>
          <p:cNvSpPr>
            <a:spLocks noGrp="1"/>
          </p:cNvSpPr>
          <p:nvPr>
            <p:ph type="pic" sz="quarter" idx="21"/>
          </p:nvPr>
        </p:nvSpPr>
        <p:spPr>
          <a:xfrm>
            <a:off x="1257300" y="3213100"/>
            <a:ext cx="7289800" cy="7289800"/>
          </a:xfrm>
          <a:prstGeom prst="rect">
            <a:avLst/>
          </a:prstGeom>
        </p:spPr>
        <p:txBody>
          <a:bodyPr lIns="91439" tIns="45719" rIns="91439" bIns="45719">
            <a:noAutofit/>
          </a:bodyPr>
          <a:lstStyle/>
          <a:p>
            <a:endParaRPr/>
          </a:p>
        </p:txBody>
      </p:sp>
      <p:sp>
        <p:nvSpPr>
          <p:cNvPr id="145" name="Close-up of a layered pattern of grey stone"/>
          <p:cNvSpPr>
            <a:spLocks noGrp="1"/>
          </p:cNvSpPr>
          <p:nvPr>
            <p:ph type="pic" sz="quarter" idx="22"/>
          </p:nvPr>
        </p:nvSpPr>
        <p:spPr>
          <a:xfrm>
            <a:off x="7353300" y="3632200"/>
            <a:ext cx="9677400" cy="6451600"/>
          </a:xfrm>
          <a:prstGeom prst="rect">
            <a:avLst/>
          </a:prstGeom>
        </p:spPr>
        <p:txBody>
          <a:bodyPr lIns="91439" tIns="45719" rIns="91439" bIns="45719">
            <a:noAutofit/>
          </a:bodyPr>
          <a:lstStyle/>
          <a:p>
            <a:endParaRPr/>
          </a:p>
        </p:txBody>
      </p:sp>
      <p:sp>
        <p:nvSpPr>
          <p:cNvPr id="146" name="Close-up of a white ribbed pattern"/>
          <p:cNvSpPr>
            <a:spLocks noGrp="1"/>
          </p:cNvSpPr>
          <p:nvPr>
            <p:ph type="pic" sz="quarter" idx="23"/>
          </p:nvPr>
        </p:nvSpPr>
        <p:spPr>
          <a:xfrm>
            <a:off x="14621933" y="3632200"/>
            <a:ext cx="9677401" cy="645725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Angular, futuristic, white corridor with shadows"/>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9" name="Slide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170" name="Slide Title"/>
          <p:cNvSpPr txBox="1">
            <a:spLocks noGrp="1"/>
          </p:cNvSpPr>
          <p:nvPr>
            <p:ph type="title" hasCustomPrompt="1"/>
          </p:nvPr>
        </p:nvSpPr>
        <p:spPr>
          <a:prstGeom prst="rect">
            <a:avLst/>
          </a:prstGeom>
        </p:spPr>
        <p:txBody>
          <a:bodyPr/>
          <a:lstStyle/>
          <a:p>
            <a:r>
              <a:t>Slide Title</a:t>
            </a:r>
          </a:p>
        </p:txBody>
      </p:sp>
      <p:sp>
        <p:nvSpPr>
          <p:cNvPr id="171"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1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Futuristic, curved, white structure"/>
          <p:cNvSpPr>
            <a:spLocks noGrp="1"/>
          </p:cNvSpPr>
          <p:nvPr>
            <p:ph type="pic" idx="21"/>
          </p:nvPr>
        </p:nvSpPr>
        <p:spPr>
          <a:xfrm>
            <a:off x="0" y="-5397500"/>
            <a:ext cx="27190700" cy="20393025"/>
          </a:xfrm>
          <a:prstGeom prst="rect">
            <a:avLst/>
          </a:prstGeom>
        </p:spPr>
        <p:txBody>
          <a:bodyPr lIns="91439" tIns="45719" rIns="91439" bIns="45719">
            <a:noAutofit/>
          </a:bodyPr>
          <a:lstStyle/>
          <a:p>
            <a:endParaRPr/>
          </a:p>
        </p:txBody>
      </p:sp>
      <p:sp>
        <p:nvSpPr>
          <p:cNvPr id="22" name="Author and Date"/>
          <p:cNvSpPr txBox="1">
            <a:spLocks noGrp="1"/>
          </p:cNvSpPr>
          <p:nvPr>
            <p:ph type="body" sz="quarter" idx="22" hasCustomPrompt="1"/>
          </p:nvPr>
        </p:nvSpPr>
        <p:spPr>
          <a:xfrm>
            <a:off x="1206500" y="12268200"/>
            <a:ext cx="21971000" cy="660400"/>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r>
              <a:t>Author and Date</a:t>
            </a:r>
          </a:p>
        </p:txBody>
      </p:sp>
      <p:sp>
        <p:nvSpPr>
          <p:cNvPr id="23" name="Body Level One…"/>
          <p:cNvSpPr txBox="1">
            <a:spLocks noGrp="1"/>
          </p:cNvSpPr>
          <p:nvPr>
            <p:ph type="body" sz="quarter" idx="1" hasCustomPrompt="1"/>
          </p:nvPr>
        </p:nvSpPr>
        <p:spPr>
          <a:xfrm>
            <a:off x="1206500" y="7353300"/>
            <a:ext cx="21971000" cy="2006600"/>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r>
              <a:t>Presentation Subtitle</a:t>
            </a:r>
          </a:p>
          <a:p>
            <a:pPr lvl="1"/>
            <a:endParaRPr/>
          </a:p>
          <a:p>
            <a:pPr lvl="2"/>
            <a:endParaRPr/>
          </a:p>
          <a:p>
            <a:pPr lvl="3"/>
            <a:endParaRPr/>
          </a:p>
          <a:p>
            <a:pPr lvl="4"/>
            <a:endParaRPr/>
          </a:p>
        </p:txBody>
      </p:sp>
      <p:sp>
        <p:nvSpPr>
          <p:cNvPr id="24" name="Presentation Title"/>
          <p:cNvSpPr txBox="1">
            <a:spLocks noGrp="1"/>
          </p:cNvSpPr>
          <p:nvPr>
            <p:ph type="title" hasCustomPrompt="1"/>
          </p:nvPr>
        </p:nvSpPr>
        <p:spPr>
          <a:xfrm>
            <a:off x="1206500" y="2616200"/>
            <a:ext cx="21971004" cy="4648200"/>
          </a:xfrm>
          <a:prstGeom prst="rect">
            <a:avLst/>
          </a:prstGeom>
        </p:spPr>
        <p:txBody>
          <a:bodyPr anchor="b"/>
          <a:lstStyle>
            <a:lvl1pPr defTabSz="355600">
              <a:defRPr sz="12000" spc="-119"/>
            </a:lvl1pPr>
          </a:lstStyle>
          <a:p>
            <a:r>
              <a:t>Presentation Title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lose-up of a curved, white, layered pattern"/>
          <p:cNvSpPr>
            <a:spLocks noGrp="1"/>
          </p:cNvSpPr>
          <p:nvPr>
            <p:ph type="pic" idx="21"/>
          </p:nvPr>
        </p:nvSpPr>
        <p:spPr>
          <a:xfrm>
            <a:off x="11569700" y="0"/>
            <a:ext cx="13716000" cy="137160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3335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150100"/>
            <a:ext cx="9779000" cy="5385424"/>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43" name="Slide Title"/>
          <p:cNvSpPr txBox="1">
            <a:spLocks noGrp="1"/>
          </p:cNvSpPr>
          <p:nvPr>
            <p:ph type="title" hasCustomPrompt="1"/>
          </p:nvPr>
        </p:nvSpPr>
        <p:spPr>
          <a:prstGeom prst="rect">
            <a:avLst/>
          </a:prstGeom>
        </p:spPr>
        <p:txBody>
          <a:bodyPr/>
          <a:lstStyle/>
          <a:p>
            <a:r>
              <a:t>Slide 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Close-up of the edge of white curved stone"/>
          <p:cNvSpPr>
            <a:spLocks noGrp="1"/>
          </p:cNvSpPr>
          <p:nvPr>
            <p:ph type="pic" idx="21"/>
          </p:nvPr>
        </p:nvSpPr>
        <p:spPr>
          <a:xfrm>
            <a:off x="12382500" y="-1206500"/>
            <a:ext cx="12103100" cy="16140313"/>
          </a:xfrm>
          <a:prstGeom prst="rect">
            <a:avLst/>
          </a:prstGeom>
        </p:spPr>
        <p:txBody>
          <a:bodyPr lIns="91439" tIns="45719" rIns="91439" bIns="45719">
            <a:noAutofit/>
          </a:bodyPr>
          <a:lstStyle/>
          <a:p>
            <a:endParaRPr/>
          </a:p>
        </p:txBody>
      </p:sp>
      <p:sp>
        <p:nvSpPr>
          <p:cNvPr id="61" name="Slide Subtitle"/>
          <p:cNvSpPr txBox="1">
            <a:spLocks noGrp="1"/>
          </p:cNvSpPr>
          <p:nvPr>
            <p:ph type="body" sz="quarter" idx="22"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62" name="Slide Title"/>
          <p:cNvSpPr txBox="1">
            <a:spLocks noGrp="1"/>
          </p:cNvSpPr>
          <p:nvPr>
            <p:ph type="title" hasCustomPrompt="1"/>
          </p:nvPr>
        </p:nvSpPr>
        <p:spPr>
          <a:xfrm>
            <a:off x="1206500" y="635000"/>
            <a:ext cx="9779000" cy="1689100"/>
          </a:xfrm>
          <a:prstGeom prst="rect">
            <a:avLst/>
          </a:prstGeom>
        </p:spPr>
        <p:txBody>
          <a:bodyPr/>
          <a:lstStyle/>
          <a:p>
            <a:r>
              <a:t>Slide Title</a:t>
            </a:r>
          </a:p>
        </p:txBody>
      </p:sp>
      <p:sp>
        <p:nvSpPr>
          <p:cNvPr id="6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72" name="Slide Title"/>
          <p:cNvSpPr txBox="1">
            <a:spLocks noGrp="1"/>
          </p:cNvSpPr>
          <p:nvPr>
            <p:ph type="title" hasCustomPrompt="1"/>
          </p:nvPr>
        </p:nvSpPr>
        <p:spPr>
          <a:prstGeom prst="rect">
            <a:avLst/>
          </a:prstGeom>
        </p:spPr>
        <p:txBody>
          <a:bodyPr/>
          <a:lstStyle/>
          <a:p>
            <a:r>
              <a:t>Slide Title</a:t>
            </a:r>
          </a:p>
        </p:txBody>
      </p:sp>
      <p:sp>
        <p:nvSpPr>
          <p:cNvPr id="7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82" name="Slide Title"/>
          <p:cNvSpPr txBox="1">
            <a:spLocks noGrp="1"/>
          </p:cNvSpPr>
          <p:nvPr>
            <p:ph type="title" hasCustomPrompt="1"/>
          </p:nvPr>
        </p:nvSpPr>
        <p:spPr>
          <a:xfrm>
            <a:off x="1206500" y="635000"/>
            <a:ext cx="9779000" cy="1689100"/>
          </a:xfrm>
          <a:prstGeom prst="rect">
            <a:avLst/>
          </a:prstGeom>
        </p:spPr>
        <p:txBody>
          <a:bodyPr/>
          <a:lstStyle/>
          <a:p>
            <a:r>
              <a:t>Slide Title</a:t>
            </a:r>
          </a:p>
        </p:txBody>
      </p:sp>
      <p:sp>
        <p:nvSpPr>
          <p:cNvPr id="8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3911600"/>
            <a:ext cx="21971004" cy="4648200"/>
          </a:xfrm>
          <a:prstGeom prst="rect">
            <a:avLst/>
          </a:prstGeom>
        </p:spPr>
        <p:txBody>
          <a:bodyPr anchor="ctr"/>
          <a:lstStyle>
            <a:lvl1pPr>
              <a:defRPr sz="12000" spc="-119"/>
            </a:lvl1pPr>
          </a:lstStyle>
          <a:p>
            <a:r>
              <a:t>Section Title</a:t>
            </a: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635000"/>
            <a:ext cx="21971000" cy="1689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23538179" y="12443459"/>
            <a:ext cx="408941" cy="444501"/>
          </a:xfrm>
          <a:prstGeom prst="rect">
            <a:avLst/>
          </a:prstGeom>
          <a:ln w="12700">
            <a:miter lim="400000"/>
          </a:ln>
        </p:spPr>
        <p:txBody>
          <a:bodyPr wrap="none" lIns="50800" tIns="50800" rIns="50800" bIns="50800" anchor="b">
            <a:spAutoFit/>
          </a:bodyPr>
          <a:lstStyle>
            <a:lvl1pPr algn="r" defTabSz="584200">
              <a:spcBef>
                <a:spcPts val="0"/>
              </a:spcBef>
              <a:defRPr sz="2000">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1pPr>
      <a:lvl2pPr marL="0" marR="0" indent="4572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2pPr>
      <a:lvl3pPr marL="0" marR="0" indent="9144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3pPr>
      <a:lvl4pPr marL="0" marR="0" indent="13716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4pPr>
      <a:lvl5pPr marL="0" marR="0" indent="18288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5pPr>
      <a:lvl6pPr marL="0" marR="0" indent="22860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6pPr>
      <a:lvl7pPr marL="0" marR="0" indent="27432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7pPr>
      <a:lvl8pPr marL="0" marR="0" indent="32004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8pPr>
      <a:lvl9pPr marL="0" marR="0" indent="36576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9pPr>
    </p:titleStyle>
    <p:body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Light"/>
          <a:ea typeface="Graphik-Light"/>
          <a:cs typeface="Graphik-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Light"/>
          <a:ea typeface="Graphik-Light"/>
          <a:cs typeface="Graphik-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Light"/>
          <a:ea typeface="Graphik-Light"/>
          <a:cs typeface="Graphik-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Light"/>
          <a:ea typeface="Graphik-Light"/>
          <a:cs typeface="Graphik-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Light"/>
          <a:ea typeface="Graphik-Light"/>
          <a:cs typeface="Graphik-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Light"/>
          <a:ea typeface="Graphik-Light"/>
          <a:cs typeface="Graphik-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Light"/>
          <a:ea typeface="Graphik-Light"/>
          <a:cs typeface="Graphik-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Light"/>
          <a:ea typeface="Graphik-Light"/>
          <a:cs typeface="Graphik-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Light"/>
          <a:ea typeface="Graphik-Light"/>
          <a:cs typeface="Graphik-Light"/>
          <a:sym typeface="Graphik Light"/>
        </a:defRPr>
      </a:lvl9pPr>
    </p:bodyStyle>
    <p:otherStyle>
      <a:lvl1pPr marL="0" marR="0" indent="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2.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40.png"/><Relationship Id="rId5" Type="http://schemas.openxmlformats.org/officeDocument/2006/relationships/image" Target="../media/image29.png"/><Relationship Id="rId10"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3.png"/><Relationship Id="rId7" Type="http://schemas.openxmlformats.org/officeDocument/2006/relationships/image" Target="../media/image45.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2.pn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4.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hyperlink" Target="http://www.stsci.edu/" TargetMode="External"/><Relationship Id="rId5" Type="http://schemas.openxmlformats.org/officeDocument/2006/relationships/hyperlink" Target="http://www.esa.int/" TargetMode="External"/><Relationship Id="rId4" Type="http://schemas.openxmlformats.org/officeDocument/2006/relationships/hyperlink" Target="http://www.nasa.gov/"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1.png"/><Relationship Id="rId7" Type="http://schemas.openxmlformats.org/officeDocument/2006/relationships/image" Target="../media/image66.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29.png"/><Relationship Id="rId10" Type="http://schemas.openxmlformats.org/officeDocument/2006/relationships/image" Target="../media/image70.png"/><Relationship Id="rId4" Type="http://schemas.openxmlformats.org/officeDocument/2006/relationships/image" Target="../media/image24.png"/><Relationship Id="rId9"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84.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David Doelman - 22-07-2024"/>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David Doelman - 22-07-2024</a:t>
            </a:r>
          </a:p>
        </p:txBody>
      </p:sp>
      <p:sp>
        <p:nvSpPr>
          <p:cNvPr id="182" name="Sagan Summer Workshop lecture"/>
          <p:cNvSpPr txBox="1">
            <a:spLocks noGrp="1"/>
          </p:cNvSpPr>
          <p:nvPr>
            <p:ph type="subTitle" sz="quarter" idx="1"/>
          </p:nvPr>
        </p:nvSpPr>
        <p:spPr>
          <a:prstGeom prst="rect">
            <a:avLst/>
          </a:prstGeom>
        </p:spPr>
        <p:txBody>
          <a:bodyPr/>
          <a:lstStyle/>
          <a:p>
            <a:r>
              <a:t>Sagan Summer Workshop lecture</a:t>
            </a:r>
          </a:p>
        </p:txBody>
      </p:sp>
      <p:sp>
        <p:nvSpPr>
          <p:cNvPr id="183" name="Introduction:  Coronagraph Optical Theory and Practice"/>
          <p:cNvSpPr txBox="1">
            <a:spLocks noGrp="1"/>
          </p:cNvSpPr>
          <p:nvPr>
            <p:ph type="ctrTitle"/>
          </p:nvPr>
        </p:nvSpPr>
        <p:spPr>
          <a:prstGeom prst="rect">
            <a:avLst/>
          </a:prstGeom>
        </p:spPr>
        <p:txBody>
          <a:bodyPr/>
          <a:lstStyle/>
          <a:p>
            <a:pPr defTabSz="245363">
              <a:defRPr sz="8280" spc="-82"/>
            </a:pPr>
            <a:r>
              <a:t>Introduction: </a:t>
            </a:r>
            <a:br/>
            <a:r>
              <a:t>Coronagraph Optical Theory and Practice</a:t>
            </a:r>
          </a:p>
        </p:txBody>
      </p:sp>
      <p:pic>
        <p:nvPicPr>
          <p:cNvPr id="184" name="pasted-movie.png" descr="pasted-movie.png"/>
          <p:cNvPicPr>
            <a:picLocks noChangeAspect="1"/>
          </p:cNvPicPr>
          <p:nvPr/>
        </p:nvPicPr>
        <p:blipFill>
          <a:blip r:embed="rId2"/>
          <a:stretch>
            <a:fillRect/>
          </a:stretch>
        </p:blipFill>
        <p:spPr>
          <a:xfrm>
            <a:off x="17228125" y="8673438"/>
            <a:ext cx="6400518" cy="1514790"/>
          </a:xfrm>
          <a:prstGeom prst="rect">
            <a:avLst/>
          </a:prstGeom>
          <a:ln w="12700">
            <a:miter lim="400000"/>
          </a:ln>
        </p:spPr>
      </p:pic>
      <p:pic>
        <p:nvPicPr>
          <p:cNvPr id="185" name="pasted-movie.png" descr="pasted-movie.png"/>
          <p:cNvPicPr>
            <a:picLocks noChangeAspect="1"/>
          </p:cNvPicPr>
          <p:nvPr/>
        </p:nvPicPr>
        <p:blipFill>
          <a:blip r:embed="rId3"/>
          <a:stretch>
            <a:fillRect/>
          </a:stretch>
        </p:blipFill>
        <p:spPr>
          <a:xfrm>
            <a:off x="17083738" y="11733508"/>
            <a:ext cx="2022202" cy="1767405"/>
          </a:xfrm>
          <a:prstGeom prst="rect">
            <a:avLst/>
          </a:prstGeom>
          <a:ln w="12700">
            <a:miter lim="400000"/>
          </a:ln>
        </p:spPr>
      </p:pic>
      <p:pic>
        <p:nvPicPr>
          <p:cNvPr id="186" name="pasted-movie.png" descr="pasted-movie.png"/>
          <p:cNvPicPr>
            <a:picLocks noChangeAspect="1"/>
          </p:cNvPicPr>
          <p:nvPr/>
        </p:nvPicPr>
        <p:blipFill>
          <a:blip r:embed="rId4"/>
          <a:srcRect l="9954" t="33123" r="9835" b="33211"/>
          <a:stretch>
            <a:fillRect/>
          </a:stretch>
        </p:blipFill>
        <p:spPr>
          <a:xfrm>
            <a:off x="19827743" y="12011829"/>
            <a:ext cx="3331764" cy="1398401"/>
          </a:xfrm>
          <a:custGeom>
            <a:avLst/>
            <a:gdLst/>
            <a:ahLst/>
            <a:cxnLst>
              <a:cxn ang="0">
                <a:pos x="wd2" y="hd2"/>
              </a:cxn>
              <a:cxn ang="5400000">
                <a:pos x="wd2" y="hd2"/>
              </a:cxn>
              <a:cxn ang="10800000">
                <a:pos x="wd2" y="hd2"/>
              </a:cxn>
              <a:cxn ang="16200000">
                <a:pos x="wd2" y="hd2"/>
              </a:cxn>
            </a:cxnLst>
            <a:rect l="0" t="0" r="r" b="b"/>
            <a:pathLst>
              <a:path w="21486" h="21588" extrusionOk="0">
                <a:moveTo>
                  <a:pt x="3780" y="6"/>
                </a:moveTo>
                <a:cubicBezTo>
                  <a:pt x="2875" y="89"/>
                  <a:pt x="1892" y="1186"/>
                  <a:pt x="1226" y="2910"/>
                </a:cubicBezTo>
                <a:cubicBezTo>
                  <a:pt x="802" y="4004"/>
                  <a:pt x="316" y="5936"/>
                  <a:pt x="161" y="7144"/>
                </a:cubicBezTo>
                <a:cubicBezTo>
                  <a:pt x="-114" y="9284"/>
                  <a:pt x="-19" y="14382"/>
                  <a:pt x="307" y="15029"/>
                </a:cubicBezTo>
                <a:cubicBezTo>
                  <a:pt x="360" y="15136"/>
                  <a:pt x="385" y="15289"/>
                  <a:pt x="363" y="15372"/>
                </a:cubicBezTo>
                <a:cubicBezTo>
                  <a:pt x="297" y="15629"/>
                  <a:pt x="754" y="17489"/>
                  <a:pt x="1133" y="18509"/>
                </a:cubicBezTo>
                <a:cubicBezTo>
                  <a:pt x="1742" y="20145"/>
                  <a:pt x="2484" y="21131"/>
                  <a:pt x="3388" y="21511"/>
                </a:cubicBezTo>
                <a:cubicBezTo>
                  <a:pt x="3481" y="21550"/>
                  <a:pt x="3613" y="21576"/>
                  <a:pt x="3752" y="21585"/>
                </a:cubicBezTo>
                <a:cubicBezTo>
                  <a:pt x="3891" y="21594"/>
                  <a:pt x="4038" y="21585"/>
                  <a:pt x="4156" y="21560"/>
                </a:cubicBezTo>
                <a:cubicBezTo>
                  <a:pt x="6262" y="21111"/>
                  <a:pt x="7839" y="16566"/>
                  <a:pt x="7857" y="10906"/>
                </a:cubicBezTo>
                <a:cubicBezTo>
                  <a:pt x="7875" y="5180"/>
                  <a:pt x="6306" y="556"/>
                  <a:pt x="4164" y="30"/>
                </a:cubicBezTo>
                <a:cubicBezTo>
                  <a:pt x="4039" y="0"/>
                  <a:pt x="3909" y="-6"/>
                  <a:pt x="3780" y="6"/>
                </a:cubicBezTo>
                <a:close/>
                <a:moveTo>
                  <a:pt x="12262" y="3896"/>
                </a:moveTo>
                <a:cubicBezTo>
                  <a:pt x="12081" y="3896"/>
                  <a:pt x="11998" y="4350"/>
                  <a:pt x="12103" y="4754"/>
                </a:cubicBezTo>
                <a:cubicBezTo>
                  <a:pt x="12166" y="4996"/>
                  <a:pt x="12142" y="5143"/>
                  <a:pt x="11978" y="5520"/>
                </a:cubicBezTo>
                <a:cubicBezTo>
                  <a:pt x="11776" y="5982"/>
                  <a:pt x="11775" y="5979"/>
                  <a:pt x="11696" y="5624"/>
                </a:cubicBezTo>
                <a:cubicBezTo>
                  <a:pt x="11599" y="5190"/>
                  <a:pt x="11298" y="4985"/>
                  <a:pt x="11161" y="5257"/>
                </a:cubicBezTo>
                <a:cubicBezTo>
                  <a:pt x="11093" y="5393"/>
                  <a:pt x="11047" y="5399"/>
                  <a:pt x="11015" y="5275"/>
                </a:cubicBezTo>
                <a:cubicBezTo>
                  <a:pt x="10967" y="5087"/>
                  <a:pt x="10643" y="5203"/>
                  <a:pt x="10506" y="5459"/>
                </a:cubicBezTo>
                <a:cubicBezTo>
                  <a:pt x="10463" y="5539"/>
                  <a:pt x="10406" y="5551"/>
                  <a:pt x="10381" y="5489"/>
                </a:cubicBezTo>
                <a:cubicBezTo>
                  <a:pt x="10293" y="5279"/>
                  <a:pt x="10335" y="4771"/>
                  <a:pt x="10452" y="4613"/>
                </a:cubicBezTo>
                <a:cubicBezTo>
                  <a:pt x="10646" y="4354"/>
                  <a:pt x="10489" y="4068"/>
                  <a:pt x="10155" y="4068"/>
                </a:cubicBezTo>
                <a:cubicBezTo>
                  <a:pt x="9806" y="4068"/>
                  <a:pt x="9684" y="4318"/>
                  <a:pt x="9874" y="4650"/>
                </a:cubicBezTo>
                <a:cubicBezTo>
                  <a:pt x="10037" y="4935"/>
                  <a:pt x="10093" y="6542"/>
                  <a:pt x="9961" y="7144"/>
                </a:cubicBezTo>
                <a:cubicBezTo>
                  <a:pt x="9825" y="7762"/>
                  <a:pt x="9454" y="7829"/>
                  <a:pt x="9298" y="7260"/>
                </a:cubicBezTo>
                <a:cubicBezTo>
                  <a:pt x="9151" y="6724"/>
                  <a:pt x="9170" y="4636"/>
                  <a:pt x="9321" y="4711"/>
                </a:cubicBezTo>
                <a:cubicBezTo>
                  <a:pt x="9378" y="4740"/>
                  <a:pt x="9407" y="4643"/>
                  <a:pt x="9393" y="4460"/>
                </a:cubicBezTo>
                <a:cubicBezTo>
                  <a:pt x="9374" y="4225"/>
                  <a:pt x="9286" y="4144"/>
                  <a:pt x="9001" y="4105"/>
                </a:cubicBezTo>
                <a:cubicBezTo>
                  <a:pt x="8618" y="4051"/>
                  <a:pt x="8428" y="4322"/>
                  <a:pt x="8645" y="4613"/>
                </a:cubicBezTo>
                <a:cubicBezTo>
                  <a:pt x="8735" y="4734"/>
                  <a:pt x="8763" y="5029"/>
                  <a:pt x="8763" y="5882"/>
                </a:cubicBezTo>
                <a:cubicBezTo>
                  <a:pt x="8763" y="7046"/>
                  <a:pt x="8882" y="7855"/>
                  <a:pt x="9101" y="8161"/>
                </a:cubicBezTo>
                <a:cubicBezTo>
                  <a:pt x="9170" y="8257"/>
                  <a:pt x="9366" y="8336"/>
                  <a:pt x="9536" y="8338"/>
                </a:cubicBezTo>
                <a:cubicBezTo>
                  <a:pt x="9975" y="8346"/>
                  <a:pt x="10263" y="7649"/>
                  <a:pt x="10263" y="6586"/>
                </a:cubicBezTo>
                <a:cubicBezTo>
                  <a:pt x="10263" y="5704"/>
                  <a:pt x="10304" y="5557"/>
                  <a:pt x="10486" y="5790"/>
                </a:cubicBezTo>
                <a:cubicBezTo>
                  <a:pt x="10666" y="6020"/>
                  <a:pt x="10680" y="7563"/>
                  <a:pt x="10503" y="7799"/>
                </a:cubicBezTo>
                <a:cubicBezTo>
                  <a:pt x="10318" y="8048"/>
                  <a:pt x="10458" y="8345"/>
                  <a:pt x="10765" y="8345"/>
                </a:cubicBezTo>
                <a:lnTo>
                  <a:pt x="11046" y="8345"/>
                </a:lnTo>
                <a:lnTo>
                  <a:pt x="11003" y="7352"/>
                </a:lnTo>
                <a:cubicBezTo>
                  <a:pt x="10968" y="6571"/>
                  <a:pt x="10983" y="6322"/>
                  <a:pt x="11072" y="6145"/>
                </a:cubicBezTo>
                <a:cubicBezTo>
                  <a:pt x="11279" y="5734"/>
                  <a:pt x="11355" y="6089"/>
                  <a:pt x="11310" y="7254"/>
                </a:cubicBezTo>
                <a:lnTo>
                  <a:pt x="11269" y="8345"/>
                </a:lnTo>
                <a:lnTo>
                  <a:pt x="11898" y="8345"/>
                </a:lnTo>
                <a:cubicBezTo>
                  <a:pt x="12349" y="8345"/>
                  <a:pt x="12554" y="8274"/>
                  <a:pt x="12612" y="8106"/>
                </a:cubicBezTo>
                <a:cubicBezTo>
                  <a:pt x="12676" y="7923"/>
                  <a:pt x="12671" y="7846"/>
                  <a:pt x="12587" y="7769"/>
                </a:cubicBezTo>
                <a:cubicBezTo>
                  <a:pt x="12509" y="7698"/>
                  <a:pt x="12477" y="7423"/>
                  <a:pt x="12477" y="6819"/>
                </a:cubicBezTo>
                <a:cubicBezTo>
                  <a:pt x="12477" y="5349"/>
                  <a:pt x="12659" y="5528"/>
                  <a:pt x="12879" y="7211"/>
                </a:cubicBezTo>
                <a:cubicBezTo>
                  <a:pt x="12951" y="7763"/>
                  <a:pt x="13051" y="8253"/>
                  <a:pt x="13104" y="8302"/>
                </a:cubicBezTo>
                <a:cubicBezTo>
                  <a:pt x="13282" y="8465"/>
                  <a:pt x="13524" y="7990"/>
                  <a:pt x="13590" y="7346"/>
                </a:cubicBezTo>
                <a:cubicBezTo>
                  <a:pt x="13667" y="6600"/>
                  <a:pt x="13768" y="6538"/>
                  <a:pt x="13841" y="7193"/>
                </a:cubicBezTo>
                <a:cubicBezTo>
                  <a:pt x="13949" y="8156"/>
                  <a:pt x="14361" y="8572"/>
                  <a:pt x="14806" y="8167"/>
                </a:cubicBezTo>
                <a:cubicBezTo>
                  <a:pt x="14940" y="8044"/>
                  <a:pt x="15023" y="8044"/>
                  <a:pt x="15075" y="8167"/>
                </a:cubicBezTo>
                <a:cubicBezTo>
                  <a:pt x="15172" y="8400"/>
                  <a:pt x="15741" y="8395"/>
                  <a:pt x="15802" y="8161"/>
                </a:cubicBezTo>
                <a:cubicBezTo>
                  <a:pt x="15827" y="8060"/>
                  <a:pt x="15795" y="7883"/>
                  <a:pt x="15730" y="7769"/>
                </a:cubicBezTo>
                <a:cubicBezTo>
                  <a:pt x="15608" y="7556"/>
                  <a:pt x="15560" y="6667"/>
                  <a:pt x="15651" y="6317"/>
                </a:cubicBezTo>
                <a:cubicBezTo>
                  <a:pt x="15736" y="5985"/>
                  <a:pt x="16036" y="6090"/>
                  <a:pt x="16124" y="6482"/>
                </a:cubicBezTo>
                <a:cubicBezTo>
                  <a:pt x="16186" y="6760"/>
                  <a:pt x="16185" y="6947"/>
                  <a:pt x="16114" y="7266"/>
                </a:cubicBezTo>
                <a:cubicBezTo>
                  <a:pt x="16046" y="7568"/>
                  <a:pt x="16041" y="7763"/>
                  <a:pt x="16096" y="7971"/>
                </a:cubicBezTo>
                <a:cubicBezTo>
                  <a:pt x="16199" y="8366"/>
                  <a:pt x="16669" y="8444"/>
                  <a:pt x="16830" y="8093"/>
                </a:cubicBezTo>
                <a:cubicBezTo>
                  <a:pt x="16943" y="7850"/>
                  <a:pt x="16967" y="7848"/>
                  <a:pt x="17048" y="8081"/>
                </a:cubicBezTo>
                <a:cubicBezTo>
                  <a:pt x="17177" y="8454"/>
                  <a:pt x="17804" y="8440"/>
                  <a:pt x="17864" y="8063"/>
                </a:cubicBezTo>
                <a:cubicBezTo>
                  <a:pt x="17906" y="7804"/>
                  <a:pt x="17919" y="7804"/>
                  <a:pt x="18038" y="8063"/>
                </a:cubicBezTo>
                <a:cubicBezTo>
                  <a:pt x="18198" y="8409"/>
                  <a:pt x="18399" y="8421"/>
                  <a:pt x="18594" y="8093"/>
                </a:cubicBezTo>
                <a:cubicBezTo>
                  <a:pt x="18723" y="7877"/>
                  <a:pt x="18761" y="7875"/>
                  <a:pt x="18878" y="8087"/>
                </a:cubicBezTo>
                <a:cubicBezTo>
                  <a:pt x="19045" y="8390"/>
                  <a:pt x="19362" y="8415"/>
                  <a:pt x="19549" y="8136"/>
                </a:cubicBezTo>
                <a:cubicBezTo>
                  <a:pt x="19659" y="7971"/>
                  <a:pt x="19707" y="7971"/>
                  <a:pt x="19776" y="8136"/>
                </a:cubicBezTo>
                <a:cubicBezTo>
                  <a:pt x="19824" y="8251"/>
                  <a:pt x="20000" y="8345"/>
                  <a:pt x="20168" y="8345"/>
                </a:cubicBezTo>
                <a:cubicBezTo>
                  <a:pt x="20404" y="8345"/>
                  <a:pt x="20490" y="8261"/>
                  <a:pt x="20552" y="7983"/>
                </a:cubicBezTo>
                <a:lnTo>
                  <a:pt x="20634" y="7628"/>
                </a:lnTo>
                <a:lnTo>
                  <a:pt x="20772" y="7983"/>
                </a:lnTo>
                <a:cubicBezTo>
                  <a:pt x="20931" y="8391"/>
                  <a:pt x="21082" y="8427"/>
                  <a:pt x="21320" y="8112"/>
                </a:cubicBezTo>
                <a:lnTo>
                  <a:pt x="21486" y="7891"/>
                </a:lnTo>
                <a:lnTo>
                  <a:pt x="21302" y="7695"/>
                </a:lnTo>
                <a:cubicBezTo>
                  <a:pt x="21144" y="7524"/>
                  <a:pt x="21120" y="7389"/>
                  <a:pt x="21120" y="6709"/>
                </a:cubicBezTo>
                <a:cubicBezTo>
                  <a:pt x="21120" y="6063"/>
                  <a:pt x="21146" y="5900"/>
                  <a:pt x="21263" y="5826"/>
                </a:cubicBezTo>
                <a:cubicBezTo>
                  <a:pt x="21342" y="5777"/>
                  <a:pt x="21407" y="5639"/>
                  <a:pt x="21407" y="5520"/>
                </a:cubicBezTo>
                <a:cubicBezTo>
                  <a:pt x="21407" y="5401"/>
                  <a:pt x="21342" y="5263"/>
                  <a:pt x="21263" y="5214"/>
                </a:cubicBezTo>
                <a:cubicBezTo>
                  <a:pt x="21178" y="5160"/>
                  <a:pt x="21120" y="4981"/>
                  <a:pt x="21120" y="4766"/>
                </a:cubicBezTo>
                <a:cubicBezTo>
                  <a:pt x="21120" y="4225"/>
                  <a:pt x="20928" y="4330"/>
                  <a:pt x="20664" y="5018"/>
                </a:cubicBezTo>
                <a:cubicBezTo>
                  <a:pt x="20452" y="5572"/>
                  <a:pt x="20423" y="5605"/>
                  <a:pt x="20334" y="5349"/>
                </a:cubicBezTo>
                <a:cubicBezTo>
                  <a:pt x="20255" y="5120"/>
                  <a:pt x="20252" y="5000"/>
                  <a:pt x="20324" y="4724"/>
                </a:cubicBezTo>
                <a:cubicBezTo>
                  <a:pt x="20423" y="4346"/>
                  <a:pt x="20328" y="3896"/>
                  <a:pt x="20150" y="3896"/>
                </a:cubicBezTo>
                <a:cubicBezTo>
                  <a:pt x="19987" y="3896"/>
                  <a:pt x="19903" y="4459"/>
                  <a:pt x="20019" y="4766"/>
                </a:cubicBezTo>
                <a:cubicBezTo>
                  <a:pt x="20109" y="5005"/>
                  <a:pt x="20104" y="5077"/>
                  <a:pt x="19978" y="5349"/>
                </a:cubicBezTo>
                <a:cubicBezTo>
                  <a:pt x="19840" y="5648"/>
                  <a:pt x="19825" y="5649"/>
                  <a:pt x="19546" y="5349"/>
                </a:cubicBezTo>
                <a:cubicBezTo>
                  <a:pt x="19282" y="5064"/>
                  <a:pt x="19239" y="5060"/>
                  <a:pt x="19029" y="5300"/>
                </a:cubicBezTo>
                <a:cubicBezTo>
                  <a:pt x="18896" y="5452"/>
                  <a:pt x="18753" y="5501"/>
                  <a:pt x="18691" y="5422"/>
                </a:cubicBezTo>
                <a:cubicBezTo>
                  <a:pt x="18632" y="5348"/>
                  <a:pt x="18527" y="5246"/>
                  <a:pt x="18458" y="5195"/>
                </a:cubicBezTo>
                <a:cubicBezTo>
                  <a:pt x="18389" y="5145"/>
                  <a:pt x="18335" y="4945"/>
                  <a:pt x="18335" y="4754"/>
                </a:cubicBezTo>
                <a:cubicBezTo>
                  <a:pt x="18335" y="4259"/>
                  <a:pt x="18180" y="4329"/>
                  <a:pt x="17941" y="4926"/>
                </a:cubicBezTo>
                <a:cubicBezTo>
                  <a:pt x="17703" y="5521"/>
                  <a:pt x="17585" y="5386"/>
                  <a:pt x="17585" y="4528"/>
                </a:cubicBezTo>
                <a:cubicBezTo>
                  <a:pt x="17585" y="4091"/>
                  <a:pt x="17553" y="3971"/>
                  <a:pt x="17424" y="3927"/>
                </a:cubicBezTo>
                <a:cubicBezTo>
                  <a:pt x="17230" y="3861"/>
                  <a:pt x="17132" y="4319"/>
                  <a:pt x="17248" y="4760"/>
                </a:cubicBezTo>
                <a:cubicBezTo>
                  <a:pt x="17313" y="5010"/>
                  <a:pt x="17296" y="5113"/>
                  <a:pt x="17158" y="5330"/>
                </a:cubicBezTo>
                <a:cubicBezTo>
                  <a:pt x="17010" y="5562"/>
                  <a:pt x="16981" y="5562"/>
                  <a:pt x="16905" y="5342"/>
                </a:cubicBezTo>
                <a:cubicBezTo>
                  <a:pt x="16794" y="5024"/>
                  <a:pt x="16475" y="5021"/>
                  <a:pt x="16295" y="5336"/>
                </a:cubicBezTo>
                <a:cubicBezTo>
                  <a:pt x="16174" y="5549"/>
                  <a:pt x="16139" y="5543"/>
                  <a:pt x="16027" y="5300"/>
                </a:cubicBezTo>
                <a:cubicBezTo>
                  <a:pt x="15925" y="5081"/>
                  <a:pt x="15870" y="5068"/>
                  <a:pt x="15768" y="5220"/>
                </a:cubicBezTo>
                <a:cubicBezTo>
                  <a:pt x="15678" y="5355"/>
                  <a:pt x="15615" y="5356"/>
                  <a:pt x="15563" y="5232"/>
                </a:cubicBezTo>
                <a:cubicBezTo>
                  <a:pt x="15512" y="5108"/>
                  <a:pt x="15416" y="5139"/>
                  <a:pt x="15251" y="5336"/>
                </a:cubicBezTo>
                <a:cubicBezTo>
                  <a:pt x="15029" y="5602"/>
                  <a:pt x="14996" y="5604"/>
                  <a:pt x="14737" y="5324"/>
                </a:cubicBezTo>
                <a:cubicBezTo>
                  <a:pt x="14479" y="5046"/>
                  <a:pt x="14446" y="5044"/>
                  <a:pt x="14256" y="5306"/>
                </a:cubicBezTo>
                <a:cubicBezTo>
                  <a:pt x="14129" y="5480"/>
                  <a:pt x="14035" y="5521"/>
                  <a:pt x="14007" y="5416"/>
                </a:cubicBezTo>
                <a:cubicBezTo>
                  <a:pt x="13982" y="5318"/>
                  <a:pt x="13652" y="5258"/>
                  <a:pt x="13227" y="5275"/>
                </a:cubicBezTo>
                <a:cubicBezTo>
                  <a:pt x="12407" y="5309"/>
                  <a:pt x="12295" y="5239"/>
                  <a:pt x="12418" y="4766"/>
                </a:cubicBezTo>
                <a:cubicBezTo>
                  <a:pt x="12526" y="4351"/>
                  <a:pt x="12444" y="3896"/>
                  <a:pt x="12262" y="3896"/>
                </a:cubicBezTo>
                <a:close/>
                <a:moveTo>
                  <a:pt x="13214" y="10134"/>
                </a:moveTo>
                <a:cubicBezTo>
                  <a:pt x="13174" y="10115"/>
                  <a:pt x="13124" y="10124"/>
                  <a:pt x="13063" y="10158"/>
                </a:cubicBezTo>
                <a:cubicBezTo>
                  <a:pt x="12775" y="10321"/>
                  <a:pt x="12715" y="10526"/>
                  <a:pt x="12874" y="10820"/>
                </a:cubicBezTo>
                <a:cubicBezTo>
                  <a:pt x="13011" y="11074"/>
                  <a:pt x="13011" y="11081"/>
                  <a:pt x="12874" y="11335"/>
                </a:cubicBezTo>
                <a:cubicBezTo>
                  <a:pt x="12797" y="11476"/>
                  <a:pt x="12681" y="11592"/>
                  <a:pt x="12615" y="11592"/>
                </a:cubicBezTo>
                <a:cubicBezTo>
                  <a:pt x="12549" y="11592"/>
                  <a:pt x="12397" y="11833"/>
                  <a:pt x="12277" y="12125"/>
                </a:cubicBezTo>
                <a:cubicBezTo>
                  <a:pt x="12053" y="12674"/>
                  <a:pt x="11906" y="12667"/>
                  <a:pt x="11906" y="12107"/>
                </a:cubicBezTo>
                <a:cubicBezTo>
                  <a:pt x="11906" y="11930"/>
                  <a:pt x="11874" y="11736"/>
                  <a:pt x="11834" y="11678"/>
                </a:cubicBezTo>
                <a:cubicBezTo>
                  <a:pt x="11788" y="11610"/>
                  <a:pt x="11799" y="11439"/>
                  <a:pt x="11865" y="11212"/>
                </a:cubicBezTo>
                <a:cubicBezTo>
                  <a:pt x="12060" y="10545"/>
                  <a:pt x="11758" y="9874"/>
                  <a:pt x="11543" y="10495"/>
                </a:cubicBezTo>
                <a:cubicBezTo>
                  <a:pt x="11469" y="10707"/>
                  <a:pt x="11469" y="10835"/>
                  <a:pt x="11535" y="11089"/>
                </a:cubicBezTo>
                <a:cubicBezTo>
                  <a:pt x="11607" y="11365"/>
                  <a:pt x="11592" y="11453"/>
                  <a:pt x="11445" y="11684"/>
                </a:cubicBezTo>
                <a:cubicBezTo>
                  <a:pt x="11313" y="11891"/>
                  <a:pt x="11237" y="11915"/>
                  <a:pt x="11128" y="11776"/>
                </a:cubicBezTo>
                <a:cubicBezTo>
                  <a:pt x="10880" y="11459"/>
                  <a:pt x="10554" y="11562"/>
                  <a:pt x="10365" y="12015"/>
                </a:cubicBezTo>
                <a:cubicBezTo>
                  <a:pt x="10269" y="12245"/>
                  <a:pt x="10191" y="12530"/>
                  <a:pt x="10191" y="12652"/>
                </a:cubicBezTo>
                <a:cubicBezTo>
                  <a:pt x="10191" y="12856"/>
                  <a:pt x="9983" y="13384"/>
                  <a:pt x="9674" y="13963"/>
                </a:cubicBezTo>
                <a:cubicBezTo>
                  <a:pt x="9574" y="14151"/>
                  <a:pt x="9527" y="14158"/>
                  <a:pt x="9441" y="13987"/>
                </a:cubicBezTo>
                <a:cubicBezTo>
                  <a:pt x="9289" y="13684"/>
                  <a:pt x="9296" y="11720"/>
                  <a:pt x="9452" y="11151"/>
                </a:cubicBezTo>
                <a:cubicBezTo>
                  <a:pt x="9624" y="10521"/>
                  <a:pt x="9578" y="10478"/>
                  <a:pt x="8830" y="10550"/>
                </a:cubicBezTo>
                <a:cubicBezTo>
                  <a:pt x="8692" y="10564"/>
                  <a:pt x="8690" y="10593"/>
                  <a:pt x="8794" y="10949"/>
                </a:cubicBezTo>
                <a:cubicBezTo>
                  <a:pt x="8871" y="11213"/>
                  <a:pt x="8906" y="11730"/>
                  <a:pt x="8906" y="12652"/>
                </a:cubicBezTo>
                <a:cubicBezTo>
                  <a:pt x="8906" y="13807"/>
                  <a:pt x="8887" y="13997"/>
                  <a:pt x="8761" y="14159"/>
                </a:cubicBezTo>
                <a:cubicBezTo>
                  <a:pt x="8495" y="14500"/>
                  <a:pt x="8693" y="14668"/>
                  <a:pt x="9357" y="14668"/>
                </a:cubicBezTo>
                <a:cubicBezTo>
                  <a:pt x="9948" y="14668"/>
                  <a:pt x="10022" y="14636"/>
                  <a:pt x="10107" y="14312"/>
                </a:cubicBezTo>
                <a:lnTo>
                  <a:pt x="10201" y="13951"/>
                </a:lnTo>
                <a:lnTo>
                  <a:pt x="10363" y="14312"/>
                </a:lnTo>
                <a:cubicBezTo>
                  <a:pt x="10541" y="14713"/>
                  <a:pt x="10965" y="14800"/>
                  <a:pt x="11105" y="14465"/>
                </a:cubicBezTo>
                <a:cubicBezTo>
                  <a:pt x="11172" y="14306"/>
                  <a:pt x="11210" y="14306"/>
                  <a:pt x="11276" y="14465"/>
                </a:cubicBezTo>
                <a:cubicBezTo>
                  <a:pt x="11412" y="14789"/>
                  <a:pt x="12095" y="14732"/>
                  <a:pt x="12149" y="14392"/>
                </a:cubicBezTo>
                <a:cubicBezTo>
                  <a:pt x="12190" y="14136"/>
                  <a:pt x="12204" y="14132"/>
                  <a:pt x="12318" y="14380"/>
                </a:cubicBezTo>
                <a:cubicBezTo>
                  <a:pt x="12471" y="14710"/>
                  <a:pt x="13226" y="14747"/>
                  <a:pt x="13483" y="14435"/>
                </a:cubicBezTo>
                <a:cubicBezTo>
                  <a:pt x="13625" y="14261"/>
                  <a:pt x="13690" y="14272"/>
                  <a:pt x="13859" y="14514"/>
                </a:cubicBezTo>
                <a:cubicBezTo>
                  <a:pt x="14052" y="14791"/>
                  <a:pt x="14317" y="14755"/>
                  <a:pt x="14542" y="14422"/>
                </a:cubicBezTo>
                <a:cubicBezTo>
                  <a:pt x="14580" y="14366"/>
                  <a:pt x="14632" y="14402"/>
                  <a:pt x="14657" y="14502"/>
                </a:cubicBezTo>
                <a:cubicBezTo>
                  <a:pt x="14683" y="14602"/>
                  <a:pt x="14902" y="14684"/>
                  <a:pt x="15144" y="14680"/>
                </a:cubicBezTo>
                <a:cubicBezTo>
                  <a:pt x="16306" y="14659"/>
                  <a:pt x="16271" y="14678"/>
                  <a:pt x="16134" y="14153"/>
                </a:cubicBezTo>
                <a:cubicBezTo>
                  <a:pt x="16087" y="13970"/>
                  <a:pt x="16050" y="13436"/>
                  <a:pt x="16050" y="12964"/>
                </a:cubicBezTo>
                <a:cubicBezTo>
                  <a:pt x="16050" y="11939"/>
                  <a:pt x="15854" y="11310"/>
                  <a:pt x="15597" y="11512"/>
                </a:cubicBezTo>
                <a:cubicBezTo>
                  <a:pt x="15512" y="11579"/>
                  <a:pt x="15320" y="11624"/>
                  <a:pt x="15172" y="11610"/>
                </a:cubicBezTo>
                <a:cubicBezTo>
                  <a:pt x="15024" y="11597"/>
                  <a:pt x="14838" y="11667"/>
                  <a:pt x="14757" y="11770"/>
                </a:cubicBezTo>
                <a:cubicBezTo>
                  <a:pt x="14651" y="11906"/>
                  <a:pt x="14585" y="11905"/>
                  <a:pt x="14514" y="11763"/>
                </a:cubicBezTo>
                <a:cubicBezTo>
                  <a:pt x="14460" y="11657"/>
                  <a:pt x="14310" y="11564"/>
                  <a:pt x="14181" y="11555"/>
                </a:cubicBezTo>
                <a:cubicBezTo>
                  <a:pt x="13996" y="11542"/>
                  <a:pt x="13902" y="11670"/>
                  <a:pt x="13716" y="12186"/>
                </a:cubicBezTo>
                <a:cubicBezTo>
                  <a:pt x="13445" y="12935"/>
                  <a:pt x="13403" y="12842"/>
                  <a:pt x="13380" y="11396"/>
                </a:cubicBezTo>
                <a:cubicBezTo>
                  <a:pt x="13366" y="10526"/>
                  <a:pt x="13334" y="10190"/>
                  <a:pt x="13214" y="10134"/>
                </a:cubicBezTo>
                <a:close/>
                <a:moveTo>
                  <a:pt x="18563" y="17106"/>
                </a:moveTo>
                <a:cubicBezTo>
                  <a:pt x="18548" y="17101"/>
                  <a:pt x="18529" y="17110"/>
                  <a:pt x="18507" y="17131"/>
                </a:cubicBezTo>
                <a:cubicBezTo>
                  <a:pt x="18445" y="17188"/>
                  <a:pt x="18361" y="17235"/>
                  <a:pt x="18320" y="17235"/>
                </a:cubicBezTo>
                <a:cubicBezTo>
                  <a:pt x="18279" y="17235"/>
                  <a:pt x="18264" y="17387"/>
                  <a:pt x="18284" y="17572"/>
                </a:cubicBezTo>
                <a:cubicBezTo>
                  <a:pt x="18336" y="18042"/>
                  <a:pt x="17887" y="18699"/>
                  <a:pt x="17762" y="18338"/>
                </a:cubicBezTo>
                <a:cubicBezTo>
                  <a:pt x="17671" y="18074"/>
                  <a:pt x="17203" y="18046"/>
                  <a:pt x="17071" y="18295"/>
                </a:cubicBezTo>
                <a:cubicBezTo>
                  <a:pt x="17019" y="18393"/>
                  <a:pt x="16937" y="18374"/>
                  <a:pt x="16851" y="18246"/>
                </a:cubicBezTo>
                <a:cubicBezTo>
                  <a:pt x="16772" y="18128"/>
                  <a:pt x="16631" y="18089"/>
                  <a:pt x="16523" y="18154"/>
                </a:cubicBezTo>
                <a:cubicBezTo>
                  <a:pt x="16237" y="18326"/>
                  <a:pt x="16230" y="18316"/>
                  <a:pt x="16191" y="17713"/>
                </a:cubicBezTo>
                <a:cubicBezTo>
                  <a:pt x="16160" y="17238"/>
                  <a:pt x="16127" y="17159"/>
                  <a:pt x="15981" y="17198"/>
                </a:cubicBezTo>
                <a:cubicBezTo>
                  <a:pt x="15753" y="17259"/>
                  <a:pt x="15724" y="17346"/>
                  <a:pt x="15832" y="17657"/>
                </a:cubicBezTo>
                <a:cubicBezTo>
                  <a:pt x="15907" y="17874"/>
                  <a:pt x="15894" y="17943"/>
                  <a:pt x="15753" y="18068"/>
                </a:cubicBezTo>
                <a:cubicBezTo>
                  <a:pt x="15660" y="18151"/>
                  <a:pt x="15544" y="18181"/>
                  <a:pt x="15494" y="18135"/>
                </a:cubicBezTo>
                <a:cubicBezTo>
                  <a:pt x="15445" y="18090"/>
                  <a:pt x="15360" y="18143"/>
                  <a:pt x="15305" y="18252"/>
                </a:cubicBezTo>
                <a:cubicBezTo>
                  <a:pt x="15237" y="18388"/>
                  <a:pt x="15191" y="18393"/>
                  <a:pt x="15159" y="18270"/>
                </a:cubicBezTo>
                <a:cubicBezTo>
                  <a:pt x="15092" y="18009"/>
                  <a:pt x="14818" y="18051"/>
                  <a:pt x="14640" y="18350"/>
                </a:cubicBezTo>
                <a:cubicBezTo>
                  <a:pt x="14535" y="18525"/>
                  <a:pt x="14472" y="18548"/>
                  <a:pt x="14440" y="18423"/>
                </a:cubicBezTo>
                <a:cubicBezTo>
                  <a:pt x="14414" y="18322"/>
                  <a:pt x="14316" y="18170"/>
                  <a:pt x="14225" y="18086"/>
                </a:cubicBezTo>
                <a:cubicBezTo>
                  <a:pt x="14131" y="18001"/>
                  <a:pt x="14049" y="17763"/>
                  <a:pt x="14036" y="17541"/>
                </a:cubicBezTo>
                <a:cubicBezTo>
                  <a:pt x="14017" y="17235"/>
                  <a:pt x="13973" y="17161"/>
                  <a:pt x="13836" y="17198"/>
                </a:cubicBezTo>
                <a:cubicBezTo>
                  <a:pt x="13739" y="17224"/>
                  <a:pt x="13634" y="17358"/>
                  <a:pt x="13603" y="17492"/>
                </a:cubicBezTo>
                <a:cubicBezTo>
                  <a:pt x="13572" y="17627"/>
                  <a:pt x="13503" y="17698"/>
                  <a:pt x="13452" y="17651"/>
                </a:cubicBezTo>
                <a:cubicBezTo>
                  <a:pt x="13401" y="17605"/>
                  <a:pt x="13307" y="17712"/>
                  <a:pt x="13240" y="17890"/>
                </a:cubicBezTo>
                <a:cubicBezTo>
                  <a:pt x="13159" y="18103"/>
                  <a:pt x="13056" y="18183"/>
                  <a:pt x="12938" y="18129"/>
                </a:cubicBezTo>
                <a:cubicBezTo>
                  <a:pt x="12827" y="18078"/>
                  <a:pt x="12703" y="18164"/>
                  <a:pt x="12618" y="18350"/>
                </a:cubicBezTo>
                <a:cubicBezTo>
                  <a:pt x="12503" y="18599"/>
                  <a:pt x="12473" y="18607"/>
                  <a:pt x="12441" y="18405"/>
                </a:cubicBezTo>
                <a:cubicBezTo>
                  <a:pt x="12420" y="18271"/>
                  <a:pt x="12410" y="17977"/>
                  <a:pt x="12421" y="17749"/>
                </a:cubicBezTo>
                <a:cubicBezTo>
                  <a:pt x="12434" y="17461"/>
                  <a:pt x="12400" y="17317"/>
                  <a:pt x="12308" y="17271"/>
                </a:cubicBezTo>
                <a:cubicBezTo>
                  <a:pt x="12117" y="17177"/>
                  <a:pt x="12002" y="17496"/>
                  <a:pt x="12113" y="17817"/>
                </a:cubicBezTo>
                <a:cubicBezTo>
                  <a:pt x="12162" y="17958"/>
                  <a:pt x="12182" y="18163"/>
                  <a:pt x="12154" y="18270"/>
                </a:cubicBezTo>
                <a:cubicBezTo>
                  <a:pt x="12122" y="18396"/>
                  <a:pt x="12009" y="18243"/>
                  <a:pt x="11832" y="17829"/>
                </a:cubicBezTo>
                <a:cubicBezTo>
                  <a:pt x="11658" y="17423"/>
                  <a:pt x="11517" y="17224"/>
                  <a:pt x="11445" y="17290"/>
                </a:cubicBezTo>
                <a:cubicBezTo>
                  <a:pt x="11318" y="17407"/>
                  <a:pt x="11298" y="17678"/>
                  <a:pt x="11404" y="17835"/>
                </a:cubicBezTo>
                <a:cubicBezTo>
                  <a:pt x="11500" y="17977"/>
                  <a:pt x="11498" y="19050"/>
                  <a:pt x="11399" y="19489"/>
                </a:cubicBezTo>
                <a:cubicBezTo>
                  <a:pt x="11340" y="19754"/>
                  <a:pt x="11341" y="19875"/>
                  <a:pt x="11407" y="19973"/>
                </a:cubicBezTo>
                <a:cubicBezTo>
                  <a:pt x="11624" y="20295"/>
                  <a:pt x="11805" y="19968"/>
                  <a:pt x="11691" y="19459"/>
                </a:cubicBezTo>
                <a:cubicBezTo>
                  <a:pt x="11646" y="19255"/>
                  <a:pt x="11627" y="18972"/>
                  <a:pt x="11650" y="18828"/>
                </a:cubicBezTo>
                <a:cubicBezTo>
                  <a:pt x="11682" y="18627"/>
                  <a:pt x="11758" y="18735"/>
                  <a:pt x="11965" y="19293"/>
                </a:cubicBezTo>
                <a:cubicBezTo>
                  <a:pt x="12193" y="19909"/>
                  <a:pt x="12256" y="19997"/>
                  <a:pt x="12369" y="19845"/>
                </a:cubicBezTo>
                <a:cubicBezTo>
                  <a:pt x="12470" y="19710"/>
                  <a:pt x="12546" y="19731"/>
                  <a:pt x="12669" y="19924"/>
                </a:cubicBezTo>
                <a:cubicBezTo>
                  <a:pt x="12816" y="20156"/>
                  <a:pt x="12853" y="20155"/>
                  <a:pt x="13004" y="19918"/>
                </a:cubicBezTo>
                <a:cubicBezTo>
                  <a:pt x="13125" y="19729"/>
                  <a:pt x="13195" y="19701"/>
                  <a:pt x="13250" y="19833"/>
                </a:cubicBezTo>
                <a:cubicBezTo>
                  <a:pt x="13296" y="19943"/>
                  <a:pt x="13565" y="20002"/>
                  <a:pt x="13920" y="19973"/>
                </a:cubicBezTo>
                <a:cubicBezTo>
                  <a:pt x="14247" y="19947"/>
                  <a:pt x="14568" y="19932"/>
                  <a:pt x="14637" y="19943"/>
                </a:cubicBezTo>
                <a:cubicBezTo>
                  <a:pt x="14864" y="19978"/>
                  <a:pt x="14935" y="19983"/>
                  <a:pt x="15656" y="19980"/>
                </a:cubicBezTo>
                <a:cubicBezTo>
                  <a:pt x="16049" y="19978"/>
                  <a:pt x="16418" y="19983"/>
                  <a:pt x="16477" y="19992"/>
                </a:cubicBezTo>
                <a:cubicBezTo>
                  <a:pt x="16586" y="20008"/>
                  <a:pt x="17979" y="19995"/>
                  <a:pt x="18366" y="19973"/>
                </a:cubicBezTo>
                <a:cubicBezTo>
                  <a:pt x="18481" y="19967"/>
                  <a:pt x="18615" y="19879"/>
                  <a:pt x="18663" y="19784"/>
                </a:cubicBezTo>
                <a:cubicBezTo>
                  <a:pt x="18715" y="19679"/>
                  <a:pt x="18767" y="19677"/>
                  <a:pt x="18791" y="19771"/>
                </a:cubicBezTo>
                <a:cubicBezTo>
                  <a:pt x="18853" y="20011"/>
                  <a:pt x="19178" y="19961"/>
                  <a:pt x="19270" y="19698"/>
                </a:cubicBezTo>
                <a:cubicBezTo>
                  <a:pt x="19315" y="19566"/>
                  <a:pt x="19326" y="19329"/>
                  <a:pt x="19295" y="19159"/>
                </a:cubicBezTo>
                <a:cubicBezTo>
                  <a:pt x="19265" y="18993"/>
                  <a:pt x="19248" y="18684"/>
                  <a:pt x="19257" y="18472"/>
                </a:cubicBezTo>
                <a:cubicBezTo>
                  <a:pt x="19270" y="18150"/>
                  <a:pt x="19237" y="18092"/>
                  <a:pt x="19057" y="18092"/>
                </a:cubicBezTo>
                <a:cubicBezTo>
                  <a:pt x="18939" y="18092"/>
                  <a:pt x="18823" y="18168"/>
                  <a:pt x="18799" y="18264"/>
                </a:cubicBezTo>
                <a:cubicBezTo>
                  <a:pt x="18716" y="18584"/>
                  <a:pt x="18619" y="18246"/>
                  <a:pt x="18619" y="17633"/>
                </a:cubicBezTo>
                <a:cubicBezTo>
                  <a:pt x="18619" y="17271"/>
                  <a:pt x="18608" y="17123"/>
                  <a:pt x="18563" y="17106"/>
                </a:cubicBezTo>
                <a:close/>
                <a:moveTo>
                  <a:pt x="9298" y="17210"/>
                </a:moveTo>
                <a:cubicBezTo>
                  <a:pt x="8651" y="17275"/>
                  <a:pt x="8620" y="17300"/>
                  <a:pt x="8620" y="17756"/>
                </a:cubicBezTo>
                <a:cubicBezTo>
                  <a:pt x="8620" y="17996"/>
                  <a:pt x="8664" y="18073"/>
                  <a:pt x="8781" y="18043"/>
                </a:cubicBezTo>
                <a:cubicBezTo>
                  <a:pt x="8931" y="18005"/>
                  <a:pt x="8939" y="18068"/>
                  <a:pt x="8935" y="18987"/>
                </a:cubicBezTo>
                <a:lnTo>
                  <a:pt x="8929" y="19967"/>
                </a:lnTo>
                <a:lnTo>
                  <a:pt x="9777" y="19943"/>
                </a:lnTo>
                <a:cubicBezTo>
                  <a:pt x="10241" y="19929"/>
                  <a:pt x="10639" y="19961"/>
                  <a:pt x="10662" y="20016"/>
                </a:cubicBezTo>
                <a:cubicBezTo>
                  <a:pt x="10763" y="20258"/>
                  <a:pt x="11013" y="19828"/>
                  <a:pt x="11013" y="19410"/>
                </a:cubicBezTo>
                <a:cubicBezTo>
                  <a:pt x="11013" y="19171"/>
                  <a:pt x="11036" y="18920"/>
                  <a:pt x="11064" y="18852"/>
                </a:cubicBezTo>
                <a:cubicBezTo>
                  <a:pt x="11155" y="18632"/>
                  <a:pt x="10975" y="18092"/>
                  <a:pt x="10811" y="18092"/>
                </a:cubicBezTo>
                <a:cubicBezTo>
                  <a:pt x="10723" y="18092"/>
                  <a:pt x="10583" y="18208"/>
                  <a:pt x="10498" y="18350"/>
                </a:cubicBezTo>
                <a:cubicBezTo>
                  <a:pt x="10394" y="18525"/>
                  <a:pt x="10328" y="18548"/>
                  <a:pt x="10296" y="18423"/>
                </a:cubicBezTo>
                <a:cubicBezTo>
                  <a:pt x="10270" y="18322"/>
                  <a:pt x="10173" y="18170"/>
                  <a:pt x="10081" y="18086"/>
                </a:cubicBezTo>
                <a:cubicBezTo>
                  <a:pt x="9988" y="18001"/>
                  <a:pt x="9905" y="17768"/>
                  <a:pt x="9892" y="17547"/>
                </a:cubicBezTo>
                <a:cubicBezTo>
                  <a:pt x="9869" y="17170"/>
                  <a:pt x="9848" y="17155"/>
                  <a:pt x="9298" y="17210"/>
                </a:cubicBezTo>
                <a:close/>
              </a:path>
            </a:pathLst>
          </a:custGeom>
          <a:ln w="12700">
            <a:miter lim="400000"/>
          </a:ln>
        </p:spPr>
      </p:pic>
      <p:sp>
        <p:nvSpPr>
          <p:cNvPr id="187" name="In collaboration with:"/>
          <p:cNvSpPr txBox="1"/>
          <p:nvPr/>
        </p:nvSpPr>
        <p:spPr>
          <a:xfrm>
            <a:off x="17112920" y="11063111"/>
            <a:ext cx="3758566"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lvl1pPr>
          </a:lstStyle>
          <a:p>
            <a:r>
              <a:t>In collaboration with:</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lide Subtitle"/>
          <p:cNvSpPr txBox="1">
            <a:spLocks noGrp="1"/>
          </p:cNvSpPr>
          <p:nvPr>
            <p:ph type="body" idx="21"/>
          </p:nvPr>
        </p:nvSpPr>
        <p:spPr>
          <a:prstGeom prst="rect">
            <a:avLst/>
          </a:prstGeom>
        </p:spPr>
        <p:txBody>
          <a:bodyPr/>
          <a:lstStyle/>
          <a:p>
            <a:endParaRPr/>
          </a:p>
        </p:txBody>
      </p:sp>
      <p:sp>
        <p:nvSpPr>
          <p:cNvPr id="318" name="Use a coronagraph!"/>
          <p:cNvSpPr txBox="1">
            <a:spLocks noGrp="1"/>
          </p:cNvSpPr>
          <p:nvPr>
            <p:ph type="title"/>
          </p:nvPr>
        </p:nvSpPr>
        <p:spPr>
          <a:prstGeom prst="rect">
            <a:avLst/>
          </a:prstGeom>
        </p:spPr>
        <p:txBody>
          <a:bodyPr/>
          <a:lstStyle>
            <a:lvl1pPr>
              <a:defRPr>
                <a:solidFill>
                  <a:srgbClr val="000000"/>
                </a:solidFill>
                <a:latin typeface="Produkt Regular"/>
                <a:ea typeface="Produkt Regular"/>
                <a:cs typeface="Produkt Regular"/>
                <a:sym typeface="Produkt Regular"/>
              </a:defRPr>
            </a:lvl1pPr>
          </a:lstStyle>
          <a:p>
            <a:r>
              <a:t>Use a coronagraph!</a:t>
            </a:r>
          </a:p>
        </p:txBody>
      </p:sp>
      <p:sp>
        <p:nvSpPr>
          <p:cNvPr id="319" name="Slide bullet text"/>
          <p:cNvSpPr txBox="1">
            <a:spLocks noGrp="1"/>
          </p:cNvSpPr>
          <p:nvPr>
            <p:ph type="body" idx="1"/>
          </p:nvPr>
        </p:nvSpPr>
        <p:spPr>
          <a:prstGeom prst="rect">
            <a:avLst/>
          </a:prstGeom>
        </p:spPr>
        <p:txBody>
          <a:bodyPr/>
          <a:lstStyle/>
          <a:p>
            <a:endParaRPr/>
          </a:p>
        </p:txBody>
      </p:sp>
      <p:pic>
        <p:nvPicPr>
          <p:cNvPr id="320" name="Image" descr="Image"/>
          <p:cNvPicPr>
            <a:picLocks noChangeAspect="1"/>
          </p:cNvPicPr>
          <p:nvPr/>
        </p:nvPicPr>
        <p:blipFill>
          <a:blip r:embed="rId2"/>
          <a:srcRect l="5108" t="12180" r="20820" b="22015"/>
          <a:stretch>
            <a:fillRect/>
          </a:stretch>
        </p:blipFill>
        <p:spPr>
          <a:xfrm>
            <a:off x="1413271" y="2061926"/>
            <a:ext cx="21557316" cy="10772626"/>
          </a:xfrm>
          <a:prstGeom prst="rect">
            <a:avLst/>
          </a:prstGeom>
          <a:ln w="12700">
            <a:miter lim="400000"/>
          </a:ln>
        </p:spPr>
      </p:pic>
      <p:sp>
        <p:nvSpPr>
          <p:cNvPr id="321"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322"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323"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324"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325"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A coronagraph is an optical system that blocks on-axis (star) light while transmitting off-axis (planet) light."/>
          <p:cNvSpPr txBox="1">
            <a:spLocks noGrp="1"/>
          </p:cNvSpPr>
          <p:nvPr>
            <p:ph type="body" idx="21"/>
          </p:nvPr>
        </p:nvSpPr>
        <p:spPr>
          <a:xfrm>
            <a:off x="692283" y="5627864"/>
            <a:ext cx="22999434" cy="75974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gn="ctr" defTabSz="355600">
              <a:spcBef>
                <a:spcPts val="4700"/>
              </a:spcBef>
              <a:defRPr sz="7100">
                <a:latin typeface="Graphik-Light"/>
                <a:ea typeface="Graphik-Light"/>
                <a:cs typeface="Graphik-Light"/>
                <a:sym typeface="Graphik Light"/>
              </a:defRPr>
            </a:lvl1pPr>
          </a:lstStyle>
          <a:p>
            <a:r>
              <a:t>A coronagraph is an optical system that blocks on-axis (star) light while transmitting off-axis (planet) light.</a:t>
            </a:r>
          </a:p>
        </p:txBody>
      </p:sp>
      <p:sp>
        <p:nvSpPr>
          <p:cNvPr id="328" name="My definition of a coronagraph"/>
          <p:cNvSpPr txBox="1">
            <a:spLocks noGrp="1"/>
          </p:cNvSpPr>
          <p:nvPr>
            <p:ph type="title"/>
          </p:nvPr>
        </p:nvSpPr>
        <p:spPr>
          <a:xfrm>
            <a:off x="2636203" y="1256407"/>
            <a:ext cx="21971001" cy="1689101"/>
          </a:xfrm>
          <a:prstGeom prst="rect">
            <a:avLst/>
          </a:prstGeom>
        </p:spPr>
        <p:txBody>
          <a:bodyPr/>
          <a:lstStyle/>
          <a:p>
            <a:r>
              <a:t>My definition of a coronagraph</a:t>
            </a:r>
          </a:p>
        </p:txBody>
      </p:sp>
      <p:sp>
        <p:nvSpPr>
          <p:cNvPr id="329"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330"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331"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332"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333"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336" name="History of the coronagraph"/>
          <p:cNvSpPr txBox="1">
            <a:spLocks noGrp="1"/>
          </p:cNvSpPr>
          <p:nvPr>
            <p:ph type="title"/>
          </p:nvPr>
        </p:nvSpPr>
        <p:spPr>
          <a:prstGeom prst="rect">
            <a:avLst/>
          </a:prstGeom>
        </p:spPr>
        <p:txBody>
          <a:bodyPr/>
          <a:lstStyle/>
          <a:p>
            <a:r>
              <a:rPr dirty="0"/>
              <a:t>History of the coronagraph</a:t>
            </a:r>
          </a:p>
        </p:txBody>
      </p:sp>
      <p:sp>
        <p:nvSpPr>
          <p:cNvPr id="337" name="Named after the masks used to image the Sun’s corona…"/>
          <p:cNvSpPr txBox="1">
            <a:spLocks noGrp="1"/>
          </p:cNvSpPr>
          <p:nvPr>
            <p:ph type="body" sz="half" idx="1"/>
          </p:nvPr>
        </p:nvSpPr>
        <p:spPr>
          <a:xfrm>
            <a:off x="1157189" y="3681434"/>
            <a:ext cx="13333054" cy="8256012"/>
          </a:xfrm>
          <a:prstGeom prst="rect">
            <a:avLst/>
          </a:prstGeom>
        </p:spPr>
        <p:txBody>
          <a:bodyPr/>
          <a:lstStyle/>
          <a:p>
            <a:r>
              <a:t>Named after the masks used to image the </a:t>
            </a:r>
            <a:r>
              <a:rPr>
                <a:solidFill>
                  <a:schemeClr val="accent4">
                    <a:hueOff val="-297102"/>
                    <a:satOff val="16978"/>
                    <a:lumOff val="-20883"/>
                  </a:schemeClr>
                </a:solidFill>
              </a:rPr>
              <a:t>Sun’s corona</a:t>
            </a:r>
          </a:p>
          <a:p>
            <a:pPr lvl="2"/>
            <a:r>
              <a:t>Is the moon the first coronagraph?</a:t>
            </a:r>
          </a:p>
          <a:p>
            <a:r>
              <a:t>Developed by </a:t>
            </a:r>
            <a:r>
              <a:rPr>
                <a:solidFill>
                  <a:schemeClr val="accent4">
                    <a:hueOff val="-297102"/>
                    <a:satOff val="16978"/>
                    <a:lumOff val="-20883"/>
                  </a:schemeClr>
                </a:solidFill>
              </a:rPr>
              <a:t>Bernard Lyot</a:t>
            </a:r>
            <a:r>
              <a:t> in 1930</a:t>
            </a:r>
          </a:p>
          <a:p>
            <a:pPr lvl="3"/>
            <a:r>
              <a:t>-&gt; Lyot coronagraph</a:t>
            </a:r>
          </a:p>
          <a:p>
            <a:r>
              <a:t>First extra-solar system astronomy by Smith and Terrile. </a:t>
            </a:r>
          </a:p>
          <a:p>
            <a:r>
              <a:t>Used for </a:t>
            </a:r>
            <a:r>
              <a:rPr>
                <a:solidFill>
                  <a:schemeClr val="accent4">
                    <a:hueOff val="-297102"/>
                    <a:satOff val="16978"/>
                    <a:lumOff val="-20883"/>
                  </a:schemeClr>
                </a:solidFill>
              </a:rPr>
              <a:t>observations of circumstellar disks</a:t>
            </a:r>
            <a:r>
              <a:t> around Beta Pictoris</a:t>
            </a:r>
          </a:p>
        </p:txBody>
      </p:sp>
      <p:pic>
        <p:nvPicPr>
          <p:cNvPr id="338" name="pasted-movie.png" descr="pasted-movie.png"/>
          <p:cNvPicPr>
            <a:picLocks noChangeAspect="1"/>
          </p:cNvPicPr>
          <p:nvPr/>
        </p:nvPicPr>
        <p:blipFill>
          <a:blip r:embed="rId2"/>
          <a:stretch>
            <a:fillRect/>
          </a:stretch>
        </p:blipFill>
        <p:spPr>
          <a:xfrm>
            <a:off x="16577220" y="7948290"/>
            <a:ext cx="6233370" cy="4928259"/>
          </a:xfrm>
          <a:prstGeom prst="rect">
            <a:avLst/>
          </a:prstGeom>
          <a:ln w="12700">
            <a:miter lim="400000"/>
          </a:ln>
        </p:spPr>
      </p:pic>
      <p:pic>
        <p:nvPicPr>
          <p:cNvPr id="339" name="pasted-movie.png" descr="pasted-movie.png"/>
          <p:cNvPicPr>
            <a:picLocks noChangeAspect="1"/>
          </p:cNvPicPr>
          <p:nvPr/>
        </p:nvPicPr>
        <p:blipFill>
          <a:blip r:embed="rId3"/>
          <a:srcRect t="16210" b="15094"/>
          <a:stretch>
            <a:fillRect/>
          </a:stretch>
        </p:blipFill>
        <p:spPr>
          <a:xfrm>
            <a:off x="17021519" y="2094809"/>
            <a:ext cx="5588001" cy="5121204"/>
          </a:xfrm>
          <a:prstGeom prst="rect">
            <a:avLst/>
          </a:prstGeom>
          <a:ln w="12700">
            <a:miter lim="400000"/>
          </a:ln>
        </p:spPr>
      </p:pic>
      <p:sp>
        <p:nvSpPr>
          <p:cNvPr id="340" name="Solar corona"/>
          <p:cNvSpPr txBox="1"/>
          <p:nvPr/>
        </p:nvSpPr>
        <p:spPr>
          <a:xfrm>
            <a:off x="18525372" y="2037969"/>
            <a:ext cx="303530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rPr lang="en-US" dirty="0"/>
              <a:t>Solar </a:t>
            </a:r>
            <a:r>
              <a:rPr dirty="0"/>
              <a:t>corona</a:t>
            </a:r>
          </a:p>
        </p:txBody>
      </p:sp>
      <p:sp>
        <p:nvSpPr>
          <p:cNvPr id="341" name="Image by Michael Adler"/>
          <p:cNvSpPr txBox="1"/>
          <p:nvPr/>
        </p:nvSpPr>
        <p:spPr>
          <a:xfrm>
            <a:off x="19513770" y="6623050"/>
            <a:ext cx="3004262"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solidFill>
                  <a:srgbClr val="FFFFFF"/>
                </a:solidFill>
              </a:defRPr>
            </a:lvl1pPr>
          </a:lstStyle>
          <a:p>
            <a:r>
              <a:t>Image by Michael Adler</a:t>
            </a:r>
          </a:p>
        </p:txBody>
      </p:sp>
      <p:sp>
        <p:nvSpPr>
          <p:cNvPr id="342" name="(Smith &amp; Terrile 1984)"/>
          <p:cNvSpPr txBox="1"/>
          <p:nvPr/>
        </p:nvSpPr>
        <p:spPr>
          <a:xfrm>
            <a:off x="19850955" y="12178809"/>
            <a:ext cx="2791169"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solidFill>
                  <a:srgbClr val="FFFFFF"/>
                </a:solidFill>
              </a:defRPr>
            </a:lvl1pPr>
          </a:lstStyle>
          <a:p>
            <a:r>
              <a:t> (Smith &amp; Terrile 1984)</a:t>
            </a:r>
          </a:p>
        </p:txBody>
      </p:sp>
      <p:sp>
        <p:nvSpPr>
          <p:cNvPr id="343" name="Beta Pictoris disk"/>
          <p:cNvSpPr txBox="1"/>
          <p:nvPr/>
        </p:nvSpPr>
        <p:spPr>
          <a:xfrm>
            <a:off x="17805617" y="8583594"/>
            <a:ext cx="401980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Beta Pictoris disk</a:t>
            </a:r>
          </a:p>
        </p:txBody>
      </p:sp>
      <p:sp>
        <p:nvSpPr>
          <p:cNvPr id="344"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345"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346"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347"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Clear aperture"/>
          <p:cNvSpPr txBox="1">
            <a:spLocks noGrp="1"/>
          </p:cNvSpPr>
          <p:nvPr>
            <p:ph type="title"/>
          </p:nvPr>
        </p:nvSpPr>
        <p:spPr>
          <a:prstGeom prst="rect">
            <a:avLst/>
          </a:prstGeom>
        </p:spPr>
        <p:txBody>
          <a:bodyPr/>
          <a:lstStyle/>
          <a:p>
            <a:r>
              <a:t>Clear aperture</a:t>
            </a:r>
          </a:p>
        </p:txBody>
      </p:sp>
      <p:sp>
        <p:nvSpPr>
          <p:cNvPr id="350" name="Simple…"/>
          <p:cNvSpPr txBox="1">
            <a:spLocks noGrp="1"/>
          </p:cNvSpPr>
          <p:nvPr>
            <p:ph type="body" sz="half" idx="1"/>
          </p:nvPr>
        </p:nvSpPr>
        <p:spPr>
          <a:xfrm>
            <a:off x="1206500" y="2724416"/>
            <a:ext cx="9778254" cy="9780100"/>
          </a:xfrm>
          <a:prstGeom prst="rect">
            <a:avLst/>
          </a:prstGeom>
        </p:spPr>
        <p:txBody>
          <a:bodyPr/>
          <a:lstStyle/>
          <a:p>
            <a:r>
              <a:t>Simple</a:t>
            </a:r>
          </a:p>
          <a:p>
            <a:r>
              <a:t>Rotational symmetry</a:t>
            </a:r>
          </a:p>
          <a:p>
            <a:pPr lvl="2"/>
            <a:r>
              <a:t>Enables 1D optimization</a:t>
            </a:r>
          </a:p>
          <a:p>
            <a:r>
              <a:t>Ideal for coronagraphy </a:t>
            </a:r>
          </a:p>
          <a:p>
            <a:r>
              <a:t>Need off-axis telescope</a:t>
            </a:r>
          </a:p>
        </p:txBody>
      </p:sp>
      <p:sp>
        <p:nvSpPr>
          <p:cNvPr id="351" name="Shape"/>
          <p:cNvSpPr/>
          <p:nvPr/>
        </p:nvSpPr>
        <p:spPr>
          <a:xfrm>
            <a:off x="14495535" y="9864514"/>
            <a:ext cx="402334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50000"/>
            </a:srgbClr>
          </a:solidFill>
          <a:ln w="12700">
            <a:miter lim="400000"/>
          </a:ln>
        </p:spPr>
        <p:txBody>
          <a:bodyPr lIns="50800" tIns="50800" rIns="50800" bIns="50800" anchor="ctr"/>
          <a:lstStyle/>
          <a:p>
            <a:endParaRPr/>
          </a:p>
        </p:txBody>
      </p:sp>
      <p:sp>
        <p:nvSpPr>
          <p:cNvPr id="352" name="Rectangle"/>
          <p:cNvSpPr/>
          <p:nvPr/>
        </p:nvSpPr>
        <p:spPr>
          <a:xfrm>
            <a:off x="18519961" y="9880775"/>
            <a:ext cx="3242745" cy="1088494"/>
          </a:xfrm>
          <a:prstGeom prst="rect">
            <a:avLst/>
          </a:pr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53" name="Line"/>
          <p:cNvSpPr/>
          <p:nvPr/>
        </p:nvSpPr>
        <p:spPr>
          <a:xfrm flipV="1">
            <a:off x="13377764" y="3501906"/>
            <a:ext cx="3064515" cy="190858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354" name="Line"/>
          <p:cNvSpPr/>
          <p:nvPr/>
        </p:nvSpPr>
        <p:spPr>
          <a:xfrm flipV="1">
            <a:off x="14295129" y="5257338"/>
            <a:ext cx="3194530" cy="201350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355" name="Line"/>
          <p:cNvSpPr/>
          <p:nvPr/>
        </p:nvSpPr>
        <p:spPr>
          <a:xfrm>
            <a:off x="13401292" y="5430056"/>
            <a:ext cx="4547126" cy="37263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356" name="Star"/>
          <p:cNvSpPr/>
          <p:nvPr/>
        </p:nvSpPr>
        <p:spPr>
          <a:xfrm>
            <a:off x="17282985" y="3457438"/>
            <a:ext cx="724701" cy="689232"/>
          </a:xfrm>
          <a:prstGeom prst="star5">
            <a:avLst>
              <a:gd name="adj" fmla="val 19100"/>
              <a:gd name="hf" fmla="val 105146"/>
              <a:gd name="vf" fmla="val 110557"/>
            </a:avLst>
          </a:prstGeom>
          <a:solidFill>
            <a:srgbClr val="FFEC00"/>
          </a:solidFill>
          <a:ln w="25400">
            <a:solidFill>
              <a:srgbClr val="000000"/>
            </a:solidFill>
            <a:miter lim="400000"/>
          </a:ln>
          <a:effectLst>
            <a:outerShdw blurRad="50800" dist="12700" rotWithShape="0">
              <a:srgbClr val="000000">
                <a:alpha val="50000"/>
              </a:srgbClr>
            </a:outerShdw>
          </a:effectLst>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386" name="Connection Line"/>
          <p:cNvSpPr/>
          <p:nvPr/>
        </p:nvSpPr>
        <p:spPr>
          <a:xfrm>
            <a:off x="13362505" y="5087633"/>
            <a:ext cx="992031" cy="2219446"/>
          </a:xfrm>
          <a:custGeom>
            <a:avLst/>
            <a:gdLst/>
            <a:ahLst/>
            <a:cxnLst>
              <a:cxn ang="0">
                <a:pos x="wd2" y="hd2"/>
              </a:cxn>
              <a:cxn ang="5400000">
                <a:pos x="wd2" y="hd2"/>
              </a:cxn>
              <a:cxn ang="10800000">
                <a:pos x="wd2" y="hd2"/>
              </a:cxn>
              <a:cxn ang="16200000">
                <a:pos x="wd2" y="hd2"/>
              </a:cxn>
            </a:cxnLst>
            <a:rect l="0" t="0" r="r" b="b"/>
            <a:pathLst>
              <a:path w="21511" h="21600" extrusionOk="0">
                <a:moveTo>
                  <a:pt x="1" y="0"/>
                </a:moveTo>
                <a:cubicBezTo>
                  <a:pt x="-89" y="8826"/>
                  <a:pt x="7081" y="16026"/>
                  <a:pt x="21511" y="21600"/>
                </a:cubicBezTo>
              </a:path>
            </a:pathLst>
          </a:custGeom>
          <a:ln w="50800">
            <a:solidFill>
              <a:srgbClr val="000000"/>
            </a:solidFill>
            <a:miter lim="400000"/>
          </a:ln>
        </p:spPr>
        <p:txBody>
          <a:bodyPr/>
          <a:lstStyle/>
          <a:p>
            <a:endParaRPr/>
          </a:p>
        </p:txBody>
      </p:sp>
      <p:sp>
        <p:nvSpPr>
          <p:cNvPr id="387" name="Connection Line"/>
          <p:cNvSpPr/>
          <p:nvPr/>
        </p:nvSpPr>
        <p:spPr>
          <a:xfrm>
            <a:off x="17901018" y="5617183"/>
            <a:ext cx="217256" cy="7206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50800">
            <a:solidFill>
              <a:srgbClr val="000000"/>
            </a:solidFill>
            <a:miter lim="400000"/>
          </a:ln>
        </p:spPr>
        <p:txBody>
          <a:bodyPr/>
          <a:lstStyle/>
          <a:p>
            <a:endParaRPr/>
          </a:p>
        </p:txBody>
      </p:sp>
      <p:sp>
        <p:nvSpPr>
          <p:cNvPr id="359" name="Line"/>
          <p:cNvSpPr/>
          <p:nvPr/>
        </p:nvSpPr>
        <p:spPr>
          <a:xfrm>
            <a:off x="15214852" y="7285652"/>
            <a:ext cx="392876" cy="1452694"/>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360" name="Line"/>
          <p:cNvSpPr/>
          <p:nvPr/>
        </p:nvSpPr>
        <p:spPr>
          <a:xfrm flipV="1">
            <a:off x="14502085" y="7848898"/>
            <a:ext cx="247005" cy="868589"/>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361" name="Line"/>
          <p:cNvSpPr/>
          <p:nvPr/>
        </p:nvSpPr>
        <p:spPr>
          <a:xfrm flipV="1">
            <a:off x="14625066" y="7075108"/>
            <a:ext cx="785668" cy="909065"/>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62" name="Line"/>
          <p:cNvSpPr/>
          <p:nvPr/>
        </p:nvSpPr>
        <p:spPr>
          <a:xfrm flipV="1">
            <a:off x="14512928" y="8686121"/>
            <a:ext cx="1" cy="1213318"/>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363" name="Line"/>
          <p:cNvSpPr/>
          <p:nvPr/>
        </p:nvSpPr>
        <p:spPr>
          <a:xfrm flipV="1">
            <a:off x="15587791" y="8714172"/>
            <a:ext cx="1" cy="223881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364" name="Line"/>
          <p:cNvSpPr/>
          <p:nvPr/>
        </p:nvSpPr>
        <p:spPr>
          <a:xfrm flipH="1">
            <a:off x="14718247" y="5780093"/>
            <a:ext cx="3229973" cy="2122433"/>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365" name="Line"/>
          <p:cNvSpPr/>
          <p:nvPr/>
        </p:nvSpPr>
        <p:spPr>
          <a:xfrm flipH="1">
            <a:off x="15228565" y="6138675"/>
            <a:ext cx="2816685" cy="1177174"/>
          </a:xfrm>
          <a:prstGeom prst="line">
            <a:avLst/>
          </a:prstGeom>
          <a:ln w="25400">
            <a:solidFill>
              <a:srgbClr val="FF2603">
                <a:alpha val="50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366" name="Line"/>
          <p:cNvSpPr/>
          <p:nvPr/>
        </p:nvSpPr>
        <p:spPr>
          <a:xfrm flipH="1">
            <a:off x="14325001" y="6132310"/>
            <a:ext cx="3711956" cy="110638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367" name="Line"/>
          <p:cNvSpPr/>
          <p:nvPr/>
        </p:nvSpPr>
        <p:spPr>
          <a:xfrm>
            <a:off x="14425046" y="9820318"/>
            <a:ext cx="1283847" cy="1283848"/>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68" name="Shape"/>
          <p:cNvSpPr/>
          <p:nvPr/>
        </p:nvSpPr>
        <p:spPr>
          <a:xfrm>
            <a:off x="13383482" y="3520830"/>
            <a:ext cx="4093462" cy="3736895"/>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21600" y="10114"/>
                </a:lnTo>
                <a:lnTo>
                  <a:pt x="4858" y="21600"/>
                </a:lnTo>
                <a:cubicBezTo>
                  <a:pt x="3350" y="20250"/>
                  <a:pt x="2133" y="18552"/>
                  <a:pt x="1292" y="16628"/>
                </a:cubicBezTo>
                <a:cubicBezTo>
                  <a:pt x="489" y="14788"/>
                  <a:pt x="49" y="12784"/>
                  <a:pt x="0" y="10745"/>
                </a:cubicBezTo>
                <a:lnTo>
                  <a:pt x="16133" y="0"/>
                </a:lnTo>
                <a:close/>
              </a:path>
            </a:pathLst>
          </a:custGeom>
          <a:solidFill>
            <a:srgbClr val="FF2600">
              <a:alpha val="50000"/>
            </a:srgbClr>
          </a:solidFill>
          <a:ln w="12700">
            <a:miter lim="400000"/>
          </a:ln>
        </p:spPr>
        <p:txBody>
          <a:bodyPr lIns="50800" tIns="50800" rIns="50800" bIns="50800" anchor="ctr"/>
          <a:lstStyle/>
          <a:p>
            <a:endParaRPr/>
          </a:p>
        </p:txBody>
      </p:sp>
      <p:sp>
        <p:nvSpPr>
          <p:cNvPr id="369" name="Shape"/>
          <p:cNvSpPr/>
          <p:nvPr/>
        </p:nvSpPr>
        <p:spPr>
          <a:xfrm>
            <a:off x="13370782" y="5405184"/>
            <a:ext cx="4663616" cy="1877941"/>
          </a:xfrm>
          <a:custGeom>
            <a:avLst/>
            <a:gdLst/>
            <a:ahLst/>
            <a:cxnLst>
              <a:cxn ang="0">
                <a:pos x="wd2" y="hd2"/>
              </a:cxn>
              <a:cxn ang="5400000">
                <a:pos x="wd2" y="hd2"/>
              </a:cxn>
              <a:cxn ang="10800000">
                <a:pos x="wd2" y="hd2"/>
              </a:cxn>
              <a:cxn ang="16200000">
                <a:pos x="wd2" y="hd2"/>
              </a:cxn>
            </a:cxnLst>
            <a:rect l="0" t="0" r="r" b="b"/>
            <a:pathLst>
              <a:path w="21600" h="21600" extrusionOk="0">
                <a:moveTo>
                  <a:pt x="21144" y="4588"/>
                </a:moveTo>
                <a:lnTo>
                  <a:pt x="21600" y="8564"/>
                </a:lnTo>
                <a:lnTo>
                  <a:pt x="4264" y="21600"/>
                </a:lnTo>
                <a:cubicBezTo>
                  <a:pt x="2941" y="18913"/>
                  <a:pt x="1872" y="15535"/>
                  <a:pt x="1134" y="11706"/>
                </a:cubicBezTo>
                <a:cubicBezTo>
                  <a:pt x="429" y="8045"/>
                  <a:pt x="43" y="4056"/>
                  <a:pt x="0" y="0"/>
                </a:cubicBezTo>
                <a:lnTo>
                  <a:pt x="21144" y="4588"/>
                </a:lnTo>
                <a:close/>
              </a:path>
            </a:pathLst>
          </a:custGeom>
          <a:solidFill>
            <a:srgbClr val="FF2600">
              <a:alpha val="50000"/>
            </a:srgbClr>
          </a:solidFill>
          <a:ln w="12700">
            <a:miter lim="400000"/>
          </a:ln>
        </p:spPr>
        <p:txBody>
          <a:bodyPr lIns="50800" tIns="50800" rIns="50800" bIns="50800" anchor="ctr"/>
          <a:lstStyle/>
          <a:p>
            <a:endParaRPr/>
          </a:p>
        </p:txBody>
      </p:sp>
      <p:sp>
        <p:nvSpPr>
          <p:cNvPr id="370" name="Shape"/>
          <p:cNvSpPr/>
          <p:nvPr/>
        </p:nvSpPr>
        <p:spPr>
          <a:xfrm>
            <a:off x="14726942" y="5786562"/>
            <a:ext cx="3332856"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FF2600">
              <a:alpha val="28942"/>
            </a:srgbClr>
          </a:solidFill>
          <a:ln w="12700">
            <a:miter lim="400000"/>
          </a:ln>
        </p:spPr>
        <p:txBody>
          <a:bodyPr lIns="50800" tIns="50800" rIns="50800" bIns="50800" anchor="ctr"/>
          <a:lstStyle/>
          <a:p>
            <a:endParaRPr/>
          </a:p>
        </p:txBody>
      </p:sp>
      <p:sp>
        <p:nvSpPr>
          <p:cNvPr id="371" name="Shape"/>
          <p:cNvSpPr/>
          <p:nvPr/>
        </p:nvSpPr>
        <p:spPr>
          <a:xfrm>
            <a:off x="14519960" y="7317901"/>
            <a:ext cx="1073855" cy="1369484"/>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FF2600">
              <a:alpha val="50000"/>
            </a:srgbClr>
          </a:solidFill>
          <a:ln w="12700">
            <a:miter lim="400000"/>
          </a:ln>
        </p:spPr>
        <p:txBody>
          <a:bodyPr lIns="50800" tIns="50800" rIns="50800" bIns="50800" anchor="ctr"/>
          <a:lstStyle/>
          <a:p>
            <a:endParaRPr/>
          </a:p>
        </p:txBody>
      </p:sp>
      <p:sp>
        <p:nvSpPr>
          <p:cNvPr id="372" name="Shape"/>
          <p:cNvSpPr/>
          <p:nvPr/>
        </p:nvSpPr>
        <p:spPr>
          <a:xfrm>
            <a:off x="14511943" y="8687207"/>
            <a:ext cx="1091953" cy="2252162"/>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FF2600">
              <a:alpha val="50000"/>
            </a:srgbClr>
          </a:solidFill>
          <a:ln w="12700">
            <a:miter lim="400000"/>
          </a:ln>
        </p:spPr>
        <p:txBody>
          <a:bodyPr lIns="50800" tIns="50800" rIns="50800" bIns="50800" anchor="ctr"/>
          <a:lstStyle/>
          <a:p>
            <a:endParaRPr/>
          </a:p>
        </p:txBody>
      </p:sp>
      <p:sp>
        <p:nvSpPr>
          <p:cNvPr id="373" name="Shape"/>
          <p:cNvSpPr/>
          <p:nvPr/>
        </p:nvSpPr>
        <p:spPr>
          <a:xfrm rot="5400000">
            <a:off x="14911971" y="8018375"/>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74" name="Line"/>
          <p:cNvSpPr/>
          <p:nvPr/>
        </p:nvSpPr>
        <p:spPr>
          <a:xfrm flipV="1">
            <a:off x="18505547" y="8887913"/>
            <a:ext cx="1" cy="980499"/>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75" name="Line"/>
          <p:cNvSpPr/>
          <p:nvPr/>
        </p:nvSpPr>
        <p:spPr>
          <a:xfrm flipV="1">
            <a:off x="18511255" y="11027850"/>
            <a:ext cx="1" cy="920494"/>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76" name="Line"/>
          <p:cNvSpPr/>
          <p:nvPr/>
        </p:nvSpPr>
        <p:spPr>
          <a:xfrm flipV="1">
            <a:off x="18351423" y="11026751"/>
            <a:ext cx="336628"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77" name="Line"/>
          <p:cNvSpPr/>
          <p:nvPr/>
        </p:nvSpPr>
        <p:spPr>
          <a:xfrm>
            <a:off x="18358969" y="9832979"/>
            <a:ext cx="314794"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pic>
        <p:nvPicPr>
          <p:cNvPr id="378" name="Clear_aperture.pdf" descr="Clear_aperture.pdf"/>
          <p:cNvPicPr>
            <a:picLocks noChangeAspect="1"/>
          </p:cNvPicPr>
          <p:nvPr/>
        </p:nvPicPr>
        <p:blipFill>
          <a:blip r:embed="rId2"/>
          <a:srcRect l="21637" t="11225" r="18999" b="9910"/>
          <a:stretch>
            <a:fillRect/>
          </a:stretch>
        </p:blipFill>
        <p:spPr>
          <a:xfrm>
            <a:off x="18542347" y="4536333"/>
            <a:ext cx="3474027" cy="3461436"/>
          </a:xfrm>
          <a:prstGeom prst="rect">
            <a:avLst/>
          </a:prstGeom>
          <a:ln w="12700">
            <a:miter lim="400000"/>
          </a:ln>
        </p:spPr>
      </p:pic>
      <p:sp>
        <p:nvSpPr>
          <p:cNvPr id="379" name="Line"/>
          <p:cNvSpPr/>
          <p:nvPr/>
        </p:nvSpPr>
        <p:spPr>
          <a:xfrm flipH="1">
            <a:off x="18922786" y="8173997"/>
            <a:ext cx="1223821" cy="1311099"/>
          </a:xfrm>
          <a:prstGeom prst="line">
            <a:avLst/>
          </a:prstGeom>
          <a:ln w="63500">
            <a:solidFill>
              <a:srgbClr val="000000"/>
            </a:solidFill>
            <a:miter lim="400000"/>
            <a:tailEnd type="triangle"/>
          </a:ln>
        </p:spPr>
        <p:txBody>
          <a:bodyPr lIns="50800" tIns="50800" rIns="50800" bIns="50800" anchor="ctr"/>
          <a:lstStyle/>
          <a:p>
            <a:endParaRPr/>
          </a:p>
        </p:txBody>
      </p:sp>
      <p:sp>
        <p:nvSpPr>
          <p:cNvPr id="380"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381" name="(Smith &amp; Terrile 1984)"/>
          <p:cNvSpPr txBox="1"/>
          <p:nvPr/>
        </p:nvSpPr>
        <p:spPr>
          <a:xfrm>
            <a:off x="19850955" y="12178809"/>
            <a:ext cx="2791169"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solidFill>
                  <a:srgbClr val="FFFFFF"/>
                </a:solidFill>
              </a:defRPr>
            </a:lvl1pPr>
          </a:lstStyle>
          <a:p>
            <a:r>
              <a:t> (Smith &amp; Terrile 1984)</a:t>
            </a:r>
          </a:p>
        </p:txBody>
      </p:sp>
      <p:sp>
        <p:nvSpPr>
          <p:cNvPr id="382"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383"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384"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385"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p:cNvSpPr/>
          <p:nvPr/>
        </p:nvSpPr>
        <p:spPr>
          <a:xfrm>
            <a:off x="1684679" y="7309540"/>
            <a:ext cx="402334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50000"/>
            </a:srgbClr>
          </a:solidFill>
          <a:ln w="12700">
            <a:miter lim="400000"/>
          </a:ln>
        </p:spPr>
        <p:txBody>
          <a:bodyPr lIns="50800" tIns="50800" rIns="50800" bIns="50800" anchor="ctr"/>
          <a:lstStyle/>
          <a:p>
            <a:endParaRPr/>
          </a:p>
        </p:txBody>
      </p:sp>
      <p:pic>
        <p:nvPicPr>
          <p:cNvPr id="390" name="Aper_PSF.pdf" descr="Aper_PSF.pdf"/>
          <p:cNvPicPr>
            <a:picLocks noChangeAspect="1"/>
          </p:cNvPicPr>
          <p:nvPr/>
        </p:nvPicPr>
        <p:blipFill>
          <a:blip r:embed="rId2"/>
          <a:srcRect l="21531" t="11111" r="18751" b="9756"/>
          <a:stretch>
            <a:fillRect/>
          </a:stretch>
        </p:blipFill>
        <p:spPr>
          <a:xfrm>
            <a:off x="9980412" y="1956370"/>
            <a:ext cx="3494690" cy="3473189"/>
          </a:xfrm>
          <a:prstGeom prst="rect">
            <a:avLst/>
          </a:prstGeom>
          <a:ln w="12700">
            <a:miter lim="400000"/>
          </a:ln>
        </p:spPr>
      </p:pic>
      <p:sp>
        <p:nvSpPr>
          <p:cNvPr id="391" name="Rectangle"/>
          <p:cNvSpPr/>
          <p:nvPr/>
        </p:nvSpPr>
        <p:spPr>
          <a:xfrm>
            <a:off x="5709103" y="7325800"/>
            <a:ext cx="3242746" cy="1088495"/>
          </a:xfrm>
          <a:prstGeom prst="rect">
            <a:avLst/>
          </a:pr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92" name="Triangle"/>
          <p:cNvSpPr/>
          <p:nvPr/>
        </p:nvSpPr>
        <p:spPr>
          <a:xfrm>
            <a:off x="8946233" y="7321077"/>
            <a:ext cx="2770862" cy="10902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93" name="Shape"/>
          <p:cNvSpPr/>
          <p:nvPr/>
        </p:nvSpPr>
        <p:spPr>
          <a:xfrm>
            <a:off x="14129872" y="6667446"/>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grpSp>
        <p:nvGrpSpPr>
          <p:cNvPr id="398" name="Group"/>
          <p:cNvGrpSpPr/>
          <p:nvPr/>
        </p:nvGrpSpPr>
        <p:grpSpPr>
          <a:xfrm>
            <a:off x="17113140" y="6243637"/>
            <a:ext cx="4961" cy="3314701"/>
            <a:chOff x="174119" y="934"/>
            <a:chExt cx="4961" cy="3314700"/>
          </a:xfrm>
        </p:grpSpPr>
        <p:sp>
          <p:nvSpPr>
            <p:cNvPr id="394" name="Line"/>
            <p:cNvSpPr/>
            <p:nvPr/>
          </p:nvSpPr>
          <p:spPr>
            <a:xfrm flipV="1">
              <a:off x="179080" y="934"/>
              <a:ext cx="0" cy="108192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95" name="Line"/>
            <p:cNvSpPr/>
            <p:nvPr/>
          </p:nvSpPr>
          <p:spPr>
            <a:xfrm flipV="1">
              <a:off x="174119" y="2241266"/>
              <a:ext cx="0" cy="1074368"/>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grpSp>
      <p:sp>
        <p:nvSpPr>
          <p:cNvPr id="399" name="Shape"/>
          <p:cNvSpPr/>
          <p:nvPr/>
        </p:nvSpPr>
        <p:spPr>
          <a:xfrm>
            <a:off x="19807829" y="6549650"/>
            <a:ext cx="419157"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00" name="Rectangle"/>
          <p:cNvSpPr/>
          <p:nvPr/>
        </p:nvSpPr>
        <p:spPr>
          <a:xfrm>
            <a:off x="22733592" y="7011726"/>
            <a:ext cx="173425" cy="1918001"/>
          </a:xfrm>
          <a:prstGeom prst="rect">
            <a:avLst/>
          </a:prstGeom>
          <a:solidFill>
            <a:srgbClr val="000000"/>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01" name="Shape"/>
          <p:cNvSpPr/>
          <p:nvPr/>
        </p:nvSpPr>
        <p:spPr>
          <a:xfrm>
            <a:off x="8742271" y="6579695"/>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02" name="Line"/>
          <p:cNvSpPr/>
          <p:nvPr/>
        </p:nvSpPr>
        <p:spPr>
          <a:xfrm flipV="1">
            <a:off x="566907" y="946932"/>
            <a:ext cx="3064515" cy="190858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03" name="Line"/>
          <p:cNvSpPr/>
          <p:nvPr/>
        </p:nvSpPr>
        <p:spPr>
          <a:xfrm flipV="1">
            <a:off x="1484273" y="2702363"/>
            <a:ext cx="3194530" cy="2013508"/>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04" name="Line"/>
          <p:cNvSpPr/>
          <p:nvPr/>
        </p:nvSpPr>
        <p:spPr>
          <a:xfrm>
            <a:off x="590435" y="2875082"/>
            <a:ext cx="4547126" cy="37263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05" name="Star"/>
          <p:cNvSpPr/>
          <p:nvPr/>
        </p:nvSpPr>
        <p:spPr>
          <a:xfrm>
            <a:off x="4472128" y="902464"/>
            <a:ext cx="724701" cy="689232"/>
          </a:xfrm>
          <a:prstGeom prst="star5">
            <a:avLst>
              <a:gd name="adj" fmla="val 19100"/>
              <a:gd name="hf" fmla="val 105146"/>
              <a:gd name="vf" fmla="val 110557"/>
            </a:avLst>
          </a:prstGeom>
          <a:solidFill>
            <a:srgbClr val="FFEC00"/>
          </a:solidFill>
          <a:ln w="25400">
            <a:solidFill>
              <a:srgbClr val="000000"/>
            </a:solidFill>
            <a:miter lim="400000"/>
          </a:ln>
          <a:effectLst>
            <a:outerShdw blurRad="50800" dist="12700" rotWithShape="0">
              <a:srgbClr val="000000">
                <a:alpha val="50000"/>
              </a:srgbClr>
            </a:outerShdw>
          </a:effectLst>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454" name="Connection Line"/>
          <p:cNvSpPr/>
          <p:nvPr/>
        </p:nvSpPr>
        <p:spPr>
          <a:xfrm>
            <a:off x="551648" y="2532659"/>
            <a:ext cx="992031" cy="2219445"/>
          </a:xfrm>
          <a:custGeom>
            <a:avLst/>
            <a:gdLst/>
            <a:ahLst/>
            <a:cxnLst>
              <a:cxn ang="0">
                <a:pos x="wd2" y="hd2"/>
              </a:cxn>
              <a:cxn ang="5400000">
                <a:pos x="wd2" y="hd2"/>
              </a:cxn>
              <a:cxn ang="10800000">
                <a:pos x="wd2" y="hd2"/>
              </a:cxn>
              <a:cxn ang="16200000">
                <a:pos x="wd2" y="hd2"/>
              </a:cxn>
            </a:cxnLst>
            <a:rect l="0" t="0" r="r" b="b"/>
            <a:pathLst>
              <a:path w="21511" h="21600" extrusionOk="0">
                <a:moveTo>
                  <a:pt x="1" y="0"/>
                </a:moveTo>
                <a:cubicBezTo>
                  <a:pt x="-89" y="8826"/>
                  <a:pt x="7081" y="16026"/>
                  <a:pt x="21511" y="21600"/>
                </a:cubicBezTo>
              </a:path>
            </a:pathLst>
          </a:custGeom>
          <a:ln w="50800">
            <a:solidFill>
              <a:srgbClr val="000000"/>
            </a:solidFill>
            <a:miter lim="400000"/>
          </a:ln>
        </p:spPr>
        <p:txBody>
          <a:bodyPr/>
          <a:lstStyle/>
          <a:p>
            <a:endParaRPr/>
          </a:p>
        </p:txBody>
      </p:sp>
      <p:sp>
        <p:nvSpPr>
          <p:cNvPr id="455" name="Connection Line"/>
          <p:cNvSpPr/>
          <p:nvPr/>
        </p:nvSpPr>
        <p:spPr>
          <a:xfrm>
            <a:off x="5090161" y="3062209"/>
            <a:ext cx="217255" cy="7206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50800">
            <a:solidFill>
              <a:srgbClr val="000000"/>
            </a:solidFill>
            <a:miter lim="400000"/>
          </a:ln>
        </p:spPr>
        <p:txBody>
          <a:bodyPr/>
          <a:lstStyle/>
          <a:p>
            <a:endParaRPr/>
          </a:p>
        </p:txBody>
      </p:sp>
      <p:sp>
        <p:nvSpPr>
          <p:cNvPr id="408" name="Line"/>
          <p:cNvSpPr/>
          <p:nvPr/>
        </p:nvSpPr>
        <p:spPr>
          <a:xfrm>
            <a:off x="2403996" y="4730678"/>
            <a:ext cx="392876" cy="1452694"/>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09" name="Line"/>
          <p:cNvSpPr/>
          <p:nvPr/>
        </p:nvSpPr>
        <p:spPr>
          <a:xfrm flipV="1">
            <a:off x="1691228" y="5293924"/>
            <a:ext cx="247006" cy="868589"/>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10" name="Line"/>
          <p:cNvSpPr/>
          <p:nvPr/>
        </p:nvSpPr>
        <p:spPr>
          <a:xfrm flipV="1">
            <a:off x="1814208" y="4520133"/>
            <a:ext cx="785669" cy="909066"/>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11" name="Line"/>
          <p:cNvSpPr/>
          <p:nvPr/>
        </p:nvSpPr>
        <p:spPr>
          <a:xfrm flipV="1">
            <a:off x="1702071" y="6131147"/>
            <a:ext cx="1" cy="121331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12" name="Line"/>
          <p:cNvSpPr/>
          <p:nvPr/>
        </p:nvSpPr>
        <p:spPr>
          <a:xfrm flipV="1">
            <a:off x="2776934" y="6159198"/>
            <a:ext cx="1" cy="223881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13" name="Line"/>
          <p:cNvSpPr/>
          <p:nvPr/>
        </p:nvSpPr>
        <p:spPr>
          <a:xfrm flipH="1">
            <a:off x="1907390" y="3225119"/>
            <a:ext cx="3229973" cy="2122433"/>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14" name="Line"/>
          <p:cNvSpPr/>
          <p:nvPr/>
        </p:nvSpPr>
        <p:spPr>
          <a:xfrm flipH="1">
            <a:off x="2417709" y="3583701"/>
            <a:ext cx="2816684" cy="1177174"/>
          </a:xfrm>
          <a:prstGeom prst="line">
            <a:avLst/>
          </a:prstGeom>
          <a:ln w="25400">
            <a:solidFill>
              <a:srgbClr val="FF2603">
                <a:alpha val="50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15" name="Line"/>
          <p:cNvSpPr/>
          <p:nvPr/>
        </p:nvSpPr>
        <p:spPr>
          <a:xfrm flipH="1">
            <a:off x="1514144" y="3577336"/>
            <a:ext cx="3711956" cy="110638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16" name="Line"/>
          <p:cNvSpPr/>
          <p:nvPr/>
        </p:nvSpPr>
        <p:spPr>
          <a:xfrm>
            <a:off x="1614188" y="7265344"/>
            <a:ext cx="1283848" cy="1283848"/>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17" name="Shape"/>
          <p:cNvSpPr/>
          <p:nvPr/>
        </p:nvSpPr>
        <p:spPr>
          <a:xfrm>
            <a:off x="572625" y="965855"/>
            <a:ext cx="4093462" cy="3736895"/>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21600" y="10114"/>
                </a:lnTo>
                <a:lnTo>
                  <a:pt x="4858" y="21600"/>
                </a:lnTo>
                <a:cubicBezTo>
                  <a:pt x="3350" y="20250"/>
                  <a:pt x="2133" y="18552"/>
                  <a:pt x="1292" y="16628"/>
                </a:cubicBezTo>
                <a:cubicBezTo>
                  <a:pt x="489" y="14788"/>
                  <a:pt x="49" y="12784"/>
                  <a:pt x="0" y="10745"/>
                </a:cubicBezTo>
                <a:lnTo>
                  <a:pt x="16133" y="0"/>
                </a:lnTo>
                <a:close/>
              </a:path>
            </a:pathLst>
          </a:custGeom>
          <a:solidFill>
            <a:srgbClr val="FF2600">
              <a:alpha val="50000"/>
            </a:srgbClr>
          </a:solidFill>
          <a:ln w="12700">
            <a:miter lim="400000"/>
          </a:ln>
        </p:spPr>
        <p:txBody>
          <a:bodyPr lIns="50800" tIns="50800" rIns="50800" bIns="50800" anchor="ctr"/>
          <a:lstStyle/>
          <a:p>
            <a:endParaRPr/>
          </a:p>
        </p:txBody>
      </p:sp>
      <p:sp>
        <p:nvSpPr>
          <p:cNvPr id="418" name="Shape"/>
          <p:cNvSpPr/>
          <p:nvPr/>
        </p:nvSpPr>
        <p:spPr>
          <a:xfrm>
            <a:off x="559925" y="2850210"/>
            <a:ext cx="4663617" cy="1877940"/>
          </a:xfrm>
          <a:custGeom>
            <a:avLst/>
            <a:gdLst/>
            <a:ahLst/>
            <a:cxnLst>
              <a:cxn ang="0">
                <a:pos x="wd2" y="hd2"/>
              </a:cxn>
              <a:cxn ang="5400000">
                <a:pos x="wd2" y="hd2"/>
              </a:cxn>
              <a:cxn ang="10800000">
                <a:pos x="wd2" y="hd2"/>
              </a:cxn>
              <a:cxn ang="16200000">
                <a:pos x="wd2" y="hd2"/>
              </a:cxn>
            </a:cxnLst>
            <a:rect l="0" t="0" r="r" b="b"/>
            <a:pathLst>
              <a:path w="21600" h="21600" extrusionOk="0">
                <a:moveTo>
                  <a:pt x="21144" y="4588"/>
                </a:moveTo>
                <a:lnTo>
                  <a:pt x="21600" y="8564"/>
                </a:lnTo>
                <a:lnTo>
                  <a:pt x="4264" y="21600"/>
                </a:lnTo>
                <a:cubicBezTo>
                  <a:pt x="2941" y="18913"/>
                  <a:pt x="1872" y="15535"/>
                  <a:pt x="1134" y="11706"/>
                </a:cubicBezTo>
                <a:cubicBezTo>
                  <a:pt x="429" y="8045"/>
                  <a:pt x="43" y="4056"/>
                  <a:pt x="0" y="0"/>
                </a:cubicBezTo>
                <a:lnTo>
                  <a:pt x="21144" y="4588"/>
                </a:lnTo>
                <a:close/>
              </a:path>
            </a:pathLst>
          </a:custGeom>
          <a:solidFill>
            <a:srgbClr val="FF2600">
              <a:alpha val="50000"/>
            </a:srgbClr>
          </a:solidFill>
          <a:ln w="12700">
            <a:miter lim="400000"/>
          </a:ln>
        </p:spPr>
        <p:txBody>
          <a:bodyPr lIns="50800" tIns="50800" rIns="50800" bIns="50800" anchor="ctr"/>
          <a:lstStyle/>
          <a:p>
            <a:endParaRPr/>
          </a:p>
        </p:txBody>
      </p:sp>
      <p:sp>
        <p:nvSpPr>
          <p:cNvPr id="419" name="Shape"/>
          <p:cNvSpPr/>
          <p:nvPr/>
        </p:nvSpPr>
        <p:spPr>
          <a:xfrm>
            <a:off x="1916086" y="3231588"/>
            <a:ext cx="3332856"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FF2600">
              <a:alpha val="28942"/>
            </a:srgbClr>
          </a:solidFill>
          <a:ln w="12700">
            <a:miter lim="400000"/>
          </a:ln>
        </p:spPr>
        <p:txBody>
          <a:bodyPr lIns="50800" tIns="50800" rIns="50800" bIns="50800" anchor="ctr"/>
          <a:lstStyle/>
          <a:p>
            <a:endParaRPr/>
          </a:p>
        </p:txBody>
      </p:sp>
      <p:sp>
        <p:nvSpPr>
          <p:cNvPr id="420" name="Shape"/>
          <p:cNvSpPr/>
          <p:nvPr/>
        </p:nvSpPr>
        <p:spPr>
          <a:xfrm>
            <a:off x="1709104" y="4762927"/>
            <a:ext cx="1073855" cy="1369483"/>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FF2600">
              <a:alpha val="50000"/>
            </a:srgbClr>
          </a:solidFill>
          <a:ln w="12700">
            <a:miter lim="400000"/>
          </a:ln>
        </p:spPr>
        <p:txBody>
          <a:bodyPr lIns="50800" tIns="50800" rIns="50800" bIns="50800" anchor="ctr"/>
          <a:lstStyle/>
          <a:p>
            <a:endParaRPr/>
          </a:p>
        </p:txBody>
      </p:sp>
      <p:sp>
        <p:nvSpPr>
          <p:cNvPr id="421" name="Shape"/>
          <p:cNvSpPr/>
          <p:nvPr/>
        </p:nvSpPr>
        <p:spPr>
          <a:xfrm>
            <a:off x="1701087" y="6132233"/>
            <a:ext cx="1091953" cy="2252162"/>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FF2600">
              <a:alpha val="50000"/>
            </a:srgbClr>
          </a:solidFill>
          <a:ln w="12700">
            <a:miter lim="400000"/>
          </a:ln>
        </p:spPr>
        <p:txBody>
          <a:bodyPr lIns="50800" tIns="50800" rIns="50800" bIns="50800" anchor="ctr"/>
          <a:lstStyle/>
          <a:p>
            <a:endParaRPr/>
          </a:p>
        </p:txBody>
      </p:sp>
      <p:sp>
        <p:nvSpPr>
          <p:cNvPr id="422" name="Shape"/>
          <p:cNvSpPr/>
          <p:nvPr/>
        </p:nvSpPr>
        <p:spPr>
          <a:xfrm rot="5400000">
            <a:off x="2101114" y="5463401"/>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23" name="Line"/>
          <p:cNvSpPr/>
          <p:nvPr/>
        </p:nvSpPr>
        <p:spPr>
          <a:xfrm flipV="1">
            <a:off x="5727348" y="6335485"/>
            <a:ext cx="0" cy="977951"/>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24" name="Line"/>
          <p:cNvSpPr/>
          <p:nvPr/>
        </p:nvSpPr>
        <p:spPr>
          <a:xfrm flipV="1">
            <a:off x="5700399" y="8472875"/>
            <a:ext cx="0" cy="997695"/>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25" name="Line"/>
          <p:cNvSpPr/>
          <p:nvPr/>
        </p:nvSpPr>
        <p:spPr>
          <a:xfrm>
            <a:off x="5548111" y="8471777"/>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26" name="Line"/>
          <p:cNvSpPr/>
          <p:nvPr/>
        </p:nvSpPr>
        <p:spPr>
          <a:xfrm>
            <a:off x="5548111" y="7278005"/>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27" name="Line"/>
          <p:cNvSpPr/>
          <p:nvPr/>
        </p:nvSpPr>
        <p:spPr>
          <a:xfrm>
            <a:off x="11528664" y="5708605"/>
            <a:ext cx="90754" cy="900549"/>
          </a:xfrm>
          <a:prstGeom prst="line">
            <a:avLst/>
          </a:prstGeom>
          <a:ln w="63500">
            <a:solidFill>
              <a:srgbClr val="000000"/>
            </a:solidFill>
            <a:miter lim="400000"/>
            <a:tailEnd type="triangle"/>
          </a:ln>
        </p:spPr>
        <p:txBody>
          <a:bodyPr lIns="50800" tIns="50800" rIns="50800" bIns="50800" anchor="ctr"/>
          <a:lstStyle/>
          <a:p>
            <a:endParaRPr/>
          </a:p>
        </p:txBody>
      </p:sp>
      <p:sp>
        <p:nvSpPr>
          <p:cNvPr id="428" name="Line"/>
          <p:cNvSpPr/>
          <p:nvPr/>
        </p:nvSpPr>
        <p:spPr>
          <a:xfrm>
            <a:off x="22380503" y="5595816"/>
            <a:ext cx="429791" cy="1239738"/>
          </a:xfrm>
          <a:prstGeom prst="line">
            <a:avLst/>
          </a:prstGeom>
          <a:ln w="63500">
            <a:solidFill>
              <a:srgbClr val="000000"/>
            </a:solidFill>
            <a:miter lim="400000"/>
            <a:tailEnd type="triangle"/>
          </a:ln>
        </p:spPr>
        <p:txBody>
          <a:bodyPr lIns="50800" tIns="50800" rIns="50800" bIns="50800" anchor="ctr"/>
          <a:lstStyle/>
          <a:p>
            <a:endParaRPr/>
          </a:p>
        </p:txBody>
      </p:sp>
      <p:sp>
        <p:nvSpPr>
          <p:cNvPr id="429" name="A"/>
          <p:cNvSpPr txBox="1"/>
          <p:nvPr/>
        </p:nvSpPr>
        <p:spPr>
          <a:xfrm>
            <a:off x="4971595" y="6380446"/>
            <a:ext cx="4846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A</a:t>
            </a:r>
          </a:p>
        </p:txBody>
      </p:sp>
      <p:sp>
        <p:nvSpPr>
          <p:cNvPr id="430" name="D"/>
          <p:cNvSpPr txBox="1"/>
          <p:nvPr/>
        </p:nvSpPr>
        <p:spPr>
          <a:xfrm>
            <a:off x="22136027" y="6380446"/>
            <a:ext cx="50749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D</a:t>
            </a:r>
          </a:p>
        </p:txBody>
      </p:sp>
      <p:sp>
        <p:nvSpPr>
          <p:cNvPr id="431" name="B"/>
          <p:cNvSpPr txBox="1"/>
          <p:nvPr/>
        </p:nvSpPr>
        <p:spPr>
          <a:xfrm>
            <a:off x="10966534" y="6380446"/>
            <a:ext cx="4521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B</a:t>
            </a:r>
          </a:p>
        </p:txBody>
      </p:sp>
      <p:sp>
        <p:nvSpPr>
          <p:cNvPr id="432" name="C"/>
          <p:cNvSpPr txBox="1"/>
          <p:nvPr/>
        </p:nvSpPr>
        <p:spPr>
          <a:xfrm>
            <a:off x="16399425" y="6380446"/>
            <a:ext cx="46786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C</a:t>
            </a:r>
          </a:p>
        </p:txBody>
      </p:sp>
      <p:sp>
        <p:nvSpPr>
          <p:cNvPr id="433" name="Line"/>
          <p:cNvSpPr/>
          <p:nvPr/>
        </p:nvSpPr>
        <p:spPr>
          <a:xfrm flipV="1">
            <a:off x="11643409" y="6944444"/>
            <a:ext cx="0" cy="1970955"/>
          </a:xfrm>
          <a:prstGeom prst="line">
            <a:avLst/>
          </a:prstGeom>
          <a:ln w="114300">
            <a:solidFill>
              <a:srgbClr val="000000"/>
            </a:solidFill>
            <a:prstDash val="sysDot"/>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34" name="Rectangle"/>
          <p:cNvSpPr/>
          <p:nvPr/>
        </p:nvSpPr>
        <p:spPr>
          <a:xfrm>
            <a:off x="14428671" y="7339991"/>
            <a:ext cx="5586187" cy="1088494"/>
          </a:xfrm>
          <a:prstGeom prst="rect">
            <a:avLst/>
          </a:pr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35" name="Triangle"/>
          <p:cNvSpPr/>
          <p:nvPr/>
        </p:nvSpPr>
        <p:spPr>
          <a:xfrm flipH="1">
            <a:off x="11662030" y="7337501"/>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36" name="Triangle"/>
          <p:cNvSpPr/>
          <p:nvPr/>
        </p:nvSpPr>
        <p:spPr>
          <a:xfrm>
            <a:off x="20000526" y="7324850"/>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37" name="Line"/>
          <p:cNvSpPr/>
          <p:nvPr/>
        </p:nvSpPr>
        <p:spPr>
          <a:xfrm>
            <a:off x="17128495" y="5518835"/>
            <a:ext cx="1" cy="594483"/>
          </a:xfrm>
          <a:prstGeom prst="line">
            <a:avLst/>
          </a:prstGeom>
          <a:ln w="63500">
            <a:solidFill>
              <a:srgbClr val="000000"/>
            </a:solidFill>
            <a:miter lim="400000"/>
            <a:tailEnd type="triangle"/>
          </a:ln>
        </p:spPr>
        <p:txBody>
          <a:bodyPr lIns="50800" tIns="50800" rIns="50800" bIns="50800" anchor="ctr"/>
          <a:lstStyle/>
          <a:p>
            <a:endParaRPr/>
          </a:p>
        </p:txBody>
      </p:sp>
      <p:pic>
        <p:nvPicPr>
          <p:cNvPr id="438" name="Clear_aperture.pdf" descr="Clear_aperture.pdf"/>
          <p:cNvPicPr>
            <a:picLocks noChangeAspect="1"/>
          </p:cNvPicPr>
          <p:nvPr/>
        </p:nvPicPr>
        <p:blipFill>
          <a:blip r:embed="rId3"/>
          <a:srcRect l="21637" t="11225" r="18999" b="9910"/>
          <a:stretch>
            <a:fillRect/>
          </a:stretch>
        </p:blipFill>
        <p:spPr>
          <a:xfrm>
            <a:off x="5731489" y="1981359"/>
            <a:ext cx="3474028" cy="3461436"/>
          </a:xfrm>
          <a:prstGeom prst="rect">
            <a:avLst/>
          </a:prstGeom>
          <a:ln w="12700">
            <a:miter lim="400000"/>
          </a:ln>
        </p:spPr>
      </p:pic>
      <p:pic>
        <p:nvPicPr>
          <p:cNvPr id="439" name="Clear_aperture.pdf" descr="Clear_aperture.pdf"/>
          <p:cNvPicPr>
            <a:picLocks noChangeAspect="1"/>
          </p:cNvPicPr>
          <p:nvPr/>
        </p:nvPicPr>
        <p:blipFill>
          <a:blip r:embed="rId3"/>
          <a:srcRect l="21637" t="11225" r="18999" b="9910"/>
          <a:stretch>
            <a:fillRect/>
          </a:stretch>
        </p:blipFill>
        <p:spPr>
          <a:xfrm>
            <a:off x="15459441" y="1981359"/>
            <a:ext cx="3474027" cy="3461435"/>
          </a:xfrm>
          <a:prstGeom prst="rect">
            <a:avLst/>
          </a:prstGeom>
          <a:ln w="12700">
            <a:miter lim="400000"/>
          </a:ln>
        </p:spPr>
      </p:pic>
      <p:pic>
        <p:nvPicPr>
          <p:cNvPr id="440" name="Aper_PSF.pdf" descr="Aper_PSF.pdf"/>
          <p:cNvPicPr>
            <a:picLocks noChangeAspect="1"/>
          </p:cNvPicPr>
          <p:nvPr/>
        </p:nvPicPr>
        <p:blipFill>
          <a:blip r:embed="rId2"/>
          <a:srcRect l="21531" t="11111" r="18751" b="9756"/>
          <a:stretch>
            <a:fillRect/>
          </a:stretch>
        </p:blipFill>
        <p:spPr>
          <a:xfrm>
            <a:off x="20646575" y="1974615"/>
            <a:ext cx="3494689" cy="3473188"/>
          </a:xfrm>
          <a:prstGeom prst="rect">
            <a:avLst/>
          </a:prstGeom>
          <a:ln w="12700">
            <a:miter lim="400000"/>
          </a:ln>
        </p:spPr>
      </p:pic>
      <p:sp>
        <p:nvSpPr>
          <p:cNvPr id="441" name="Line"/>
          <p:cNvSpPr/>
          <p:nvPr/>
        </p:nvSpPr>
        <p:spPr>
          <a:xfrm flipH="1">
            <a:off x="6111929" y="5619023"/>
            <a:ext cx="1223821" cy="1311099"/>
          </a:xfrm>
          <a:prstGeom prst="line">
            <a:avLst/>
          </a:prstGeom>
          <a:ln w="63500">
            <a:solidFill>
              <a:srgbClr val="000000"/>
            </a:solidFill>
            <a:miter lim="400000"/>
            <a:tailEnd type="triangle"/>
          </a:ln>
        </p:spPr>
        <p:txBody>
          <a:bodyPr lIns="50800" tIns="50800" rIns="50800" bIns="50800" anchor="ctr"/>
          <a:lstStyle/>
          <a:p>
            <a:endParaRPr/>
          </a:p>
        </p:txBody>
      </p:sp>
      <p:sp>
        <p:nvSpPr>
          <p:cNvPr id="442" name="High-contrast imaging instrument Layout"/>
          <p:cNvSpPr txBox="1"/>
          <p:nvPr/>
        </p:nvSpPr>
        <p:spPr>
          <a:xfrm>
            <a:off x="6336615" y="225855"/>
            <a:ext cx="16644367"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lvl1pPr>
          </a:lstStyle>
          <a:p>
            <a:r>
              <a:t>High-contrast imaging instrument Layout</a:t>
            </a:r>
          </a:p>
        </p:txBody>
      </p:sp>
      <p:sp>
        <p:nvSpPr>
          <p:cNvPr id="443" name="Pre-apodizer"/>
          <p:cNvSpPr txBox="1"/>
          <p:nvPr/>
        </p:nvSpPr>
        <p:spPr>
          <a:xfrm>
            <a:off x="4060200" y="9770800"/>
            <a:ext cx="326898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chemeClr val="accent4">
                    <a:hueOff val="-297102"/>
                    <a:satOff val="16978"/>
                    <a:lumOff val="-20883"/>
                  </a:schemeClr>
                </a:solidFill>
                <a:latin typeface="Graphik"/>
                <a:ea typeface="Graphik"/>
                <a:cs typeface="Graphik"/>
                <a:sym typeface="Graphik"/>
              </a:defRPr>
            </a:lvl1pPr>
          </a:lstStyle>
          <a:p>
            <a:r>
              <a:t>Pre-apodizer</a:t>
            </a:r>
          </a:p>
        </p:txBody>
      </p:sp>
      <p:sp>
        <p:nvSpPr>
          <p:cNvPr id="444" name="Focal plane mask"/>
          <p:cNvSpPr txBox="1"/>
          <p:nvPr/>
        </p:nvSpPr>
        <p:spPr>
          <a:xfrm>
            <a:off x="9504251" y="9829706"/>
            <a:ext cx="4339337"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chemeClr val="accent4">
                    <a:hueOff val="-297102"/>
                    <a:satOff val="16978"/>
                    <a:lumOff val="-20883"/>
                  </a:schemeClr>
                </a:solidFill>
                <a:latin typeface="Graphik"/>
                <a:ea typeface="Graphik"/>
                <a:cs typeface="Graphik"/>
                <a:sym typeface="Graphik"/>
              </a:defRPr>
            </a:lvl1pPr>
          </a:lstStyle>
          <a:p>
            <a:r>
              <a:t>Focal plane mask</a:t>
            </a:r>
          </a:p>
        </p:txBody>
      </p:sp>
      <p:sp>
        <p:nvSpPr>
          <p:cNvPr id="445" name="Lyot Plane"/>
          <p:cNvSpPr txBox="1"/>
          <p:nvPr/>
        </p:nvSpPr>
        <p:spPr>
          <a:xfrm>
            <a:off x="15794487" y="9818027"/>
            <a:ext cx="2668017"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chemeClr val="accent4">
                    <a:hueOff val="-297102"/>
                    <a:satOff val="16978"/>
                    <a:lumOff val="-20883"/>
                  </a:schemeClr>
                </a:solidFill>
                <a:latin typeface="Graphik"/>
                <a:ea typeface="Graphik"/>
                <a:cs typeface="Graphik"/>
                <a:sym typeface="Graphik"/>
              </a:defRPr>
            </a:lvl1pPr>
          </a:lstStyle>
          <a:p>
            <a:r>
              <a:t>Lyot Plane</a:t>
            </a:r>
          </a:p>
        </p:txBody>
      </p:sp>
      <p:sp>
        <p:nvSpPr>
          <p:cNvPr id="446" name="Science camera"/>
          <p:cNvSpPr txBox="1"/>
          <p:nvPr/>
        </p:nvSpPr>
        <p:spPr>
          <a:xfrm>
            <a:off x="19756970" y="9818027"/>
            <a:ext cx="391718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chemeClr val="accent4">
                    <a:hueOff val="-297102"/>
                    <a:satOff val="16978"/>
                    <a:lumOff val="-20883"/>
                  </a:schemeClr>
                </a:solidFill>
                <a:latin typeface="Graphik"/>
                <a:ea typeface="Graphik"/>
                <a:cs typeface="Graphik"/>
                <a:sym typeface="Graphik"/>
              </a:defRPr>
            </a:lvl1pPr>
          </a:lstStyle>
          <a:p>
            <a:r>
              <a:t>Science camera</a:t>
            </a:r>
          </a:p>
        </p:txBody>
      </p:sp>
      <p:sp>
        <p:nvSpPr>
          <p:cNvPr id="447" name="Apodization: purposely changing the input intensity profile of an optical system"/>
          <p:cNvSpPr txBox="1"/>
          <p:nvPr/>
        </p:nvSpPr>
        <p:spPr>
          <a:xfrm>
            <a:off x="668972" y="11118647"/>
            <a:ext cx="2304605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lvl1pPr>
          </a:lstStyle>
          <a:p>
            <a:r>
              <a:t>Apodization: purposely changing the input intensity profile of an optical system</a:t>
            </a:r>
          </a:p>
        </p:txBody>
      </p:sp>
      <p:sp>
        <p:nvSpPr>
          <p:cNvPr id="448"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449" name="(Smith &amp; Terile 1984)"/>
          <p:cNvSpPr txBox="1"/>
          <p:nvPr/>
        </p:nvSpPr>
        <p:spPr>
          <a:xfrm>
            <a:off x="19850955" y="12178809"/>
            <a:ext cx="2695157"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solidFill>
                  <a:srgbClr val="FFFFFF"/>
                </a:solidFill>
              </a:defRPr>
            </a:lvl1pPr>
          </a:lstStyle>
          <a:p>
            <a:r>
              <a:t> (Smith &amp; Terile 1984)</a:t>
            </a:r>
          </a:p>
        </p:txBody>
      </p:sp>
      <p:sp>
        <p:nvSpPr>
          <p:cNvPr id="450"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451"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452"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453"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
        <p:nvSpPr>
          <p:cNvPr id="67" name="Line">
            <a:extLst>
              <a:ext uri="{FF2B5EF4-FFF2-40B4-BE49-F238E27FC236}">
                <a16:creationId xmlns:a16="http://schemas.microsoft.com/office/drawing/2014/main" id="{632C78FB-F230-ED4E-8B09-B4EDC36F8352}"/>
              </a:ext>
            </a:extLst>
          </p:cNvPr>
          <p:cNvSpPr/>
          <p:nvPr/>
        </p:nvSpPr>
        <p:spPr>
          <a:xfrm>
            <a:off x="16966983" y="8477032"/>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8" name="Line">
            <a:extLst>
              <a:ext uri="{FF2B5EF4-FFF2-40B4-BE49-F238E27FC236}">
                <a16:creationId xmlns:a16="http://schemas.microsoft.com/office/drawing/2014/main" id="{7536F810-738D-B248-92CB-F33DA1A7A0AF}"/>
              </a:ext>
            </a:extLst>
          </p:cNvPr>
          <p:cNvSpPr/>
          <p:nvPr/>
        </p:nvSpPr>
        <p:spPr>
          <a:xfrm>
            <a:off x="16966983" y="7283260"/>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p:cNvSpPr/>
          <p:nvPr/>
        </p:nvSpPr>
        <p:spPr>
          <a:xfrm>
            <a:off x="1684679" y="7309540"/>
            <a:ext cx="402334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50000"/>
            </a:srgbClr>
          </a:solidFill>
          <a:ln w="12700">
            <a:miter lim="400000"/>
          </a:ln>
        </p:spPr>
        <p:txBody>
          <a:bodyPr lIns="50800" tIns="50800" rIns="50800" bIns="50800" anchor="ctr"/>
          <a:lstStyle/>
          <a:p>
            <a:endParaRPr/>
          </a:p>
        </p:txBody>
      </p:sp>
      <p:pic>
        <p:nvPicPr>
          <p:cNvPr id="458" name="Aper_PSF.pdf" descr="Aper_PSF.pdf"/>
          <p:cNvPicPr>
            <a:picLocks noChangeAspect="1"/>
          </p:cNvPicPr>
          <p:nvPr/>
        </p:nvPicPr>
        <p:blipFill>
          <a:blip r:embed="rId2"/>
          <a:srcRect l="21531" t="11111" r="18751" b="9756"/>
          <a:stretch>
            <a:fillRect/>
          </a:stretch>
        </p:blipFill>
        <p:spPr>
          <a:xfrm>
            <a:off x="7195673" y="9778555"/>
            <a:ext cx="3494690" cy="3473189"/>
          </a:xfrm>
          <a:prstGeom prst="rect">
            <a:avLst/>
          </a:prstGeom>
          <a:ln w="12700">
            <a:miter lim="400000"/>
          </a:ln>
        </p:spPr>
      </p:pic>
      <p:sp>
        <p:nvSpPr>
          <p:cNvPr id="459" name="Rectangle"/>
          <p:cNvSpPr/>
          <p:nvPr/>
        </p:nvSpPr>
        <p:spPr>
          <a:xfrm>
            <a:off x="5709103" y="7325800"/>
            <a:ext cx="3242746" cy="1088495"/>
          </a:xfrm>
          <a:prstGeom prst="rect">
            <a:avLst/>
          </a:pr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60" name="Triangle"/>
          <p:cNvSpPr/>
          <p:nvPr/>
        </p:nvSpPr>
        <p:spPr>
          <a:xfrm>
            <a:off x="8946233" y="7321077"/>
            <a:ext cx="2770862" cy="10902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61" name="Shape"/>
          <p:cNvSpPr/>
          <p:nvPr/>
        </p:nvSpPr>
        <p:spPr>
          <a:xfrm>
            <a:off x="14129872" y="6667446"/>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67" name="Shape"/>
          <p:cNvSpPr/>
          <p:nvPr/>
        </p:nvSpPr>
        <p:spPr>
          <a:xfrm>
            <a:off x="19807829" y="6549650"/>
            <a:ext cx="419157"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68" name="Rectangle"/>
          <p:cNvSpPr/>
          <p:nvPr/>
        </p:nvSpPr>
        <p:spPr>
          <a:xfrm>
            <a:off x="22733592" y="7011726"/>
            <a:ext cx="173425" cy="1918001"/>
          </a:xfrm>
          <a:prstGeom prst="rect">
            <a:avLst/>
          </a:prstGeom>
          <a:solidFill>
            <a:srgbClr val="000000"/>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69" name="Shape"/>
          <p:cNvSpPr/>
          <p:nvPr/>
        </p:nvSpPr>
        <p:spPr>
          <a:xfrm>
            <a:off x="8742271" y="6579695"/>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70" name="Line"/>
          <p:cNvSpPr/>
          <p:nvPr/>
        </p:nvSpPr>
        <p:spPr>
          <a:xfrm flipV="1">
            <a:off x="566907" y="946932"/>
            <a:ext cx="3064515" cy="190858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71" name="Line"/>
          <p:cNvSpPr/>
          <p:nvPr/>
        </p:nvSpPr>
        <p:spPr>
          <a:xfrm flipV="1">
            <a:off x="1484273" y="2702363"/>
            <a:ext cx="3194530" cy="2013508"/>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72" name="Line"/>
          <p:cNvSpPr/>
          <p:nvPr/>
        </p:nvSpPr>
        <p:spPr>
          <a:xfrm>
            <a:off x="590435" y="2875082"/>
            <a:ext cx="4547126" cy="37263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73" name="Star"/>
          <p:cNvSpPr/>
          <p:nvPr/>
        </p:nvSpPr>
        <p:spPr>
          <a:xfrm>
            <a:off x="4472128" y="902464"/>
            <a:ext cx="724701" cy="689232"/>
          </a:xfrm>
          <a:prstGeom prst="star5">
            <a:avLst>
              <a:gd name="adj" fmla="val 19100"/>
              <a:gd name="hf" fmla="val 105146"/>
              <a:gd name="vf" fmla="val 110557"/>
            </a:avLst>
          </a:prstGeom>
          <a:solidFill>
            <a:srgbClr val="FFEC00"/>
          </a:solidFill>
          <a:ln w="25400">
            <a:solidFill>
              <a:srgbClr val="000000"/>
            </a:solidFill>
            <a:miter lim="400000"/>
          </a:ln>
          <a:effectLst>
            <a:outerShdw blurRad="50800" dist="12700" rotWithShape="0">
              <a:srgbClr val="000000">
                <a:alpha val="50000"/>
              </a:srgbClr>
            </a:outerShdw>
          </a:effectLst>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516" name="Connection Line"/>
          <p:cNvSpPr/>
          <p:nvPr/>
        </p:nvSpPr>
        <p:spPr>
          <a:xfrm>
            <a:off x="551648" y="2532659"/>
            <a:ext cx="992031" cy="2219445"/>
          </a:xfrm>
          <a:custGeom>
            <a:avLst/>
            <a:gdLst/>
            <a:ahLst/>
            <a:cxnLst>
              <a:cxn ang="0">
                <a:pos x="wd2" y="hd2"/>
              </a:cxn>
              <a:cxn ang="5400000">
                <a:pos x="wd2" y="hd2"/>
              </a:cxn>
              <a:cxn ang="10800000">
                <a:pos x="wd2" y="hd2"/>
              </a:cxn>
              <a:cxn ang="16200000">
                <a:pos x="wd2" y="hd2"/>
              </a:cxn>
            </a:cxnLst>
            <a:rect l="0" t="0" r="r" b="b"/>
            <a:pathLst>
              <a:path w="21511" h="21600" extrusionOk="0">
                <a:moveTo>
                  <a:pt x="1" y="0"/>
                </a:moveTo>
                <a:cubicBezTo>
                  <a:pt x="-89" y="8826"/>
                  <a:pt x="7081" y="16026"/>
                  <a:pt x="21511" y="21600"/>
                </a:cubicBezTo>
              </a:path>
            </a:pathLst>
          </a:custGeom>
          <a:ln w="50800">
            <a:solidFill>
              <a:srgbClr val="000000"/>
            </a:solidFill>
            <a:miter lim="400000"/>
          </a:ln>
        </p:spPr>
        <p:txBody>
          <a:bodyPr/>
          <a:lstStyle/>
          <a:p>
            <a:endParaRPr/>
          </a:p>
        </p:txBody>
      </p:sp>
      <p:sp>
        <p:nvSpPr>
          <p:cNvPr id="517" name="Connection Line"/>
          <p:cNvSpPr/>
          <p:nvPr/>
        </p:nvSpPr>
        <p:spPr>
          <a:xfrm>
            <a:off x="5090161" y="3062209"/>
            <a:ext cx="217255" cy="7206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50800">
            <a:solidFill>
              <a:srgbClr val="000000"/>
            </a:solidFill>
            <a:miter lim="400000"/>
          </a:ln>
        </p:spPr>
        <p:txBody>
          <a:bodyPr/>
          <a:lstStyle/>
          <a:p>
            <a:endParaRPr/>
          </a:p>
        </p:txBody>
      </p:sp>
      <p:sp>
        <p:nvSpPr>
          <p:cNvPr id="476" name="Line"/>
          <p:cNvSpPr/>
          <p:nvPr/>
        </p:nvSpPr>
        <p:spPr>
          <a:xfrm>
            <a:off x="2403996" y="4730678"/>
            <a:ext cx="392876" cy="1452694"/>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77" name="Line"/>
          <p:cNvSpPr/>
          <p:nvPr/>
        </p:nvSpPr>
        <p:spPr>
          <a:xfrm flipV="1">
            <a:off x="1691228" y="5293924"/>
            <a:ext cx="247006" cy="868589"/>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78" name="Line"/>
          <p:cNvSpPr/>
          <p:nvPr/>
        </p:nvSpPr>
        <p:spPr>
          <a:xfrm flipV="1">
            <a:off x="1814208" y="4520133"/>
            <a:ext cx="785669" cy="909066"/>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79" name="Line"/>
          <p:cNvSpPr/>
          <p:nvPr/>
        </p:nvSpPr>
        <p:spPr>
          <a:xfrm flipV="1">
            <a:off x="1702071" y="6131147"/>
            <a:ext cx="1" cy="121331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80" name="Line"/>
          <p:cNvSpPr/>
          <p:nvPr/>
        </p:nvSpPr>
        <p:spPr>
          <a:xfrm flipV="1">
            <a:off x="2776934" y="6159198"/>
            <a:ext cx="1" cy="223881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81" name="Line"/>
          <p:cNvSpPr/>
          <p:nvPr/>
        </p:nvSpPr>
        <p:spPr>
          <a:xfrm flipH="1">
            <a:off x="1907390" y="3225119"/>
            <a:ext cx="3229973" cy="2122433"/>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82" name="Line"/>
          <p:cNvSpPr/>
          <p:nvPr/>
        </p:nvSpPr>
        <p:spPr>
          <a:xfrm flipH="1">
            <a:off x="2417709" y="3583701"/>
            <a:ext cx="2816684" cy="1177174"/>
          </a:xfrm>
          <a:prstGeom prst="line">
            <a:avLst/>
          </a:prstGeom>
          <a:ln w="25400">
            <a:solidFill>
              <a:srgbClr val="FF2603">
                <a:alpha val="50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83" name="Line"/>
          <p:cNvSpPr/>
          <p:nvPr/>
        </p:nvSpPr>
        <p:spPr>
          <a:xfrm flipH="1">
            <a:off x="1514144" y="3577336"/>
            <a:ext cx="3711956" cy="110638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484" name="Line"/>
          <p:cNvSpPr/>
          <p:nvPr/>
        </p:nvSpPr>
        <p:spPr>
          <a:xfrm>
            <a:off x="1614188" y="7265344"/>
            <a:ext cx="1283848" cy="1283848"/>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85" name="Shape"/>
          <p:cNvSpPr/>
          <p:nvPr/>
        </p:nvSpPr>
        <p:spPr>
          <a:xfrm>
            <a:off x="572625" y="965855"/>
            <a:ext cx="4093462" cy="3736895"/>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21600" y="10114"/>
                </a:lnTo>
                <a:lnTo>
                  <a:pt x="4858" y="21600"/>
                </a:lnTo>
                <a:cubicBezTo>
                  <a:pt x="3350" y="20250"/>
                  <a:pt x="2133" y="18552"/>
                  <a:pt x="1292" y="16628"/>
                </a:cubicBezTo>
                <a:cubicBezTo>
                  <a:pt x="489" y="14788"/>
                  <a:pt x="49" y="12784"/>
                  <a:pt x="0" y="10745"/>
                </a:cubicBezTo>
                <a:lnTo>
                  <a:pt x="16133" y="0"/>
                </a:lnTo>
                <a:close/>
              </a:path>
            </a:pathLst>
          </a:custGeom>
          <a:solidFill>
            <a:srgbClr val="FF2600">
              <a:alpha val="50000"/>
            </a:srgbClr>
          </a:solidFill>
          <a:ln w="12700">
            <a:miter lim="400000"/>
          </a:ln>
        </p:spPr>
        <p:txBody>
          <a:bodyPr lIns="50800" tIns="50800" rIns="50800" bIns="50800" anchor="ctr"/>
          <a:lstStyle/>
          <a:p>
            <a:endParaRPr/>
          </a:p>
        </p:txBody>
      </p:sp>
      <p:sp>
        <p:nvSpPr>
          <p:cNvPr id="486" name="Shape"/>
          <p:cNvSpPr/>
          <p:nvPr/>
        </p:nvSpPr>
        <p:spPr>
          <a:xfrm>
            <a:off x="559925" y="2850210"/>
            <a:ext cx="4663617" cy="1877940"/>
          </a:xfrm>
          <a:custGeom>
            <a:avLst/>
            <a:gdLst/>
            <a:ahLst/>
            <a:cxnLst>
              <a:cxn ang="0">
                <a:pos x="wd2" y="hd2"/>
              </a:cxn>
              <a:cxn ang="5400000">
                <a:pos x="wd2" y="hd2"/>
              </a:cxn>
              <a:cxn ang="10800000">
                <a:pos x="wd2" y="hd2"/>
              </a:cxn>
              <a:cxn ang="16200000">
                <a:pos x="wd2" y="hd2"/>
              </a:cxn>
            </a:cxnLst>
            <a:rect l="0" t="0" r="r" b="b"/>
            <a:pathLst>
              <a:path w="21600" h="21600" extrusionOk="0">
                <a:moveTo>
                  <a:pt x="21144" y="4588"/>
                </a:moveTo>
                <a:lnTo>
                  <a:pt x="21600" y="8564"/>
                </a:lnTo>
                <a:lnTo>
                  <a:pt x="4264" y="21600"/>
                </a:lnTo>
                <a:cubicBezTo>
                  <a:pt x="2941" y="18913"/>
                  <a:pt x="1872" y="15535"/>
                  <a:pt x="1134" y="11706"/>
                </a:cubicBezTo>
                <a:cubicBezTo>
                  <a:pt x="429" y="8045"/>
                  <a:pt x="43" y="4056"/>
                  <a:pt x="0" y="0"/>
                </a:cubicBezTo>
                <a:lnTo>
                  <a:pt x="21144" y="4588"/>
                </a:lnTo>
                <a:close/>
              </a:path>
            </a:pathLst>
          </a:custGeom>
          <a:solidFill>
            <a:srgbClr val="FF2600">
              <a:alpha val="50000"/>
            </a:srgbClr>
          </a:solidFill>
          <a:ln w="12700">
            <a:miter lim="400000"/>
          </a:ln>
        </p:spPr>
        <p:txBody>
          <a:bodyPr lIns="50800" tIns="50800" rIns="50800" bIns="50800" anchor="ctr"/>
          <a:lstStyle/>
          <a:p>
            <a:endParaRPr/>
          </a:p>
        </p:txBody>
      </p:sp>
      <p:sp>
        <p:nvSpPr>
          <p:cNvPr id="487" name="Shape"/>
          <p:cNvSpPr/>
          <p:nvPr/>
        </p:nvSpPr>
        <p:spPr>
          <a:xfrm>
            <a:off x="1916086" y="3231588"/>
            <a:ext cx="3332856"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FF2600">
              <a:alpha val="28942"/>
            </a:srgbClr>
          </a:solidFill>
          <a:ln w="12700">
            <a:miter lim="400000"/>
          </a:ln>
        </p:spPr>
        <p:txBody>
          <a:bodyPr lIns="50800" tIns="50800" rIns="50800" bIns="50800" anchor="ctr"/>
          <a:lstStyle/>
          <a:p>
            <a:endParaRPr/>
          </a:p>
        </p:txBody>
      </p:sp>
      <p:sp>
        <p:nvSpPr>
          <p:cNvPr id="488" name="Shape"/>
          <p:cNvSpPr/>
          <p:nvPr/>
        </p:nvSpPr>
        <p:spPr>
          <a:xfrm>
            <a:off x="1709104" y="4762927"/>
            <a:ext cx="1073855" cy="1369483"/>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FF2600">
              <a:alpha val="50000"/>
            </a:srgbClr>
          </a:solidFill>
          <a:ln w="12700">
            <a:miter lim="400000"/>
          </a:ln>
        </p:spPr>
        <p:txBody>
          <a:bodyPr lIns="50800" tIns="50800" rIns="50800" bIns="50800" anchor="ctr"/>
          <a:lstStyle/>
          <a:p>
            <a:endParaRPr/>
          </a:p>
        </p:txBody>
      </p:sp>
      <p:sp>
        <p:nvSpPr>
          <p:cNvPr id="489" name="Shape"/>
          <p:cNvSpPr/>
          <p:nvPr/>
        </p:nvSpPr>
        <p:spPr>
          <a:xfrm>
            <a:off x="1701087" y="6132233"/>
            <a:ext cx="1091953" cy="2252162"/>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FF2600">
              <a:alpha val="50000"/>
            </a:srgbClr>
          </a:solidFill>
          <a:ln w="12700">
            <a:miter lim="400000"/>
          </a:ln>
        </p:spPr>
        <p:txBody>
          <a:bodyPr lIns="50800" tIns="50800" rIns="50800" bIns="50800" anchor="ctr"/>
          <a:lstStyle/>
          <a:p>
            <a:endParaRPr/>
          </a:p>
        </p:txBody>
      </p:sp>
      <p:sp>
        <p:nvSpPr>
          <p:cNvPr id="490" name="Shape"/>
          <p:cNvSpPr/>
          <p:nvPr/>
        </p:nvSpPr>
        <p:spPr>
          <a:xfrm rot="5400000">
            <a:off x="2101114" y="5463401"/>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95" name="Line"/>
          <p:cNvSpPr/>
          <p:nvPr/>
        </p:nvSpPr>
        <p:spPr>
          <a:xfrm flipV="1">
            <a:off x="8949751" y="8156475"/>
            <a:ext cx="2334667" cy="1549705"/>
          </a:xfrm>
          <a:prstGeom prst="line">
            <a:avLst/>
          </a:prstGeom>
          <a:ln w="63500">
            <a:solidFill>
              <a:srgbClr val="000000"/>
            </a:solidFill>
            <a:miter lim="400000"/>
            <a:tailEnd type="triangle"/>
          </a:ln>
        </p:spPr>
        <p:txBody>
          <a:bodyPr lIns="50800" tIns="50800" rIns="50800" bIns="50800" anchor="ctr"/>
          <a:lstStyle/>
          <a:p>
            <a:endParaRPr/>
          </a:p>
        </p:txBody>
      </p:sp>
      <p:sp>
        <p:nvSpPr>
          <p:cNvPr id="496" name="Line"/>
          <p:cNvSpPr/>
          <p:nvPr/>
        </p:nvSpPr>
        <p:spPr>
          <a:xfrm>
            <a:off x="22380503" y="5595816"/>
            <a:ext cx="429791" cy="1239738"/>
          </a:xfrm>
          <a:prstGeom prst="line">
            <a:avLst/>
          </a:prstGeom>
          <a:ln w="63500">
            <a:solidFill>
              <a:srgbClr val="000000"/>
            </a:solidFill>
            <a:miter lim="400000"/>
            <a:tailEnd type="triangle"/>
          </a:ln>
        </p:spPr>
        <p:txBody>
          <a:bodyPr lIns="50800" tIns="50800" rIns="50800" bIns="50800" anchor="ctr"/>
          <a:lstStyle/>
          <a:p>
            <a:endParaRPr/>
          </a:p>
        </p:txBody>
      </p:sp>
      <p:sp>
        <p:nvSpPr>
          <p:cNvPr id="497" name="A"/>
          <p:cNvSpPr txBox="1"/>
          <p:nvPr/>
        </p:nvSpPr>
        <p:spPr>
          <a:xfrm>
            <a:off x="4971595" y="6380446"/>
            <a:ext cx="4846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A</a:t>
            </a:r>
          </a:p>
        </p:txBody>
      </p:sp>
      <p:sp>
        <p:nvSpPr>
          <p:cNvPr id="498" name="D"/>
          <p:cNvSpPr txBox="1"/>
          <p:nvPr/>
        </p:nvSpPr>
        <p:spPr>
          <a:xfrm>
            <a:off x="22136027" y="6380446"/>
            <a:ext cx="50749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D</a:t>
            </a:r>
          </a:p>
        </p:txBody>
      </p:sp>
      <p:sp>
        <p:nvSpPr>
          <p:cNvPr id="499" name="B"/>
          <p:cNvSpPr txBox="1"/>
          <p:nvPr/>
        </p:nvSpPr>
        <p:spPr>
          <a:xfrm>
            <a:off x="10966534" y="6380446"/>
            <a:ext cx="4521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B</a:t>
            </a:r>
          </a:p>
        </p:txBody>
      </p:sp>
      <p:sp>
        <p:nvSpPr>
          <p:cNvPr id="500" name="C"/>
          <p:cNvSpPr txBox="1"/>
          <p:nvPr/>
        </p:nvSpPr>
        <p:spPr>
          <a:xfrm>
            <a:off x="16399425" y="6380446"/>
            <a:ext cx="46786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C</a:t>
            </a:r>
          </a:p>
        </p:txBody>
      </p:sp>
      <p:sp>
        <p:nvSpPr>
          <p:cNvPr id="502" name="Rectangle"/>
          <p:cNvSpPr/>
          <p:nvPr/>
        </p:nvSpPr>
        <p:spPr>
          <a:xfrm>
            <a:off x="14428671" y="7339991"/>
            <a:ext cx="5586187" cy="1088494"/>
          </a:xfrm>
          <a:prstGeom prst="rect">
            <a:avLst/>
          </a:pr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03" name="Triangle"/>
          <p:cNvSpPr/>
          <p:nvPr/>
        </p:nvSpPr>
        <p:spPr>
          <a:xfrm flipH="1">
            <a:off x="11662030" y="7337501"/>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04" name="Triangle"/>
          <p:cNvSpPr/>
          <p:nvPr/>
        </p:nvSpPr>
        <p:spPr>
          <a:xfrm>
            <a:off x="20000526" y="7324850"/>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05" name="Line"/>
          <p:cNvSpPr/>
          <p:nvPr/>
        </p:nvSpPr>
        <p:spPr>
          <a:xfrm>
            <a:off x="17128495" y="5518835"/>
            <a:ext cx="1" cy="594483"/>
          </a:xfrm>
          <a:prstGeom prst="line">
            <a:avLst/>
          </a:prstGeom>
          <a:ln w="63500">
            <a:solidFill>
              <a:srgbClr val="000000"/>
            </a:solidFill>
            <a:miter lim="400000"/>
            <a:tailEnd type="triangle"/>
          </a:ln>
        </p:spPr>
        <p:txBody>
          <a:bodyPr lIns="50800" tIns="50800" rIns="50800" bIns="50800" anchor="ctr"/>
          <a:lstStyle/>
          <a:p>
            <a:endParaRPr/>
          </a:p>
        </p:txBody>
      </p:sp>
      <p:pic>
        <p:nvPicPr>
          <p:cNvPr id="506" name="Clear_aperture.pdf" descr="Clear_aperture.pdf"/>
          <p:cNvPicPr>
            <a:picLocks noChangeAspect="1"/>
          </p:cNvPicPr>
          <p:nvPr/>
        </p:nvPicPr>
        <p:blipFill>
          <a:blip r:embed="rId3"/>
          <a:srcRect l="21637" t="11225" r="18999" b="9910"/>
          <a:stretch>
            <a:fillRect/>
          </a:stretch>
        </p:blipFill>
        <p:spPr>
          <a:xfrm>
            <a:off x="5731489" y="1981359"/>
            <a:ext cx="3474028" cy="3461436"/>
          </a:xfrm>
          <a:prstGeom prst="rect">
            <a:avLst/>
          </a:prstGeom>
          <a:ln w="12700">
            <a:miter lim="400000"/>
          </a:ln>
        </p:spPr>
      </p:pic>
      <p:pic>
        <p:nvPicPr>
          <p:cNvPr id="507" name="Clear_aperture.pdf" descr="Clear_aperture.pdf"/>
          <p:cNvPicPr>
            <a:picLocks noChangeAspect="1"/>
          </p:cNvPicPr>
          <p:nvPr/>
        </p:nvPicPr>
        <p:blipFill>
          <a:blip r:embed="rId3"/>
          <a:srcRect l="21637" t="11225" r="18999" b="9910"/>
          <a:stretch>
            <a:fillRect/>
          </a:stretch>
        </p:blipFill>
        <p:spPr>
          <a:xfrm>
            <a:off x="15459441" y="1981359"/>
            <a:ext cx="3474027" cy="3461435"/>
          </a:xfrm>
          <a:prstGeom prst="rect">
            <a:avLst/>
          </a:prstGeom>
          <a:ln w="12700">
            <a:miter lim="400000"/>
          </a:ln>
        </p:spPr>
      </p:pic>
      <p:pic>
        <p:nvPicPr>
          <p:cNvPr id="508" name="Aper_PSF.pdf" descr="Aper_PSF.pdf"/>
          <p:cNvPicPr>
            <a:picLocks noChangeAspect="1"/>
          </p:cNvPicPr>
          <p:nvPr/>
        </p:nvPicPr>
        <p:blipFill>
          <a:blip r:embed="rId2"/>
          <a:srcRect l="21531" t="11111" r="18751" b="9756"/>
          <a:stretch>
            <a:fillRect/>
          </a:stretch>
        </p:blipFill>
        <p:spPr>
          <a:xfrm>
            <a:off x="20646575" y="1974615"/>
            <a:ext cx="3494689" cy="3473188"/>
          </a:xfrm>
          <a:prstGeom prst="rect">
            <a:avLst/>
          </a:prstGeom>
          <a:ln w="12700">
            <a:miter lim="400000"/>
          </a:ln>
        </p:spPr>
      </p:pic>
      <p:sp>
        <p:nvSpPr>
          <p:cNvPr id="509" name="Line"/>
          <p:cNvSpPr/>
          <p:nvPr/>
        </p:nvSpPr>
        <p:spPr>
          <a:xfrm flipH="1">
            <a:off x="6111929" y="5619023"/>
            <a:ext cx="1223821" cy="1311099"/>
          </a:xfrm>
          <a:prstGeom prst="line">
            <a:avLst/>
          </a:prstGeom>
          <a:ln w="63500">
            <a:solidFill>
              <a:srgbClr val="000000"/>
            </a:solidFill>
            <a:miter lim="400000"/>
            <a:tailEnd type="triangle"/>
          </a:ln>
        </p:spPr>
        <p:txBody>
          <a:bodyPr lIns="50800" tIns="50800" rIns="50800" bIns="50800" anchor="ctr"/>
          <a:lstStyle/>
          <a:p>
            <a:endParaRPr/>
          </a:p>
        </p:txBody>
      </p:sp>
      <p:sp>
        <p:nvSpPr>
          <p:cNvPr id="510" name="The Lyot coronagraph"/>
          <p:cNvSpPr txBox="1"/>
          <p:nvPr/>
        </p:nvSpPr>
        <p:spPr>
          <a:xfrm>
            <a:off x="8541755" y="506104"/>
            <a:ext cx="9011413"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lvl1pPr>
          </a:lstStyle>
          <a:p>
            <a:r>
              <a:t>The Lyot coronagraph</a:t>
            </a:r>
          </a:p>
        </p:txBody>
      </p:sp>
      <p:sp>
        <p:nvSpPr>
          <p:cNvPr id="511"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512"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513"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514"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515"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
        <p:nvSpPr>
          <p:cNvPr id="61" name="Line">
            <a:extLst>
              <a:ext uri="{FF2B5EF4-FFF2-40B4-BE49-F238E27FC236}">
                <a16:creationId xmlns:a16="http://schemas.microsoft.com/office/drawing/2014/main" id="{0A9BA500-1833-FA43-93E8-ABDF0E373F66}"/>
              </a:ext>
            </a:extLst>
          </p:cNvPr>
          <p:cNvSpPr/>
          <p:nvPr/>
        </p:nvSpPr>
        <p:spPr>
          <a:xfrm>
            <a:off x="5548111" y="8471777"/>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2" name="Line">
            <a:extLst>
              <a:ext uri="{FF2B5EF4-FFF2-40B4-BE49-F238E27FC236}">
                <a16:creationId xmlns:a16="http://schemas.microsoft.com/office/drawing/2014/main" id="{0F049A3A-F500-9843-8A9E-004FA74598A4}"/>
              </a:ext>
            </a:extLst>
          </p:cNvPr>
          <p:cNvSpPr/>
          <p:nvPr/>
        </p:nvSpPr>
        <p:spPr>
          <a:xfrm>
            <a:off x="5548111" y="7278005"/>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3" name="Line">
            <a:extLst>
              <a:ext uri="{FF2B5EF4-FFF2-40B4-BE49-F238E27FC236}">
                <a16:creationId xmlns:a16="http://schemas.microsoft.com/office/drawing/2014/main" id="{B05DEC2A-DDEE-6345-B326-583D7CCFCCA1}"/>
              </a:ext>
            </a:extLst>
          </p:cNvPr>
          <p:cNvSpPr/>
          <p:nvPr/>
        </p:nvSpPr>
        <p:spPr>
          <a:xfrm>
            <a:off x="16966983" y="8477032"/>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4" name="Line">
            <a:extLst>
              <a:ext uri="{FF2B5EF4-FFF2-40B4-BE49-F238E27FC236}">
                <a16:creationId xmlns:a16="http://schemas.microsoft.com/office/drawing/2014/main" id="{3F71A072-8501-E343-94BD-9528AEE66165}"/>
              </a:ext>
            </a:extLst>
          </p:cNvPr>
          <p:cNvSpPr/>
          <p:nvPr/>
        </p:nvSpPr>
        <p:spPr>
          <a:xfrm>
            <a:off x="16966983" y="7283260"/>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grpSp>
        <p:nvGrpSpPr>
          <p:cNvPr id="65" name="Group">
            <a:extLst>
              <a:ext uri="{FF2B5EF4-FFF2-40B4-BE49-F238E27FC236}">
                <a16:creationId xmlns:a16="http://schemas.microsoft.com/office/drawing/2014/main" id="{3F3D4737-F84C-D044-8825-5822D264CE4B}"/>
              </a:ext>
            </a:extLst>
          </p:cNvPr>
          <p:cNvGrpSpPr/>
          <p:nvPr/>
        </p:nvGrpSpPr>
        <p:grpSpPr>
          <a:xfrm>
            <a:off x="17113140" y="6243637"/>
            <a:ext cx="4961" cy="3314701"/>
            <a:chOff x="174119" y="934"/>
            <a:chExt cx="4961" cy="3314700"/>
          </a:xfrm>
        </p:grpSpPr>
        <p:sp>
          <p:nvSpPr>
            <p:cNvPr id="66" name="Line">
              <a:extLst>
                <a:ext uri="{FF2B5EF4-FFF2-40B4-BE49-F238E27FC236}">
                  <a16:creationId xmlns:a16="http://schemas.microsoft.com/office/drawing/2014/main" id="{E595219A-62AF-3A43-90BD-784D2744B4E8}"/>
                </a:ext>
              </a:extLst>
            </p:cNvPr>
            <p:cNvSpPr/>
            <p:nvPr/>
          </p:nvSpPr>
          <p:spPr>
            <a:xfrm flipV="1">
              <a:off x="179080" y="934"/>
              <a:ext cx="0" cy="108192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7" name="Line">
              <a:extLst>
                <a:ext uri="{FF2B5EF4-FFF2-40B4-BE49-F238E27FC236}">
                  <a16:creationId xmlns:a16="http://schemas.microsoft.com/office/drawing/2014/main" id="{C78F1A16-50D6-C143-A867-C32DFC740DE3}"/>
                </a:ext>
              </a:extLst>
            </p:cNvPr>
            <p:cNvSpPr/>
            <p:nvPr/>
          </p:nvSpPr>
          <p:spPr>
            <a:xfrm flipV="1">
              <a:off x="174119" y="2241266"/>
              <a:ext cx="0" cy="1074368"/>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grpSp>
      <p:sp>
        <p:nvSpPr>
          <p:cNvPr id="68" name="Line">
            <a:extLst>
              <a:ext uri="{FF2B5EF4-FFF2-40B4-BE49-F238E27FC236}">
                <a16:creationId xmlns:a16="http://schemas.microsoft.com/office/drawing/2014/main" id="{8BA89900-7210-FE4D-A778-1D1D0C9CBC57}"/>
              </a:ext>
            </a:extLst>
          </p:cNvPr>
          <p:cNvSpPr/>
          <p:nvPr/>
        </p:nvSpPr>
        <p:spPr>
          <a:xfrm flipV="1">
            <a:off x="5727348" y="6335485"/>
            <a:ext cx="0" cy="977951"/>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9" name="Line">
            <a:extLst>
              <a:ext uri="{FF2B5EF4-FFF2-40B4-BE49-F238E27FC236}">
                <a16:creationId xmlns:a16="http://schemas.microsoft.com/office/drawing/2014/main" id="{B9512E52-A7FF-3843-B6AE-DC2510A372DB}"/>
              </a:ext>
            </a:extLst>
          </p:cNvPr>
          <p:cNvSpPr/>
          <p:nvPr/>
        </p:nvSpPr>
        <p:spPr>
          <a:xfrm flipV="1">
            <a:off x="5700399" y="8472875"/>
            <a:ext cx="0" cy="997695"/>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0" name="Line">
            <a:extLst>
              <a:ext uri="{FF2B5EF4-FFF2-40B4-BE49-F238E27FC236}">
                <a16:creationId xmlns:a16="http://schemas.microsoft.com/office/drawing/2014/main" id="{BC1644B9-67EA-A840-9926-A87D1595ABAF}"/>
              </a:ext>
            </a:extLst>
          </p:cNvPr>
          <p:cNvSpPr/>
          <p:nvPr/>
        </p:nvSpPr>
        <p:spPr>
          <a:xfrm flipV="1">
            <a:off x="11643409" y="6944444"/>
            <a:ext cx="0" cy="1970955"/>
          </a:xfrm>
          <a:prstGeom prst="line">
            <a:avLst/>
          </a:prstGeom>
          <a:ln w="114300">
            <a:solidFill>
              <a:srgbClr val="000000"/>
            </a:solidFill>
            <a:prstDash val="sysDot"/>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p:cNvSpPr/>
          <p:nvPr/>
        </p:nvSpPr>
        <p:spPr>
          <a:xfrm>
            <a:off x="1684679" y="7309540"/>
            <a:ext cx="402334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50000"/>
            </a:srgbClr>
          </a:solidFill>
          <a:ln w="12700">
            <a:miter lim="400000"/>
          </a:ln>
        </p:spPr>
        <p:txBody>
          <a:bodyPr lIns="50800" tIns="50800" rIns="50800" bIns="50800" anchor="ctr"/>
          <a:lstStyle/>
          <a:p>
            <a:endParaRPr/>
          </a:p>
        </p:txBody>
      </p:sp>
      <p:pic>
        <p:nvPicPr>
          <p:cNvPr id="520" name="Aper_PSF.pdf" descr="Aper_PSF.pdf"/>
          <p:cNvPicPr>
            <a:picLocks noChangeAspect="1"/>
          </p:cNvPicPr>
          <p:nvPr/>
        </p:nvPicPr>
        <p:blipFill>
          <a:blip r:embed="rId2"/>
          <a:srcRect l="21531" t="11111" r="18751" b="9756"/>
          <a:stretch>
            <a:fillRect/>
          </a:stretch>
        </p:blipFill>
        <p:spPr>
          <a:xfrm>
            <a:off x="7195673" y="9778555"/>
            <a:ext cx="3494690" cy="3473189"/>
          </a:xfrm>
          <a:prstGeom prst="rect">
            <a:avLst/>
          </a:prstGeom>
          <a:ln w="12700">
            <a:miter lim="400000"/>
          </a:ln>
        </p:spPr>
      </p:pic>
      <p:sp>
        <p:nvSpPr>
          <p:cNvPr id="521" name="Rectangle"/>
          <p:cNvSpPr/>
          <p:nvPr/>
        </p:nvSpPr>
        <p:spPr>
          <a:xfrm>
            <a:off x="5709103" y="7325800"/>
            <a:ext cx="3242746" cy="1088495"/>
          </a:xfrm>
          <a:prstGeom prst="rect">
            <a:avLst/>
          </a:pr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22" name="Triangle"/>
          <p:cNvSpPr/>
          <p:nvPr/>
        </p:nvSpPr>
        <p:spPr>
          <a:xfrm>
            <a:off x="8946233" y="7321077"/>
            <a:ext cx="2770862" cy="10902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23" name="Shape"/>
          <p:cNvSpPr/>
          <p:nvPr/>
        </p:nvSpPr>
        <p:spPr>
          <a:xfrm>
            <a:off x="14129872" y="6667446"/>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29" name="Shape"/>
          <p:cNvSpPr/>
          <p:nvPr/>
        </p:nvSpPr>
        <p:spPr>
          <a:xfrm>
            <a:off x="19807829" y="6549650"/>
            <a:ext cx="419157"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30" name="Rectangle"/>
          <p:cNvSpPr/>
          <p:nvPr/>
        </p:nvSpPr>
        <p:spPr>
          <a:xfrm>
            <a:off x="22733592" y="7011726"/>
            <a:ext cx="173425" cy="1918001"/>
          </a:xfrm>
          <a:prstGeom prst="rect">
            <a:avLst/>
          </a:prstGeom>
          <a:solidFill>
            <a:srgbClr val="000000"/>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31" name="Shape"/>
          <p:cNvSpPr/>
          <p:nvPr/>
        </p:nvSpPr>
        <p:spPr>
          <a:xfrm>
            <a:off x="8742271" y="6579695"/>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32" name="Line"/>
          <p:cNvSpPr/>
          <p:nvPr/>
        </p:nvSpPr>
        <p:spPr>
          <a:xfrm flipV="1">
            <a:off x="566907" y="946932"/>
            <a:ext cx="3064515" cy="190858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533" name="Line"/>
          <p:cNvSpPr/>
          <p:nvPr/>
        </p:nvSpPr>
        <p:spPr>
          <a:xfrm flipV="1">
            <a:off x="1484273" y="2702363"/>
            <a:ext cx="3194530" cy="2013508"/>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534" name="Line"/>
          <p:cNvSpPr/>
          <p:nvPr/>
        </p:nvSpPr>
        <p:spPr>
          <a:xfrm>
            <a:off x="590435" y="2875082"/>
            <a:ext cx="4547126" cy="37263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535" name="Star"/>
          <p:cNvSpPr/>
          <p:nvPr/>
        </p:nvSpPr>
        <p:spPr>
          <a:xfrm>
            <a:off x="4472128" y="902464"/>
            <a:ext cx="724701" cy="689232"/>
          </a:xfrm>
          <a:prstGeom prst="star5">
            <a:avLst>
              <a:gd name="adj" fmla="val 19100"/>
              <a:gd name="hf" fmla="val 105146"/>
              <a:gd name="vf" fmla="val 110557"/>
            </a:avLst>
          </a:prstGeom>
          <a:solidFill>
            <a:srgbClr val="FFEC00"/>
          </a:solidFill>
          <a:ln w="25400">
            <a:solidFill>
              <a:srgbClr val="000000"/>
            </a:solidFill>
            <a:miter lim="400000"/>
          </a:ln>
          <a:effectLst>
            <a:outerShdw blurRad="50800" dist="12700" rotWithShape="0">
              <a:srgbClr val="000000">
                <a:alpha val="50000"/>
              </a:srgbClr>
            </a:outerShdw>
          </a:effectLst>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589" name="Connection Line"/>
          <p:cNvSpPr/>
          <p:nvPr/>
        </p:nvSpPr>
        <p:spPr>
          <a:xfrm>
            <a:off x="551648" y="2532659"/>
            <a:ext cx="992031" cy="2219445"/>
          </a:xfrm>
          <a:custGeom>
            <a:avLst/>
            <a:gdLst/>
            <a:ahLst/>
            <a:cxnLst>
              <a:cxn ang="0">
                <a:pos x="wd2" y="hd2"/>
              </a:cxn>
              <a:cxn ang="5400000">
                <a:pos x="wd2" y="hd2"/>
              </a:cxn>
              <a:cxn ang="10800000">
                <a:pos x="wd2" y="hd2"/>
              </a:cxn>
              <a:cxn ang="16200000">
                <a:pos x="wd2" y="hd2"/>
              </a:cxn>
            </a:cxnLst>
            <a:rect l="0" t="0" r="r" b="b"/>
            <a:pathLst>
              <a:path w="21511" h="21600" extrusionOk="0">
                <a:moveTo>
                  <a:pt x="1" y="0"/>
                </a:moveTo>
                <a:cubicBezTo>
                  <a:pt x="-89" y="8826"/>
                  <a:pt x="7081" y="16026"/>
                  <a:pt x="21511" y="21600"/>
                </a:cubicBezTo>
              </a:path>
            </a:pathLst>
          </a:custGeom>
          <a:ln w="50800">
            <a:solidFill>
              <a:srgbClr val="000000"/>
            </a:solidFill>
            <a:miter lim="400000"/>
          </a:ln>
        </p:spPr>
        <p:txBody>
          <a:bodyPr/>
          <a:lstStyle/>
          <a:p>
            <a:endParaRPr/>
          </a:p>
        </p:txBody>
      </p:sp>
      <p:sp>
        <p:nvSpPr>
          <p:cNvPr id="590" name="Connection Line"/>
          <p:cNvSpPr/>
          <p:nvPr/>
        </p:nvSpPr>
        <p:spPr>
          <a:xfrm>
            <a:off x="5090161" y="3062209"/>
            <a:ext cx="217255" cy="7206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50800">
            <a:solidFill>
              <a:srgbClr val="000000"/>
            </a:solidFill>
            <a:miter lim="400000"/>
          </a:ln>
        </p:spPr>
        <p:txBody>
          <a:bodyPr/>
          <a:lstStyle/>
          <a:p>
            <a:endParaRPr/>
          </a:p>
        </p:txBody>
      </p:sp>
      <p:sp>
        <p:nvSpPr>
          <p:cNvPr id="538" name="Line"/>
          <p:cNvSpPr/>
          <p:nvPr/>
        </p:nvSpPr>
        <p:spPr>
          <a:xfrm>
            <a:off x="2403996" y="4730678"/>
            <a:ext cx="392876" cy="1452694"/>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539" name="Line"/>
          <p:cNvSpPr/>
          <p:nvPr/>
        </p:nvSpPr>
        <p:spPr>
          <a:xfrm flipV="1">
            <a:off x="1691228" y="5293924"/>
            <a:ext cx="247006" cy="868589"/>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540" name="Line"/>
          <p:cNvSpPr/>
          <p:nvPr/>
        </p:nvSpPr>
        <p:spPr>
          <a:xfrm flipV="1">
            <a:off x="1814208" y="4520133"/>
            <a:ext cx="785669" cy="909066"/>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41" name="Line"/>
          <p:cNvSpPr/>
          <p:nvPr/>
        </p:nvSpPr>
        <p:spPr>
          <a:xfrm flipV="1">
            <a:off x="1702071" y="6131147"/>
            <a:ext cx="1" cy="121331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542" name="Line"/>
          <p:cNvSpPr/>
          <p:nvPr/>
        </p:nvSpPr>
        <p:spPr>
          <a:xfrm flipV="1">
            <a:off x="2776934" y="6159198"/>
            <a:ext cx="1" cy="223881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543" name="Line"/>
          <p:cNvSpPr/>
          <p:nvPr/>
        </p:nvSpPr>
        <p:spPr>
          <a:xfrm flipH="1">
            <a:off x="1907390" y="3225119"/>
            <a:ext cx="3229973" cy="2122433"/>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544" name="Line"/>
          <p:cNvSpPr/>
          <p:nvPr/>
        </p:nvSpPr>
        <p:spPr>
          <a:xfrm flipH="1">
            <a:off x="2417709" y="3583701"/>
            <a:ext cx="2816684" cy="1177174"/>
          </a:xfrm>
          <a:prstGeom prst="line">
            <a:avLst/>
          </a:prstGeom>
          <a:ln w="25400">
            <a:solidFill>
              <a:srgbClr val="FF2603">
                <a:alpha val="50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545" name="Line"/>
          <p:cNvSpPr/>
          <p:nvPr/>
        </p:nvSpPr>
        <p:spPr>
          <a:xfrm flipH="1">
            <a:off x="1514144" y="3577336"/>
            <a:ext cx="3711956" cy="110638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546" name="Line"/>
          <p:cNvSpPr/>
          <p:nvPr/>
        </p:nvSpPr>
        <p:spPr>
          <a:xfrm>
            <a:off x="1614188" y="7265344"/>
            <a:ext cx="1283848" cy="1283848"/>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47" name="Shape"/>
          <p:cNvSpPr/>
          <p:nvPr/>
        </p:nvSpPr>
        <p:spPr>
          <a:xfrm>
            <a:off x="572625" y="965855"/>
            <a:ext cx="4093462" cy="3736895"/>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21600" y="10114"/>
                </a:lnTo>
                <a:lnTo>
                  <a:pt x="4858" y="21600"/>
                </a:lnTo>
                <a:cubicBezTo>
                  <a:pt x="3350" y="20250"/>
                  <a:pt x="2133" y="18552"/>
                  <a:pt x="1292" y="16628"/>
                </a:cubicBezTo>
                <a:cubicBezTo>
                  <a:pt x="489" y="14788"/>
                  <a:pt x="49" y="12784"/>
                  <a:pt x="0" y="10745"/>
                </a:cubicBezTo>
                <a:lnTo>
                  <a:pt x="16133" y="0"/>
                </a:lnTo>
                <a:close/>
              </a:path>
            </a:pathLst>
          </a:custGeom>
          <a:solidFill>
            <a:srgbClr val="FF2600">
              <a:alpha val="50000"/>
            </a:srgbClr>
          </a:solidFill>
          <a:ln w="12700">
            <a:miter lim="400000"/>
          </a:ln>
        </p:spPr>
        <p:txBody>
          <a:bodyPr lIns="50800" tIns="50800" rIns="50800" bIns="50800" anchor="ctr"/>
          <a:lstStyle/>
          <a:p>
            <a:endParaRPr/>
          </a:p>
        </p:txBody>
      </p:sp>
      <p:sp>
        <p:nvSpPr>
          <p:cNvPr id="548" name="Shape"/>
          <p:cNvSpPr/>
          <p:nvPr/>
        </p:nvSpPr>
        <p:spPr>
          <a:xfrm>
            <a:off x="559925" y="2850210"/>
            <a:ext cx="4663617" cy="1877940"/>
          </a:xfrm>
          <a:custGeom>
            <a:avLst/>
            <a:gdLst/>
            <a:ahLst/>
            <a:cxnLst>
              <a:cxn ang="0">
                <a:pos x="wd2" y="hd2"/>
              </a:cxn>
              <a:cxn ang="5400000">
                <a:pos x="wd2" y="hd2"/>
              </a:cxn>
              <a:cxn ang="10800000">
                <a:pos x="wd2" y="hd2"/>
              </a:cxn>
              <a:cxn ang="16200000">
                <a:pos x="wd2" y="hd2"/>
              </a:cxn>
            </a:cxnLst>
            <a:rect l="0" t="0" r="r" b="b"/>
            <a:pathLst>
              <a:path w="21600" h="21600" extrusionOk="0">
                <a:moveTo>
                  <a:pt x="21144" y="4588"/>
                </a:moveTo>
                <a:lnTo>
                  <a:pt x="21600" y="8564"/>
                </a:lnTo>
                <a:lnTo>
                  <a:pt x="4264" y="21600"/>
                </a:lnTo>
                <a:cubicBezTo>
                  <a:pt x="2941" y="18913"/>
                  <a:pt x="1872" y="15535"/>
                  <a:pt x="1134" y="11706"/>
                </a:cubicBezTo>
                <a:cubicBezTo>
                  <a:pt x="429" y="8045"/>
                  <a:pt x="43" y="4056"/>
                  <a:pt x="0" y="0"/>
                </a:cubicBezTo>
                <a:lnTo>
                  <a:pt x="21144" y="4588"/>
                </a:lnTo>
                <a:close/>
              </a:path>
            </a:pathLst>
          </a:custGeom>
          <a:solidFill>
            <a:srgbClr val="FF2600">
              <a:alpha val="50000"/>
            </a:srgbClr>
          </a:solidFill>
          <a:ln w="12700">
            <a:miter lim="400000"/>
          </a:ln>
        </p:spPr>
        <p:txBody>
          <a:bodyPr lIns="50800" tIns="50800" rIns="50800" bIns="50800" anchor="ctr"/>
          <a:lstStyle/>
          <a:p>
            <a:endParaRPr/>
          </a:p>
        </p:txBody>
      </p:sp>
      <p:sp>
        <p:nvSpPr>
          <p:cNvPr id="549" name="Shape"/>
          <p:cNvSpPr/>
          <p:nvPr/>
        </p:nvSpPr>
        <p:spPr>
          <a:xfrm>
            <a:off x="1916086" y="3231588"/>
            <a:ext cx="3332856"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FF2600">
              <a:alpha val="28942"/>
            </a:srgbClr>
          </a:solidFill>
          <a:ln w="12700">
            <a:miter lim="400000"/>
          </a:ln>
        </p:spPr>
        <p:txBody>
          <a:bodyPr lIns="50800" tIns="50800" rIns="50800" bIns="50800" anchor="ctr"/>
          <a:lstStyle/>
          <a:p>
            <a:endParaRPr/>
          </a:p>
        </p:txBody>
      </p:sp>
      <p:sp>
        <p:nvSpPr>
          <p:cNvPr id="550" name="Shape"/>
          <p:cNvSpPr/>
          <p:nvPr/>
        </p:nvSpPr>
        <p:spPr>
          <a:xfrm>
            <a:off x="1709104" y="4762927"/>
            <a:ext cx="1073855" cy="1369483"/>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FF2600">
              <a:alpha val="50000"/>
            </a:srgbClr>
          </a:solidFill>
          <a:ln w="12700">
            <a:miter lim="400000"/>
          </a:ln>
        </p:spPr>
        <p:txBody>
          <a:bodyPr lIns="50800" tIns="50800" rIns="50800" bIns="50800" anchor="ctr"/>
          <a:lstStyle/>
          <a:p>
            <a:endParaRPr/>
          </a:p>
        </p:txBody>
      </p:sp>
      <p:sp>
        <p:nvSpPr>
          <p:cNvPr id="551" name="Shape"/>
          <p:cNvSpPr/>
          <p:nvPr/>
        </p:nvSpPr>
        <p:spPr>
          <a:xfrm>
            <a:off x="1701087" y="6132233"/>
            <a:ext cx="1091953" cy="2252162"/>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FF2600">
              <a:alpha val="50000"/>
            </a:srgbClr>
          </a:solidFill>
          <a:ln w="12700">
            <a:miter lim="400000"/>
          </a:ln>
        </p:spPr>
        <p:txBody>
          <a:bodyPr lIns="50800" tIns="50800" rIns="50800" bIns="50800" anchor="ctr"/>
          <a:lstStyle/>
          <a:p>
            <a:endParaRPr/>
          </a:p>
        </p:txBody>
      </p:sp>
      <p:sp>
        <p:nvSpPr>
          <p:cNvPr id="552" name="Shape"/>
          <p:cNvSpPr/>
          <p:nvPr/>
        </p:nvSpPr>
        <p:spPr>
          <a:xfrm rot="5400000">
            <a:off x="2101114" y="5463401"/>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57" name="Line"/>
          <p:cNvSpPr/>
          <p:nvPr/>
        </p:nvSpPr>
        <p:spPr>
          <a:xfrm flipV="1">
            <a:off x="8949751" y="8156475"/>
            <a:ext cx="2334667" cy="1549705"/>
          </a:xfrm>
          <a:prstGeom prst="line">
            <a:avLst/>
          </a:prstGeom>
          <a:ln w="63500">
            <a:solidFill>
              <a:srgbClr val="000000"/>
            </a:solidFill>
            <a:miter lim="400000"/>
            <a:tailEnd type="triangle"/>
          </a:ln>
        </p:spPr>
        <p:txBody>
          <a:bodyPr lIns="50800" tIns="50800" rIns="50800" bIns="50800" anchor="ctr"/>
          <a:lstStyle/>
          <a:p>
            <a:endParaRPr/>
          </a:p>
        </p:txBody>
      </p:sp>
      <p:sp>
        <p:nvSpPr>
          <p:cNvPr id="558" name="A"/>
          <p:cNvSpPr txBox="1"/>
          <p:nvPr/>
        </p:nvSpPr>
        <p:spPr>
          <a:xfrm>
            <a:off x="4971595" y="6380446"/>
            <a:ext cx="4846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A</a:t>
            </a:r>
          </a:p>
        </p:txBody>
      </p:sp>
      <p:sp>
        <p:nvSpPr>
          <p:cNvPr id="559" name="D"/>
          <p:cNvSpPr txBox="1"/>
          <p:nvPr/>
        </p:nvSpPr>
        <p:spPr>
          <a:xfrm>
            <a:off x="22136027" y="6380446"/>
            <a:ext cx="50749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D</a:t>
            </a:r>
          </a:p>
        </p:txBody>
      </p:sp>
      <p:sp>
        <p:nvSpPr>
          <p:cNvPr id="560" name="B"/>
          <p:cNvSpPr txBox="1"/>
          <p:nvPr/>
        </p:nvSpPr>
        <p:spPr>
          <a:xfrm>
            <a:off x="10966534" y="6380446"/>
            <a:ext cx="4521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B</a:t>
            </a:r>
          </a:p>
        </p:txBody>
      </p:sp>
      <p:sp>
        <p:nvSpPr>
          <p:cNvPr id="561" name="C"/>
          <p:cNvSpPr txBox="1"/>
          <p:nvPr/>
        </p:nvSpPr>
        <p:spPr>
          <a:xfrm>
            <a:off x="16399425" y="6380446"/>
            <a:ext cx="46786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C</a:t>
            </a:r>
          </a:p>
        </p:txBody>
      </p:sp>
      <p:sp>
        <p:nvSpPr>
          <p:cNvPr id="562" name="Line"/>
          <p:cNvSpPr/>
          <p:nvPr/>
        </p:nvSpPr>
        <p:spPr>
          <a:xfrm>
            <a:off x="17128495" y="5518835"/>
            <a:ext cx="1" cy="594483"/>
          </a:xfrm>
          <a:prstGeom prst="line">
            <a:avLst/>
          </a:prstGeom>
          <a:ln w="63500">
            <a:solidFill>
              <a:srgbClr val="000000"/>
            </a:solidFill>
            <a:miter lim="400000"/>
            <a:tailEnd type="triangle"/>
          </a:ln>
        </p:spPr>
        <p:txBody>
          <a:bodyPr lIns="50800" tIns="50800" rIns="50800" bIns="50800" anchor="ctr"/>
          <a:lstStyle/>
          <a:p>
            <a:endParaRPr/>
          </a:p>
        </p:txBody>
      </p:sp>
      <p:pic>
        <p:nvPicPr>
          <p:cNvPr id="563" name="Clear_aperture.pdf" descr="Clear_aperture.pdf"/>
          <p:cNvPicPr>
            <a:picLocks noChangeAspect="1"/>
          </p:cNvPicPr>
          <p:nvPr/>
        </p:nvPicPr>
        <p:blipFill>
          <a:blip r:embed="rId3"/>
          <a:srcRect l="21637" t="11225" r="18999" b="9910"/>
          <a:stretch>
            <a:fillRect/>
          </a:stretch>
        </p:blipFill>
        <p:spPr>
          <a:xfrm>
            <a:off x="5731489" y="1981359"/>
            <a:ext cx="3474028" cy="3461436"/>
          </a:xfrm>
          <a:prstGeom prst="rect">
            <a:avLst/>
          </a:prstGeom>
          <a:ln w="12700">
            <a:miter lim="400000"/>
          </a:ln>
        </p:spPr>
      </p:pic>
      <p:pic>
        <p:nvPicPr>
          <p:cNvPr id="564" name="Aper_PSF_blocked.pdf" descr="Aper_PSF_blocked.pdf"/>
          <p:cNvPicPr>
            <a:picLocks noChangeAspect="1"/>
          </p:cNvPicPr>
          <p:nvPr/>
        </p:nvPicPr>
        <p:blipFill>
          <a:blip r:embed="rId4"/>
          <a:srcRect l="20833" t="11044" r="18872" b="9857"/>
          <a:stretch>
            <a:fillRect/>
          </a:stretch>
        </p:blipFill>
        <p:spPr>
          <a:xfrm>
            <a:off x="10853326" y="9780626"/>
            <a:ext cx="3528522" cy="3471699"/>
          </a:xfrm>
          <a:prstGeom prst="rect">
            <a:avLst/>
          </a:prstGeom>
          <a:ln w="12700">
            <a:miter lim="400000"/>
          </a:ln>
        </p:spPr>
      </p:pic>
      <p:pic>
        <p:nvPicPr>
          <p:cNvPr id="565" name="Lyot_fpmask.pdf" descr="Lyot_fpmask.pdf"/>
          <p:cNvPicPr>
            <a:picLocks noChangeAspect="1"/>
          </p:cNvPicPr>
          <p:nvPr/>
        </p:nvPicPr>
        <p:blipFill>
          <a:blip r:embed="rId5"/>
          <a:srcRect l="21012" t="10433" r="19066" b="9586"/>
          <a:stretch>
            <a:fillRect/>
          </a:stretch>
        </p:blipFill>
        <p:spPr>
          <a:xfrm>
            <a:off x="9873310" y="1956951"/>
            <a:ext cx="3506648" cy="3510418"/>
          </a:xfrm>
          <a:prstGeom prst="rect">
            <a:avLst/>
          </a:prstGeom>
          <a:ln w="12700">
            <a:miter lim="400000"/>
          </a:ln>
        </p:spPr>
      </p:pic>
      <p:sp>
        <p:nvSpPr>
          <p:cNvPr id="566" name="Line"/>
          <p:cNvSpPr/>
          <p:nvPr/>
        </p:nvSpPr>
        <p:spPr>
          <a:xfrm flipH="1" flipV="1">
            <a:off x="11882307" y="8135544"/>
            <a:ext cx="649598" cy="1517210"/>
          </a:xfrm>
          <a:prstGeom prst="line">
            <a:avLst/>
          </a:prstGeom>
          <a:ln w="63500">
            <a:solidFill>
              <a:srgbClr val="000000"/>
            </a:solidFill>
            <a:miter lim="400000"/>
            <a:tailEnd type="triangle"/>
          </a:ln>
        </p:spPr>
        <p:txBody>
          <a:bodyPr lIns="50800" tIns="50800" rIns="50800" bIns="50800" anchor="ctr"/>
          <a:lstStyle/>
          <a:p>
            <a:endParaRPr/>
          </a:p>
        </p:txBody>
      </p:sp>
      <p:sp>
        <p:nvSpPr>
          <p:cNvPr id="567" name="Line"/>
          <p:cNvSpPr/>
          <p:nvPr/>
        </p:nvSpPr>
        <p:spPr>
          <a:xfrm>
            <a:off x="11648040" y="5547969"/>
            <a:ext cx="1" cy="1144883"/>
          </a:xfrm>
          <a:prstGeom prst="line">
            <a:avLst/>
          </a:prstGeom>
          <a:ln w="63500">
            <a:solidFill>
              <a:srgbClr val="000000"/>
            </a:solidFill>
            <a:miter lim="400000"/>
            <a:tailEnd type="triangle"/>
          </a:ln>
        </p:spPr>
        <p:txBody>
          <a:bodyPr lIns="50800" tIns="50800" rIns="50800" bIns="50800" anchor="ctr"/>
          <a:lstStyle/>
          <a:p>
            <a:endParaRPr/>
          </a:p>
        </p:txBody>
      </p:sp>
      <p:sp>
        <p:nvSpPr>
          <p:cNvPr id="568" name="Line"/>
          <p:cNvSpPr/>
          <p:nvPr/>
        </p:nvSpPr>
        <p:spPr>
          <a:xfrm flipV="1">
            <a:off x="11658901" y="6889594"/>
            <a:ext cx="0" cy="2025805"/>
          </a:xfrm>
          <a:prstGeom prst="line">
            <a:avLst/>
          </a:prstGeom>
          <a:ln w="101600">
            <a:solidFill>
              <a:srgbClr val="000000">
                <a:alpha val="22314"/>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69" name="Rectangle"/>
          <p:cNvSpPr/>
          <p:nvPr/>
        </p:nvSpPr>
        <p:spPr>
          <a:xfrm>
            <a:off x="14365144" y="7353911"/>
            <a:ext cx="5626569" cy="1088494"/>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70" name="Triangle"/>
          <p:cNvSpPr/>
          <p:nvPr/>
        </p:nvSpPr>
        <p:spPr>
          <a:xfrm flipH="1">
            <a:off x="11611264" y="7335063"/>
            <a:ext cx="2770863"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71" name="Line"/>
          <p:cNvSpPr/>
          <p:nvPr/>
        </p:nvSpPr>
        <p:spPr>
          <a:xfrm flipV="1">
            <a:off x="11654564" y="7386455"/>
            <a:ext cx="2704000" cy="516734"/>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72" name="Line"/>
          <p:cNvSpPr/>
          <p:nvPr/>
        </p:nvSpPr>
        <p:spPr>
          <a:xfrm>
            <a:off x="11648065" y="7881770"/>
            <a:ext cx="2722216" cy="511837"/>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73" name="Line"/>
          <p:cNvSpPr/>
          <p:nvPr/>
        </p:nvSpPr>
        <p:spPr>
          <a:xfrm>
            <a:off x="14339492" y="8396714"/>
            <a:ext cx="5771703" cy="1"/>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74" name="Line"/>
          <p:cNvSpPr/>
          <p:nvPr/>
        </p:nvSpPr>
        <p:spPr>
          <a:xfrm>
            <a:off x="14342380" y="7389814"/>
            <a:ext cx="5765927" cy="1"/>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dirty="0"/>
          </a:p>
        </p:txBody>
      </p:sp>
      <p:sp>
        <p:nvSpPr>
          <p:cNvPr id="575" name="Triangle"/>
          <p:cNvSpPr/>
          <p:nvPr/>
        </p:nvSpPr>
        <p:spPr>
          <a:xfrm>
            <a:off x="19968933" y="7343569"/>
            <a:ext cx="2863410"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76" name="Line"/>
          <p:cNvSpPr/>
          <p:nvPr/>
        </p:nvSpPr>
        <p:spPr>
          <a:xfrm flipH="1" flipV="1">
            <a:off x="20085044" y="7394961"/>
            <a:ext cx="2703999" cy="516734"/>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77" name="Line"/>
          <p:cNvSpPr/>
          <p:nvPr/>
        </p:nvSpPr>
        <p:spPr>
          <a:xfrm flipH="1">
            <a:off x="20073325" y="7890277"/>
            <a:ext cx="2722216" cy="511836"/>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pic>
        <p:nvPicPr>
          <p:cNvPr id="578" name="Clear_aperture.pdf" descr="Clear_aperture.pdf"/>
          <p:cNvPicPr>
            <a:picLocks noChangeAspect="1"/>
          </p:cNvPicPr>
          <p:nvPr/>
        </p:nvPicPr>
        <p:blipFill>
          <a:blip r:embed="rId3"/>
          <a:srcRect l="21637" t="11225" r="18999" b="9910"/>
          <a:stretch>
            <a:fillRect/>
          </a:stretch>
        </p:blipFill>
        <p:spPr>
          <a:xfrm>
            <a:off x="15459441" y="1981359"/>
            <a:ext cx="3474027" cy="3461435"/>
          </a:xfrm>
          <a:prstGeom prst="rect">
            <a:avLst/>
          </a:prstGeom>
          <a:ln w="12700">
            <a:miter lim="400000"/>
          </a:ln>
        </p:spPr>
      </p:pic>
      <p:pic>
        <p:nvPicPr>
          <p:cNvPr id="579" name="Lyot_Coro_PSF.pdf" descr="Lyot_Coro_PSF.pdf"/>
          <p:cNvPicPr>
            <a:picLocks noChangeAspect="1"/>
          </p:cNvPicPr>
          <p:nvPr/>
        </p:nvPicPr>
        <p:blipFill>
          <a:blip r:embed="rId6"/>
          <a:stretch>
            <a:fillRect/>
          </a:stretch>
        </p:blipFill>
        <p:spPr>
          <a:xfrm>
            <a:off x="19965088" y="1903058"/>
            <a:ext cx="4819689" cy="3614768"/>
          </a:xfrm>
          <a:prstGeom prst="rect">
            <a:avLst/>
          </a:prstGeom>
          <a:ln w="12700">
            <a:miter lim="400000"/>
          </a:ln>
        </p:spPr>
      </p:pic>
      <p:sp>
        <p:nvSpPr>
          <p:cNvPr id="580" name="Line"/>
          <p:cNvSpPr/>
          <p:nvPr/>
        </p:nvSpPr>
        <p:spPr>
          <a:xfrm>
            <a:off x="22380503" y="5595816"/>
            <a:ext cx="429791" cy="1239738"/>
          </a:xfrm>
          <a:prstGeom prst="line">
            <a:avLst/>
          </a:prstGeom>
          <a:ln w="63500">
            <a:solidFill>
              <a:srgbClr val="000000"/>
            </a:solidFill>
            <a:miter lim="400000"/>
            <a:tailEnd type="triangle"/>
          </a:ln>
        </p:spPr>
        <p:txBody>
          <a:bodyPr lIns="50800" tIns="50800" rIns="50800" bIns="50800" anchor="ctr"/>
          <a:lstStyle/>
          <a:p>
            <a:endParaRPr/>
          </a:p>
        </p:txBody>
      </p:sp>
      <p:sp>
        <p:nvSpPr>
          <p:cNvPr id="581" name="Line"/>
          <p:cNvSpPr/>
          <p:nvPr/>
        </p:nvSpPr>
        <p:spPr>
          <a:xfrm flipH="1">
            <a:off x="6111929" y="5619023"/>
            <a:ext cx="1223821" cy="1311099"/>
          </a:xfrm>
          <a:prstGeom prst="line">
            <a:avLst/>
          </a:prstGeom>
          <a:ln w="63500">
            <a:solidFill>
              <a:srgbClr val="000000"/>
            </a:solidFill>
            <a:miter lim="400000"/>
            <a:tailEnd type="triangle"/>
          </a:ln>
        </p:spPr>
        <p:txBody>
          <a:bodyPr lIns="50800" tIns="50800" rIns="50800" bIns="50800" anchor="ctr"/>
          <a:lstStyle/>
          <a:p>
            <a:endParaRPr/>
          </a:p>
        </p:txBody>
      </p:sp>
      <p:sp>
        <p:nvSpPr>
          <p:cNvPr id="582" name="Line"/>
          <p:cNvSpPr/>
          <p:nvPr/>
        </p:nvSpPr>
        <p:spPr>
          <a:xfrm flipV="1">
            <a:off x="11658901" y="7670855"/>
            <a:ext cx="0" cy="401090"/>
          </a:xfrm>
          <a:prstGeom prst="line">
            <a:avLst/>
          </a:prstGeom>
          <a:ln w="1778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83" name="The Lyot coronagraph"/>
          <p:cNvSpPr txBox="1"/>
          <p:nvPr/>
        </p:nvSpPr>
        <p:spPr>
          <a:xfrm>
            <a:off x="8541755" y="506104"/>
            <a:ext cx="9011413"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lvl1pPr>
          </a:lstStyle>
          <a:p>
            <a:r>
              <a:t>The Lyot coronagraph</a:t>
            </a:r>
          </a:p>
        </p:txBody>
      </p:sp>
      <p:sp>
        <p:nvSpPr>
          <p:cNvPr id="584"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585"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586"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587"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588"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
        <p:nvSpPr>
          <p:cNvPr id="72" name="Line">
            <a:extLst>
              <a:ext uri="{FF2B5EF4-FFF2-40B4-BE49-F238E27FC236}">
                <a16:creationId xmlns:a16="http://schemas.microsoft.com/office/drawing/2014/main" id="{8370D563-2E71-1440-B33B-E6E9521E7942}"/>
              </a:ext>
            </a:extLst>
          </p:cNvPr>
          <p:cNvSpPr/>
          <p:nvPr/>
        </p:nvSpPr>
        <p:spPr>
          <a:xfrm>
            <a:off x="5548111" y="8471777"/>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3" name="Line">
            <a:extLst>
              <a:ext uri="{FF2B5EF4-FFF2-40B4-BE49-F238E27FC236}">
                <a16:creationId xmlns:a16="http://schemas.microsoft.com/office/drawing/2014/main" id="{FEC24778-2324-254F-91F0-BE0CF3636D5F}"/>
              </a:ext>
            </a:extLst>
          </p:cNvPr>
          <p:cNvSpPr/>
          <p:nvPr/>
        </p:nvSpPr>
        <p:spPr>
          <a:xfrm>
            <a:off x="5548111" y="7278005"/>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4" name="Line">
            <a:extLst>
              <a:ext uri="{FF2B5EF4-FFF2-40B4-BE49-F238E27FC236}">
                <a16:creationId xmlns:a16="http://schemas.microsoft.com/office/drawing/2014/main" id="{6358243C-C4D9-F64C-83AD-77E871EA40ED}"/>
              </a:ext>
            </a:extLst>
          </p:cNvPr>
          <p:cNvSpPr/>
          <p:nvPr/>
        </p:nvSpPr>
        <p:spPr>
          <a:xfrm>
            <a:off x="16966983" y="8477032"/>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5" name="Line">
            <a:extLst>
              <a:ext uri="{FF2B5EF4-FFF2-40B4-BE49-F238E27FC236}">
                <a16:creationId xmlns:a16="http://schemas.microsoft.com/office/drawing/2014/main" id="{ADE500E2-E26F-7042-8603-716340AF47A8}"/>
              </a:ext>
            </a:extLst>
          </p:cNvPr>
          <p:cNvSpPr/>
          <p:nvPr/>
        </p:nvSpPr>
        <p:spPr>
          <a:xfrm>
            <a:off x="16966983" y="7283260"/>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grpSp>
        <p:nvGrpSpPr>
          <p:cNvPr id="76" name="Group">
            <a:extLst>
              <a:ext uri="{FF2B5EF4-FFF2-40B4-BE49-F238E27FC236}">
                <a16:creationId xmlns:a16="http://schemas.microsoft.com/office/drawing/2014/main" id="{F285B6EA-EDB0-3C48-95DA-A2AEA505AE17}"/>
              </a:ext>
            </a:extLst>
          </p:cNvPr>
          <p:cNvGrpSpPr/>
          <p:nvPr/>
        </p:nvGrpSpPr>
        <p:grpSpPr>
          <a:xfrm>
            <a:off x="17113140" y="6243637"/>
            <a:ext cx="4961" cy="3314701"/>
            <a:chOff x="174119" y="934"/>
            <a:chExt cx="4961" cy="3314700"/>
          </a:xfrm>
        </p:grpSpPr>
        <p:sp>
          <p:nvSpPr>
            <p:cNvPr id="77" name="Line">
              <a:extLst>
                <a:ext uri="{FF2B5EF4-FFF2-40B4-BE49-F238E27FC236}">
                  <a16:creationId xmlns:a16="http://schemas.microsoft.com/office/drawing/2014/main" id="{7C1559E8-C8C4-7C42-B235-6518BD0DB7DD}"/>
                </a:ext>
              </a:extLst>
            </p:cNvPr>
            <p:cNvSpPr/>
            <p:nvPr/>
          </p:nvSpPr>
          <p:spPr>
            <a:xfrm flipV="1">
              <a:off x="179080" y="934"/>
              <a:ext cx="0" cy="108192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8" name="Line">
              <a:extLst>
                <a:ext uri="{FF2B5EF4-FFF2-40B4-BE49-F238E27FC236}">
                  <a16:creationId xmlns:a16="http://schemas.microsoft.com/office/drawing/2014/main" id="{BC9C3DFB-F98C-0C44-8508-8D164B0825E0}"/>
                </a:ext>
              </a:extLst>
            </p:cNvPr>
            <p:cNvSpPr/>
            <p:nvPr/>
          </p:nvSpPr>
          <p:spPr>
            <a:xfrm flipV="1">
              <a:off x="174119" y="2241266"/>
              <a:ext cx="0" cy="1074368"/>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grpSp>
      <p:sp>
        <p:nvSpPr>
          <p:cNvPr id="79" name="Line">
            <a:extLst>
              <a:ext uri="{FF2B5EF4-FFF2-40B4-BE49-F238E27FC236}">
                <a16:creationId xmlns:a16="http://schemas.microsoft.com/office/drawing/2014/main" id="{5A4624AA-9747-9242-9CE8-C1F6DF8B1DF5}"/>
              </a:ext>
            </a:extLst>
          </p:cNvPr>
          <p:cNvSpPr/>
          <p:nvPr/>
        </p:nvSpPr>
        <p:spPr>
          <a:xfrm flipV="1">
            <a:off x="5727348" y="6335485"/>
            <a:ext cx="0" cy="977951"/>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0" name="Line">
            <a:extLst>
              <a:ext uri="{FF2B5EF4-FFF2-40B4-BE49-F238E27FC236}">
                <a16:creationId xmlns:a16="http://schemas.microsoft.com/office/drawing/2014/main" id="{509EF46C-1520-294C-9C1F-840E59BDF250}"/>
              </a:ext>
            </a:extLst>
          </p:cNvPr>
          <p:cNvSpPr/>
          <p:nvPr/>
        </p:nvSpPr>
        <p:spPr>
          <a:xfrm flipV="1">
            <a:off x="5700399" y="8472875"/>
            <a:ext cx="0" cy="997695"/>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p:cNvSpPr/>
          <p:nvPr/>
        </p:nvSpPr>
        <p:spPr>
          <a:xfrm>
            <a:off x="1684679" y="7309540"/>
            <a:ext cx="402334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50000"/>
            </a:srgbClr>
          </a:solidFill>
          <a:ln w="12700">
            <a:miter lim="400000"/>
          </a:ln>
        </p:spPr>
        <p:txBody>
          <a:bodyPr lIns="50800" tIns="50800" rIns="50800" bIns="50800" anchor="ctr"/>
          <a:lstStyle/>
          <a:p>
            <a:endParaRPr/>
          </a:p>
        </p:txBody>
      </p:sp>
      <p:pic>
        <p:nvPicPr>
          <p:cNvPr id="593" name="Aper_PSF.pdf" descr="Aper_PSF.pdf"/>
          <p:cNvPicPr>
            <a:picLocks noChangeAspect="1"/>
          </p:cNvPicPr>
          <p:nvPr/>
        </p:nvPicPr>
        <p:blipFill>
          <a:blip r:embed="rId2"/>
          <a:srcRect l="21531" t="11111" r="18751" b="9756"/>
          <a:stretch>
            <a:fillRect/>
          </a:stretch>
        </p:blipFill>
        <p:spPr>
          <a:xfrm>
            <a:off x="7195673" y="9778555"/>
            <a:ext cx="3494690" cy="3473189"/>
          </a:xfrm>
          <a:prstGeom prst="rect">
            <a:avLst/>
          </a:prstGeom>
          <a:ln w="12700">
            <a:miter lim="400000"/>
          </a:ln>
        </p:spPr>
      </p:pic>
      <p:sp>
        <p:nvSpPr>
          <p:cNvPr id="594" name="Rectangle"/>
          <p:cNvSpPr/>
          <p:nvPr/>
        </p:nvSpPr>
        <p:spPr>
          <a:xfrm>
            <a:off x="5709103" y="7325800"/>
            <a:ext cx="3242746" cy="1088495"/>
          </a:xfrm>
          <a:prstGeom prst="rect">
            <a:avLst/>
          </a:pr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95" name="Triangle"/>
          <p:cNvSpPr/>
          <p:nvPr/>
        </p:nvSpPr>
        <p:spPr>
          <a:xfrm>
            <a:off x="8946233" y="7321077"/>
            <a:ext cx="2770862" cy="10902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96" name="Shape"/>
          <p:cNvSpPr/>
          <p:nvPr/>
        </p:nvSpPr>
        <p:spPr>
          <a:xfrm>
            <a:off x="14129872" y="6667446"/>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02" name="Shape"/>
          <p:cNvSpPr/>
          <p:nvPr/>
        </p:nvSpPr>
        <p:spPr>
          <a:xfrm>
            <a:off x="19807829" y="6549650"/>
            <a:ext cx="419157"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03" name="Rectangle"/>
          <p:cNvSpPr/>
          <p:nvPr/>
        </p:nvSpPr>
        <p:spPr>
          <a:xfrm>
            <a:off x="22733592" y="7011726"/>
            <a:ext cx="173425" cy="1918001"/>
          </a:xfrm>
          <a:prstGeom prst="rect">
            <a:avLst/>
          </a:prstGeom>
          <a:solidFill>
            <a:srgbClr val="000000"/>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04" name="Shape"/>
          <p:cNvSpPr/>
          <p:nvPr/>
        </p:nvSpPr>
        <p:spPr>
          <a:xfrm>
            <a:off x="8742271" y="6579695"/>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05" name="Line"/>
          <p:cNvSpPr/>
          <p:nvPr/>
        </p:nvSpPr>
        <p:spPr>
          <a:xfrm flipV="1">
            <a:off x="566907" y="946932"/>
            <a:ext cx="3064515" cy="190858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606" name="Line"/>
          <p:cNvSpPr/>
          <p:nvPr/>
        </p:nvSpPr>
        <p:spPr>
          <a:xfrm flipV="1">
            <a:off x="1484273" y="2702363"/>
            <a:ext cx="3194530" cy="2013508"/>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607" name="Line"/>
          <p:cNvSpPr/>
          <p:nvPr/>
        </p:nvSpPr>
        <p:spPr>
          <a:xfrm>
            <a:off x="590435" y="2875082"/>
            <a:ext cx="4547126" cy="37263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608" name="Star"/>
          <p:cNvSpPr/>
          <p:nvPr/>
        </p:nvSpPr>
        <p:spPr>
          <a:xfrm>
            <a:off x="4472128" y="902464"/>
            <a:ext cx="724701" cy="689232"/>
          </a:xfrm>
          <a:prstGeom prst="star5">
            <a:avLst>
              <a:gd name="adj" fmla="val 19100"/>
              <a:gd name="hf" fmla="val 105146"/>
              <a:gd name="vf" fmla="val 110557"/>
            </a:avLst>
          </a:prstGeom>
          <a:solidFill>
            <a:srgbClr val="FFEC00"/>
          </a:solidFill>
          <a:ln w="25400">
            <a:solidFill>
              <a:srgbClr val="000000"/>
            </a:solidFill>
            <a:miter lim="400000"/>
          </a:ln>
          <a:effectLst>
            <a:outerShdw blurRad="50800" dist="12700" rotWithShape="0">
              <a:srgbClr val="000000">
                <a:alpha val="50000"/>
              </a:srgbClr>
            </a:outerShdw>
          </a:effectLst>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667" name="Connection Line"/>
          <p:cNvSpPr/>
          <p:nvPr/>
        </p:nvSpPr>
        <p:spPr>
          <a:xfrm>
            <a:off x="551648" y="2532659"/>
            <a:ext cx="992031" cy="2219445"/>
          </a:xfrm>
          <a:custGeom>
            <a:avLst/>
            <a:gdLst/>
            <a:ahLst/>
            <a:cxnLst>
              <a:cxn ang="0">
                <a:pos x="wd2" y="hd2"/>
              </a:cxn>
              <a:cxn ang="5400000">
                <a:pos x="wd2" y="hd2"/>
              </a:cxn>
              <a:cxn ang="10800000">
                <a:pos x="wd2" y="hd2"/>
              </a:cxn>
              <a:cxn ang="16200000">
                <a:pos x="wd2" y="hd2"/>
              </a:cxn>
            </a:cxnLst>
            <a:rect l="0" t="0" r="r" b="b"/>
            <a:pathLst>
              <a:path w="21511" h="21600" extrusionOk="0">
                <a:moveTo>
                  <a:pt x="1" y="0"/>
                </a:moveTo>
                <a:cubicBezTo>
                  <a:pt x="-89" y="8826"/>
                  <a:pt x="7081" y="16026"/>
                  <a:pt x="21511" y="21600"/>
                </a:cubicBezTo>
              </a:path>
            </a:pathLst>
          </a:custGeom>
          <a:ln w="50800">
            <a:solidFill>
              <a:srgbClr val="000000"/>
            </a:solidFill>
            <a:miter lim="400000"/>
          </a:ln>
        </p:spPr>
        <p:txBody>
          <a:bodyPr/>
          <a:lstStyle/>
          <a:p>
            <a:endParaRPr/>
          </a:p>
        </p:txBody>
      </p:sp>
      <p:sp>
        <p:nvSpPr>
          <p:cNvPr id="668" name="Connection Line"/>
          <p:cNvSpPr/>
          <p:nvPr/>
        </p:nvSpPr>
        <p:spPr>
          <a:xfrm>
            <a:off x="5090161" y="3062209"/>
            <a:ext cx="217255" cy="7206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50800">
            <a:solidFill>
              <a:srgbClr val="000000"/>
            </a:solidFill>
            <a:miter lim="400000"/>
          </a:ln>
        </p:spPr>
        <p:txBody>
          <a:bodyPr/>
          <a:lstStyle/>
          <a:p>
            <a:endParaRPr/>
          </a:p>
        </p:txBody>
      </p:sp>
      <p:sp>
        <p:nvSpPr>
          <p:cNvPr id="611" name="Line"/>
          <p:cNvSpPr/>
          <p:nvPr/>
        </p:nvSpPr>
        <p:spPr>
          <a:xfrm>
            <a:off x="2403996" y="4730678"/>
            <a:ext cx="392876" cy="1452694"/>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612" name="Line"/>
          <p:cNvSpPr/>
          <p:nvPr/>
        </p:nvSpPr>
        <p:spPr>
          <a:xfrm flipV="1">
            <a:off x="1691228" y="5293924"/>
            <a:ext cx="247006" cy="868589"/>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613" name="Line"/>
          <p:cNvSpPr/>
          <p:nvPr/>
        </p:nvSpPr>
        <p:spPr>
          <a:xfrm flipV="1">
            <a:off x="1814208" y="4520133"/>
            <a:ext cx="785669" cy="909066"/>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14" name="Line"/>
          <p:cNvSpPr/>
          <p:nvPr/>
        </p:nvSpPr>
        <p:spPr>
          <a:xfrm flipV="1">
            <a:off x="1702071" y="6131147"/>
            <a:ext cx="1" cy="121331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615" name="Line"/>
          <p:cNvSpPr/>
          <p:nvPr/>
        </p:nvSpPr>
        <p:spPr>
          <a:xfrm flipV="1">
            <a:off x="2776934" y="6159198"/>
            <a:ext cx="1" cy="223881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616" name="Line"/>
          <p:cNvSpPr/>
          <p:nvPr/>
        </p:nvSpPr>
        <p:spPr>
          <a:xfrm flipH="1">
            <a:off x="1907390" y="3225119"/>
            <a:ext cx="3229973" cy="2122433"/>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617" name="Line"/>
          <p:cNvSpPr/>
          <p:nvPr/>
        </p:nvSpPr>
        <p:spPr>
          <a:xfrm flipH="1">
            <a:off x="2417709" y="3583701"/>
            <a:ext cx="2816684" cy="1177174"/>
          </a:xfrm>
          <a:prstGeom prst="line">
            <a:avLst/>
          </a:prstGeom>
          <a:ln w="25400">
            <a:solidFill>
              <a:srgbClr val="FF2603">
                <a:alpha val="50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618" name="Line"/>
          <p:cNvSpPr/>
          <p:nvPr/>
        </p:nvSpPr>
        <p:spPr>
          <a:xfrm flipH="1">
            <a:off x="1514144" y="3577336"/>
            <a:ext cx="3711956" cy="110638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619" name="Line"/>
          <p:cNvSpPr/>
          <p:nvPr/>
        </p:nvSpPr>
        <p:spPr>
          <a:xfrm>
            <a:off x="1614188" y="7265344"/>
            <a:ext cx="1283848" cy="1283848"/>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20" name="Shape"/>
          <p:cNvSpPr/>
          <p:nvPr/>
        </p:nvSpPr>
        <p:spPr>
          <a:xfrm>
            <a:off x="572625" y="965855"/>
            <a:ext cx="4093462" cy="3736895"/>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21600" y="10114"/>
                </a:lnTo>
                <a:lnTo>
                  <a:pt x="4858" y="21600"/>
                </a:lnTo>
                <a:cubicBezTo>
                  <a:pt x="3350" y="20250"/>
                  <a:pt x="2133" y="18552"/>
                  <a:pt x="1292" y="16628"/>
                </a:cubicBezTo>
                <a:cubicBezTo>
                  <a:pt x="489" y="14788"/>
                  <a:pt x="49" y="12784"/>
                  <a:pt x="0" y="10745"/>
                </a:cubicBezTo>
                <a:lnTo>
                  <a:pt x="16133" y="0"/>
                </a:lnTo>
                <a:close/>
              </a:path>
            </a:pathLst>
          </a:custGeom>
          <a:solidFill>
            <a:srgbClr val="FF2600">
              <a:alpha val="50000"/>
            </a:srgbClr>
          </a:solidFill>
          <a:ln w="12700">
            <a:miter lim="400000"/>
          </a:ln>
        </p:spPr>
        <p:txBody>
          <a:bodyPr lIns="50800" tIns="50800" rIns="50800" bIns="50800" anchor="ctr"/>
          <a:lstStyle/>
          <a:p>
            <a:endParaRPr/>
          </a:p>
        </p:txBody>
      </p:sp>
      <p:sp>
        <p:nvSpPr>
          <p:cNvPr id="621" name="Shape"/>
          <p:cNvSpPr/>
          <p:nvPr/>
        </p:nvSpPr>
        <p:spPr>
          <a:xfrm>
            <a:off x="559925" y="2850210"/>
            <a:ext cx="4663617" cy="1877940"/>
          </a:xfrm>
          <a:custGeom>
            <a:avLst/>
            <a:gdLst/>
            <a:ahLst/>
            <a:cxnLst>
              <a:cxn ang="0">
                <a:pos x="wd2" y="hd2"/>
              </a:cxn>
              <a:cxn ang="5400000">
                <a:pos x="wd2" y="hd2"/>
              </a:cxn>
              <a:cxn ang="10800000">
                <a:pos x="wd2" y="hd2"/>
              </a:cxn>
              <a:cxn ang="16200000">
                <a:pos x="wd2" y="hd2"/>
              </a:cxn>
            </a:cxnLst>
            <a:rect l="0" t="0" r="r" b="b"/>
            <a:pathLst>
              <a:path w="21600" h="21600" extrusionOk="0">
                <a:moveTo>
                  <a:pt x="21144" y="4588"/>
                </a:moveTo>
                <a:lnTo>
                  <a:pt x="21600" y="8564"/>
                </a:lnTo>
                <a:lnTo>
                  <a:pt x="4264" y="21600"/>
                </a:lnTo>
                <a:cubicBezTo>
                  <a:pt x="2941" y="18913"/>
                  <a:pt x="1872" y="15535"/>
                  <a:pt x="1134" y="11706"/>
                </a:cubicBezTo>
                <a:cubicBezTo>
                  <a:pt x="429" y="8045"/>
                  <a:pt x="43" y="4056"/>
                  <a:pt x="0" y="0"/>
                </a:cubicBezTo>
                <a:lnTo>
                  <a:pt x="21144" y="4588"/>
                </a:lnTo>
                <a:close/>
              </a:path>
            </a:pathLst>
          </a:custGeom>
          <a:solidFill>
            <a:srgbClr val="FF2600">
              <a:alpha val="50000"/>
            </a:srgbClr>
          </a:solidFill>
          <a:ln w="12700">
            <a:miter lim="400000"/>
          </a:ln>
        </p:spPr>
        <p:txBody>
          <a:bodyPr lIns="50800" tIns="50800" rIns="50800" bIns="50800" anchor="ctr"/>
          <a:lstStyle/>
          <a:p>
            <a:endParaRPr/>
          </a:p>
        </p:txBody>
      </p:sp>
      <p:sp>
        <p:nvSpPr>
          <p:cNvPr id="622" name="Shape"/>
          <p:cNvSpPr/>
          <p:nvPr/>
        </p:nvSpPr>
        <p:spPr>
          <a:xfrm>
            <a:off x="1916086" y="3231588"/>
            <a:ext cx="3332856"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FF2600">
              <a:alpha val="28942"/>
            </a:srgbClr>
          </a:solidFill>
          <a:ln w="12700">
            <a:miter lim="400000"/>
          </a:ln>
        </p:spPr>
        <p:txBody>
          <a:bodyPr lIns="50800" tIns="50800" rIns="50800" bIns="50800" anchor="ctr"/>
          <a:lstStyle/>
          <a:p>
            <a:endParaRPr/>
          </a:p>
        </p:txBody>
      </p:sp>
      <p:sp>
        <p:nvSpPr>
          <p:cNvPr id="623" name="Shape"/>
          <p:cNvSpPr/>
          <p:nvPr/>
        </p:nvSpPr>
        <p:spPr>
          <a:xfrm>
            <a:off x="1709104" y="4762927"/>
            <a:ext cx="1073855" cy="1369483"/>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FF2600">
              <a:alpha val="50000"/>
            </a:srgbClr>
          </a:solidFill>
          <a:ln w="12700">
            <a:miter lim="400000"/>
          </a:ln>
        </p:spPr>
        <p:txBody>
          <a:bodyPr lIns="50800" tIns="50800" rIns="50800" bIns="50800" anchor="ctr"/>
          <a:lstStyle/>
          <a:p>
            <a:endParaRPr/>
          </a:p>
        </p:txBody>
      </p:sp>
      <p:sp>
        <p:nvSpPr>
          <p:cNvPr id="624" name="Shape"/>
          <p:cNvSpPr/>
          <p:nvPr/>
        </p:nvSpPr>
        <p:spPr>
          <a:xfrm>
            <a:off x="1701087" y="6132233"/>
            <a:ext cx="1091953" cy="2252162"/>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FF2600">
              <a:alpha val="50000"/>
            </a:srgbClr>
          </a:solidFill>
          <a:ln w="12700">
            <a:miter lim="400000"/>
          </a:ln>
        </p:spPr>
        <p:txBody>
          <a:bodyPr lIns="50800" tIns="50800" rIns="50800" bIns="50800" anchor="ctr"/>
          <a:lstStyle/>
          <a:p>
            <a:endParaRPr/>
          </a:p>
        </p:txBody>
      </p:sp>
      <p:sp>
        <p:nvSpPr>
          <p:cNvPr id="625" name="Shape"/>
          <p:cNvSpPr/>
          <p:nvPr/>
        </p:nvSpPr>
        <p:spPr>
          <a:xfrm rot="5400000">
            <a:off x="2101114" y="5463401"/>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30" name="Line"/>
          <p:cNvSpPr/>
          <p:nvPr/>
        </p:nvSpPr>
        <p:spPr>
          <a:xfrm flipV="1">
            <a:off x="8949751" y="8156475"/>
            <a:ext cx="2334667" cy="1549705"/>
          </a:xfrm>
          <a:prstGeom prst="line">
            <a:avLst/>
          </a:prstGeom>
          <a:ln w="63500">
            <a:solidFill>
              <a:srgbClr val="000000"/>
            </a:solidFill>
            <a:miter lim="400000"/>
            <a:tailEnd type="triangle"/>
          </a:ln>
        </p:spPr>
        <p:txBody>
          <a:bodyPr lIns="50800" tIns="50800" rIns="50800" bIns="50800" anchor="ctr"/>
          <a:lstStyle/>
          <a:p>
            <a:endParaRPr/>
          </a:p>
        </p:txBody>
      </p:sp>
      <p:sp>
        <p:nvSpPr>
          <p:cNvPr id="631" name="A"/>
          <p:cNvSpPr txBox="1"/>
          <p:nvPr/>
        </p:nvSpPr>
        <p:spPr>
          <a:xfrm>
            <a:off x="4971595" y="6380446"/>
            <a:ext cx="4846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A</a:t>
            </a:r>
          </a:p>
        </p:txBody>
      </p:sp>
      <p:sp>
        <p:nvSpPr>
          <p:cNvPr id="632" name="D"/>
          <p:cNvSpPr txBox="1"/>
          <p:nvPr/>
        </p:nvSpPr>
        <p:spPr>
          <a:xfrm>
            <a:off x="22136027" y="6380446"/>
            <a:ext cx="50749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D</a:t>
            </a:r>
          </a:p>
        </p:txBody>
      </p:sp>
      <p:sp>
        <p:nvSpPr>
          <p:cNvPr id="633" name="B"/>
          <p:cNvSpPr txBox="1"/>
          <p:nvPr/>
        </p:nvSpPr>
        <p:spPr>
          <a:xfrm>
            <a:off x="10966534" y="6380446"/>
            <a:ext cx="4521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B</a:t>
            </a:r>
          </a:p>
        </p:txBody>
      </p:sp>
      <p:sp>
        <p:nvSpPr>
          <p:cNvPr id="634" name="C"/>
          <p:cNvSpPr txBox="1"/>
          <p:nvPr/>
        </p:nvSpPr>
        <p:spPr>
          <a:xfrm>
            <a:off x="16399425" y="6380446"/>
            <a:ext cx="46786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C</a:t>
            </a:r>
          </a:p>
        </p:txBody>
      </p:sp>
      <p:sp>
        <p:nvSpPr>
          <p:cNvPr id="635" name="Line"/>
          <p:cNvSpPr/>
          <p:nvPr/>
        </p:nvSpPr>
        <p:spPr>
          <a:xfrm>
            <a:off x="17128495" y="5518835"/>
            <a:ext cx="1" cy="594483"/>
          </a:xfrm>
          <a:prstGeom prst="line">
            <a:avLst/>
          </a:prstGeom>
          <a:ln w="63500">
            <a:solidFill>
              <a:srgbClr val="000000"/>
            </a:solidFill>
            <a:miter lim="400000"/>
            <a:tailEnd type="triangle"/>
          </a:ln>
        </p:spPr>
        <p:txBody>
          <a:bodyPr lIns="50800" tIns="50800" rIns="50800" bIns="50800" anchor="ctr"/>
          <a:lstStyle/>
          <a:p>
            <a:endParaRPr/>
          </a:p>
        </p:txBody>
      </p:sp>
      <p:pic>
        <p:nvPicPr>
          <p:cNvPr id="636" name="Clear_aperture.pdf" descr="Clear_aperture.pdf"/>
          <p:cNvPicPr>
            <a:picLocks noChangeAspect="1"/>
          </p:cNvPicPr>
          <p:nvPr/>
        </p:nvPicPr>
        <p:blipFill>
          <a:blip r:embed="rId3"/>
          <a:srcRect l="21637" t="11225" r="18999" b="9910"/>
          <a:stretch>
            <a:fillRect/>
          </a:stretch>
        </p:blipFill>
        <p:spPr>
          <a:xfrm>
            <a:off x="5731489" y="1981359"/>
            <a:ext cx="3474028" cy="3461436"/>
          </a:xfrm>
          <a:prstGeom prst="rect">
            <a:avLst/>
          </a:prstGeom>
          <a:ln w="12700">
            <a:miter lim="400000"/>
          </a:ln>
        </p:spPr>
      </p:pic>
      <p:pic>
        <p:nvPicPr>
          <p:cNvPr id="637" name="Aper_PSF_blocked.pdf" descr="Aper_PSF_blocked.pdf"/>
          <p:cNvPicPr>
            <a:picLocks noChangeAspect="1"/>
          </p:cNvPicPr>
          <p:nvPr/>
        </p:nvPicPr>
        <p:blipFill>
          <a:blip r:embed="rId4"/>
          <a:srcRect l="20833" t="11044" r="18872" b="9857"/>
          <a:stretch>
            <a:fillRect/>
          </a:stretch>
        </p:blipFill>
        <p:spPr>
          <a:xfrm>
            <a:off x="10853326" y="9780626"/>
            <a:ext cx="3528522" cy="3471699"/>
          </a:xfrm>
          <a:prstGeom prst="rect">
            <a:avLst/>
          </a:prstGeom>
          <a:ln w="12700">
            <a:miter lim="400000"/>
          </a:ln>
        </p:spPr>
      </p:pic>
      <p:pic>
        <p:nvPicPr>
          <p:cNvPr id="638" name="Lyot_fpmask.pdf" descr="Lyot_fpmask.pdf"/>
          <p:cNvPicPr>
            <a:picLocks noChangeAspect="1"/>
          </p:cNvPicPr>
          <p:nvPr/>
        </p:nvPicPr>
        <p:blipFill>
          <a:blip r:embed="rId5"/>
          <a:srcRect l="21012" t="10433" r="19066" b="9586"/>
          <a:stretch>
            <a:fillRect/>
          </a:stretch>
        </p:blipFill>
        <p:spPr>
          <a:xfrm>
            <a:off x="9873310" y="1956951"/>
            <a:ext cx="3506648" cy="3510418"/>
          </a:xfrm>
          <a:prstGeom prst="rect">
            <a:avLst/>
          </a:prstGeom>
          <a:ln w="12700">
            <a:miter lim="400000"/>
          </a:ln>
        </p:spPr>
      </p:pic>
      <p:sp>
        <p:nvSpPr>
          <p:cNvPr id="639" name="Line"/>
          <p:cNvSpPr/>
          <p:nvPr/>
        </p:nvSpPr>
        <p:spPr>
          <a:xfrm flipH="1" flipV="1">
            <a:off x="11882307" y="8135544"/>
            <a:ext cx="649598" cy="1517210"/>
          </a:xfrm>
          <a:prstGeom prst="line">
            <a:avLst/>
          </a:prstGeom>
          <a:ln w="63500">
            <a:solidFill>
              <a:srgbClr val="000000"/>
            </a:solidFill>
            <a:miter lim="400000"/>
            <a:tailEnd type="triangle"/>
          </a:ln>
        </p:spPr>
        <p:txBody>
          <a:bodyPr lIns="50800" tIns="50800" rIns="50800" bIns="50800" anchor="ctr"/>
          <a:lstStyle/>
          <a:p>
            <a:endParaRPr/>
          </a:p>
        </p:txBody>
      </p:sp>
      <p:sp>
        <p:nvSpPr>
          <p:cNvPr id="640" name="Line"/>
          <p:cNvSpPr/>
          <p:nvPr/>
        </p:nvSpPr>
        <p:spPr>
          <a:xfrm>
            <a:off x="11648040" y="5547969"/>
            <a:ext cx="1" cy="1144883"/>
          </a:xfrm>
          <a:prstGeom prst="line">
            <a:avLst/>
          </a:prstGeom>
          <a:ln w="63500">
            <a:solidFill>
              <a:srgbClr val="000000"/>
            </a:solidFill>
            <a:miter lim="400000"/>
            <a:tailEnd type="triangle"/>
          </a:ln>
        </p:spPr>
        <p:txBody>
          <a:bodyPr lIns="50800" tIns="50800" rIns="50800" bIns="50800" anchor="ctr"/>
          <a:lstStyle/>
          <a:p>
            <a:endParaRPr/>
          </a:p>
        </p:txBody>
      </p:sp>
      <p:sp>
        <p:nvSpPr>
          <p:cNvPr id="643" name="Rectangle"/>
          <p:cNvSpPr/>
          <p:nvPr/>
        </p:nvSpPr>
        <p:spPr>
          <a:xfrm>
            <a:off x="14365144" y="7353911"/>
            <a:ext cx="5626569" cy="1088494"/>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44" name="Triangle"/>
          <p:cNvSpPr/>
          <p:nvPr/>
        </p:nvSpPr>
        <p:spPr>
          <a:xfrm flipH="1">
            <a:off x="11611264" y="7335063"/>
            <a:ext cx="2770863"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45" name="Line"/>
          <p:cNvSpPr/>
          <p:nvPr/>
        </p:nvSpPr>
        <p:spPr>
          <a:xfrm flipV="1">
            <a:off x="11654564" y="7386455"/>
            <a:ext cx="2704000" cy="516734"/>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46" name="Line"/>
          <p:cNvSpPr/>
          <p:nvPr/>
        </p:nvSpPr>
        <p:spPr>
          <a:xfrm>
            <a:off x="11648065" y="7881770"/>
            <a:ext cx="2722216" cy="511837"/>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47" name="Line"/>
          <p:cNvSpPr/>
          <p:nvPr/>
        </p:nvSpPr>
        <p:spPr>
          <a:xfrm>
            <a:off x="14339492" y="8396714"/>
            <a:ext cx="5771703" cy="1"/>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dirty="0"/>
          </a:p>
        </p:txBody>
      </p:sp>
      <p:sp>
        <p:nvSpPr>
          <p:cNvPr id="648" name="Line"/>
          <p:cNvSpPr/>
          <p:nvPr/>
        </p:nvSpPr>
        <p:spPr>
          <a:xfrm>
            <a:off x="14342380" y="7389814"/>
            <a:ext cx="5765927" cy="1"/>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49" name="Triangle"/>
          <p:cNvSpPr/>
          <p:nvPr/>
        </p:nvSpPr>
        <p:spPr>
          <a:xfrm>
            <a:off x="19968933" y="7343569"/>
            <a:ext cx="2863410"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50" name="Line"/>
          <p:cNvSpPr/>
          <p:nvPr/>
        </p:nvSpPr>
        <p:spPr>
          <a:xfrm flipH="1" flipV="1">
            <a:off x="20085044" y="7394961"/>
            <a:ext cx="2703999" cy="516734"/>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51" name="Line"/>
          <p:cNvSpPr/>
          <p:nvPr/>
        </p:nvSpPr>
        <p:spPr>
          <a:xfrm flipH="1">
            <a:off x="20073325" y="7890277"/>
            <a:ext cx="2722216" cy="511836"/>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pic>
        <p:nvPicPr>
          <p:cNvPr id="652" name="Clear_aperture.pdf" descr="Clear_aperture.pdf"/>
          <p:cNvPicPr>
            <a:picLocks noChangeAspect="1"/>
          </p:cNvPicPr>
          <p:nvPr/>
        </p:nvPicPr>
        <p:blipFill>
          <a:blip r:embed="rId3"/>
          <a:srcRect l="21637" t="11225" r="18999" b="9910"/>
          <a:stretch>
            <a:fillRect/>
          </a:stretch>
        </p:blipFill>
        <p:spPr>
          <a:xfrm>
            <a:off x="15459441" y="1981359"/>
            <a:ext cx="3474027" cy="3461435"/>
          </a:xfrm>
          <a:prstGeom prst="rect">
            <a:avLst/>
          </a:prstGeom>
          <a:ln w="12700">
            <a:miter lim="400000"/>
          </a:ln>
        </p:spPr>
      </p:pic>
      <p:pic>
        <p:nvPicPr>
          <p:cNvPr id="653" name="Lyot_Coro_PSF.pdf" descr="Lyot_Coro_PSF.pdf"/>
          <p:cNvPicPr>
            <a:picLocks noChangeAspect="1"/>
          </p:cNvPicPr>
          <p:nvPr/>
        </p:nvPicPr>
        <p:blipFill>
          <a:blip r:embed="rId6"/>
          <a:stretch>
            <a:fillRect/>
          </a:stretch>
        </p:blipFill>
        <p:spPr>
          <a:xfrm>
            <a:off x="19965088" y="1903058"/>
            <a:ext cx="4819689" cy="3614768"/>
          </a:xfrm>
          <a:prstGeom prst="rect">
            <a:avLst/>
          </a:prstGeom>
          <a:ln w="12700">
            <a:miter lim="400000"/>
          </a:ln>
        </p:spPr>
      </p:pic>
      <p:sp>
        <p:nvSpPr>
          <p:cNvPr id="654" name="Line"/>
          <p:cNvSpPr/>
          <p:nvPr/>
        </p:nvSpPr>
        <p:spPr>
          <a:xfrm>
            <a:off x="22380503" y="5595816"/>
            <a:ext cx="429791" cy="1239738"/>
          </a:xfrm>
          <a:prstGeom prst="line">
            <a:avLst/>
          </a:prstGeom>
          <a:ln w="63500">
            <a:solidFill>
              <a:srgbClr val="000000"/>
            </a:solidFill>
            <a:miter lim="400000"/>
            <a:tailEnd type="triangle"/>
          </a:ln>
        </p:spPr>
        <p:txBody>
          <a:bodyPr lIns="50800" tIns="50800" rIns="50800" bIns="50800" anchor="ctr"/>
          <a:lstStyle/>
          <a:p>
            <a:endParaRPr/>
          </a:p>
        </p:txBody>
      </p:sp>
      <p:pic>
        <p:nvPicPr>
          <p:cNvPr id="655" name="Lyot_plane_before_mask.pdf" descr="Lyot_plane_before_mask.pdf"/>
          <p:cNvPicPr>
            <a:picLocks noChangeAspect="1"/>
          </p:cNvPicPr>
          <p:nvPr/>
        </p:nvPicPr>
        <p:blipFill>
          <a:blip r:embed="rId7"/>
          <a:srcRect l="20916" t="10383" r="18416" b="10042"/>
          <a:stretch>
            <a:fillRect/>
          </a:stretch>
        </p:blipFill>
        <p:spPr>
          <a:xfrm>
            <a:off x="14544713" y="9745653"/>
            <a:ext cx="3550333" cy="3492603"/>
          </a:xfrm>
          <a:prstGeom prst="rect">
            <a:avLst/>
          </a:prstGeom>
          <a:ln w="12700">
            <a:miter lim="400000"/>
          </a:ln>
        </p:spPr>
      </p:pic>
      <p:pic>
        <p:nvPicPr>
          <p:cNvPr id="656" name="Lyot_plane_afer_mask.pdf" descr="Lyot_plane_afer_mask.pdf"/>
          <p:cNvPicPr>
            <a:picLocks noChangeAspect="1"/>
          </p:cNvPicPr>
          <p:nvPr/>
        </p:nvPicPr>
        <p:blipFill>
          <a:blip r:embed="rId8"/>
          <a:srcRect l="13897" t="1805" r="13539" b="1666"/>
          <a:stretch>
            <a:fillRect/>
          </a:stretch>
        </p:blipFill>
        <p:spPr>
          <a:xfrm>
            <a:off x="18156843" y="9767690"/>
            <a:ext cx="3501261" cy="3493197"/>
          </a:xfrm>
          <a:prstGeom prst="rect">
            <a:avLst/>
          </a:prstGeom>
          <a:ln w="12700">
            <a:miter lim="400000"/>
          </a:ln>
        </p:spPr>
      </p:pic>
      <p:sp>
        <p:nvSpPr>
          <p:cNvPr id="657" name="Line"/>
          <p:cNvSpPr/>
          <p:nvPr/>
        </p:nvSpPr>
        <p:spPr>
          <a:xfrm flipV="1">
            <a:off x="16421143" y="8536972"/>
            <a:ext cx="472562" cy="1060513"/>
          </a:xfrm>
          <a:prstGeom prst="line">
            <a:avLst/>
          </a:prstGeom>
          <a:ln w="63500">
            <a:solidFill>
              <a:srgbClr val="000000"/>
            </a:solidFill>
            <a:miter lim="400000"/>
            <a:tailEnd type="triangle"/>
          </a:ln>
        </p:spPr>
        <p:txBody>
          <a:bodyPr lIns="50800" tIns="50800" rIns="50800" bIns="50800" anchor="ctr"/>
          <a:lstStyle/>
          <a:p>
            <a:endParaRPr/>
          </a:p>
        </p:txBody>
      </p:sp>
      <p:sp>
        <p:nvSpPr>
          <p:cNvPr id="658" name="Line"/>
          <p:cNvSpPr/>
          <p:nvPr/>
        </p:nvSpPr>
        <p:spPr>
          <a:xfrm flipH="1" flipV="1">
            <a:off x="17464498" y="8590007"/>
            <a:ext cx="2408522" cy="1073982"/>
          </a:xfrm>
          <a:prstGeom prst="line">
            <a:avLst/>
          </a:prstGeom>
          <a:ln w="63500">
            <a:solidFill>
              <a:srgbClr val="000000"/>
            </a:solidFill>
            <a:miter lim="400000"/>
            <a:tailEnd type="triangle"/>
          </a:ln>
        </p:spPr>
        <p:txBody>
          <a:bodyPr lIns="50800" tIns="50800" rIns="50800" bIns="50800" anchor="ctr"/>
          <a:lstStyle/>
          <a:p>
            <a:endParaRPr/>
          </a:p>
        </p:txBody>
      </p:sp>
      <p:pic>
        <p:nvPicPr>
          <p:cNvPr id="659" name="Lyot_plane_afer_mask.pdf" descr="Lyot_plane_afer_mask.pdf"/>
          <p:cNvPicPr>
            <a:picLocks noChangeAspect="1"/>
          </p:cNvPicPr>
          <p:nvPr/>
        </p:nvPicPr>
        <p:blipFill>
          <a:blip r:embed="rId9"/>
          <a:srcRect l="13949" r="13301" b="1931"/>
          <a:stretch>
            <a:fillRect/>
          </a:stretch>
        </p:blipFill>
        <p:spPr>
          <a:xfrm>
            <a:off x="18162663" y="9708039"/>
            <a:ext cx="3505611" cy="3544297"/>
          </a:xfrm>
          <a:prstGeom prst="rect">
            <a:avLst/>
          </a:prstGeom>
          <a:ln w="12700">
            <a:miter lim="400000"/>
          </a:ln>
        </p:spPr>
      </p:pic>
      <p:sp>
        <p:nvSpPr>
          <p:cNvPr id="660" name="Line"/>
          <p:cNvSpPr/>
          <p:nvPr/>
        </p:nvSpPr>
        <p:spPr>
          <a:xfrm flipH="1">
            <a:off x="6111929" y="5619023"/>
            <a:ext cx="1223821" cy="1311099"/>
          </a:xfrm>
          <a:prstGeom prst="line">
            <a:avLst/>
          </a:prstGeom>
          <a:ln w="63500">
            <a:solidFill>
              <a:srgbClr val="000000"/>
            </a:solidFill>
            <a:miter lim="400000"/>
            <a:tailEnd type="triangle"/>
          </a:ln>
        </p:spPr>
        <p:txBody>
          <a:bodyPr lIns="50800" tIns="50800" rIns="50800" bIns="50800" anchor="ctr"/>
          <a:lstStyle/>
          <a:p>
            <a:endParaRPr/>
          </a:p>
        </p:txBody>
      </p:sp>
      <p:sp>
        <p:nvSpPr>
          <p:cNvPr id="661" name="The Lyot coronagraph"/>
          <p:cNvSpPr txBox="1"/>
          <p:nvPr/>
        </p:nvSpPr>
        <p:spPr>
          <a:xfrm>
            <a:off x="8541755" y="506104"/>
            <a:ext cx="9011413"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lvl1pPr>
          </a:lstStyle>
          <a:p>
            <a:r>
              <a:t>The Lyot coronagraph</a:t>
            </a:r>
          </a:p>
        </p:txBody>
      </p:sp>
      <p:sp>
        <p:nvSpPr>
          <p:cNvPr id="662"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663"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664"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665"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666"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
        <p:nvSpPr>
          <p:cNvPr id="642" name="Line"/>
          <p:cNvSpPr/>
          <p:nvPr/>
        </p:nvSpPr>
        <p:spPr>
          <a:xfrm flipV="1">
            <a:off x="11658901" y="7672552"/>
            <a:ext cx="0" cy="403111"/>
          </a:xfrm>
          <a:prstGeom prst="line">
            <a:avLst/>
          </a:prstGeom>
          <a:ln w="1778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7" name="Line">
            <a:extLst>
              <a:ext uri="{FF2B5EF4-FFF2-40B4-BE49-F238E27FC236}">
                <a16:creationId xmlns:a16="http://schemas.microsoft.com/office/drawing/2014/main" id="{54A7126A-2788-DC44-A6FC-47B27076BC59}"/>
              </a:ext>
            </a:extLst>
          </p:cNvPr>
          <p:cNvSpPr/>
          <p:nvPr/>
        </p:nvSpPr>
        <p:spPr>
          <a:xfrm>
            <a:off x="5548111" y="8471777"/>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8" name="Line">
            <a:extLst>
              <a:ext uri="{FF2B5EF4-FFF2-40B4-BE49-F238E27FC236}">
                <a16:creationId xmlns:a16="http://schemas.microsoft.com/office/drawing/2014/main" id="{7E009DE1-6A41-C14F-8CC1-209B375384E4}"/>
              </a:ext>
            </a:extLst>
          </p:cNvPr>
          <p:cNvSpPr/>
          <p:nvPr/>
        </p:nvSpPr>
        <p:spPr>
          <a:xfrm>
            <a:off x="5548111" y="7278005"/>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9" name="Line">
            <a:extLst>
              <a:ext uri="{FF2B5EF4-FFF2-40B4-BE49-F238E27FC236}">
                <a16:creationId xmlns:a16="http://schemas.microsoft.com/office/drawing/2014/main" id="{6C3D667A-78BA-FE44-8A4E-669CB350351E}"/>
              </a:ext>
            </a:extLst>
          </p:cNvPr>
          <p:cNvSpPr/>
          <p:nvPr/>
        </p:nvSpPr>
        <p:spPr>
          <a:xfrm>
            <a:off x="16966983" y="8477032"/>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0" name="Line">
            <a:extLst>
              <a:ext uri="{FF2B5EF4-FFF2-40B4-BE49-F238E27FC236}">
                <a16:creationId xmlns:a16="http://schemas.microsoft.com/office/drawing/2014/main" id="{DE066EB6-1D14-2744-B5B3-9E6BFEEAF9D3}"/>
              </a:ext>
            </a:extLst>
          </p:cNvPr>
          <p:cNvSpPr/>
          <p:nvPr/>
        </p:nvSpPr>
        <p:spPr>
          <a:xfrm>
            <a:off x="16966983" y="7283260"/>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1" name="Line">
            <a:extLst>
              <a:ext uri="{FF2B5EF4-FFF2-40B4-BE49-F238E27FC236}">
                <a16:creationId xmlns:a16="http://schemas.microsoft.com/office/drawing/2014/main" id="{1019C5F6-FD0D-A347-9B8A-B07C77515963}"/>
              </a:ext>
            </a:extLst>
          </p:cNvPr>
          <p:cNvSpPr/>
          <p:nvPr/>
        </p:nvSpPr>
        <p:spPr>
          <a:xfrm flipV="1">
            <a:off x="11658901" y="6889594"/>
            <a:ext cx="0" cy="2025805"/>
          </a:xfrm>
          <a:prstGeom prst="line">
            <a:avLst/>
          </a:prstGeom>
          <a:ln w="101600">
            <a:solidFill>
              <a:srgbClr val="000000">
                <a:alpha val="22314"/>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grpSp>
        <p:nvGrpSpPr>
          <p:cNvPr id="82" name="Group">
            <a:extLst>
              <a:ext uri="{FF2B5EF4-FFF2-40B4-BE49-F238E27FC236}">
                <a16:creationId xmlns:a16="http://schemas.microsoft.com/office/drawing/2014/main" id="{45D286A1-85CA-114D-93E6-9F085D16E763}"/>
              </a:ext>
            </a:extLst>
          </p:cNvPr>
          <p:cNvGrpSpPr/>
          <p:nvPr/>
        </p:nvGrpSpPr>
        <p:grpSpPr>
          <a:xfrm>
            <a:off x="17113140" y="6243637"/>
            <a:ext cx="4961" cy="3314701"/>
            <a:chOff x="174119" y="934"/>
            <a:chExt cx="4961" cy="3314700"/>
          </a:xfrm>
        </p:grpSpPr>
        <p:sp>
          <p:nvSpPr>
            <p:cNvPr id="83" name="Line">
              <a:extLst>
                <a:ext uri="{FF2B5EF4-FFF2-40B4-BE49-F238E27FC236}">
                  <a16:creationId xmlns:a16="http://schemas.microsoft.com/office/drawing/2014/main" id="{60069F65-452F-C245-8996-FB6180BCA31E}"/>
                </a:ext>
              </a:extLst>
            </p:cNvPr>
            <p:cNvSpPr/>
            <p:nvPr/>
          </p:nvSpPr>
          <p:spPr>
            <a:xfrm flipV="1">
              <a:off x="179080" y="934"/>
              <a:ext cx="0" cy="108192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4" name="Line">
              <a:extLst>
                <a:ext uri="{FF2B5EF4-FFF2-40B4-BE49-F238E27FC236}">
                  <a16:creationId xmlns:a16="http://schemas.microsoft.com/office/drawing/2014/main" id="{129E475B-F4F3-314C-BEE8-D18A5DCAB6EA}"/>
                </a:ext>
              </a:extLst>
            </p:cNvPr>
            <p:cNvSpPr/>
            <p:nvPr/>
          </p:nvSpPr>
          <p:spPr>
            <a:xfrm flipV="1">
              <a:off x="174119" y="2241266"/>
              <a:ext cx="0" cy="1074368"/>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grpSp>
      <p:sp>
        <p:nvSpPr>
          <p:cNvPr id="85" name="Line">
            <a:extLst>
              <a:ext uri="{FF2B5EF4-FFF2-40B4-BE49-F238E27FC236}">
                <a16:creationId xmlns:a16="http://schemas.microsoft.com/office/drawing/2014/main" id="{B6B04863-94F7-0340-B02E-6AE222924849}"/>
              </a:ext>
            </a:extLst>
          </p:cNvPr>
          <p:cNvSpPr/>
          <p:nvPr/>
        </p:nvSpPr>
        <p:spPr>
          <a:xfrm flipV="1">
            <a:off x="5727348" y="6335485"/>
            <a:ext cx="0" cy="977951"/>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6" name="Line">
            <a:extLst>
              <a:ext uri="{FF2B5EF4-FFF2-40B4-BE49-F238E27FC236}">
                <a16:creationId xmlns:a16="http://schemas.microsoft.com/office/drawing/2014/main" id="{1B03C727-E69D-1844-9DFB-FF00E43746C9}"/>
              </a:ext>
            </a:extLst>
          </p:cNvPr>
          <p:cNvSpPr/>
          <p:nvPr/>
        </p:nvSpPr>
        <p:spPr>
          <a:xfrm flipV="1">
            <a:off x="5700399" y="8472875"/>
            <a:ext cx="0" cy="997695"/>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p:cNvSpPr/>
          <p:nvPr/>
        </p:nvSpPr>
        <p:spPr>
          <a:xfrm>
            <a:off x="1684679" y="7309540"/>
            <a:ext cx="402334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50000"/>
            </a:srgbClr>
          </a:solidFill>
          <a:ln w="12700">
            <a:miter lim="400000"/>
          </a:ln>
        </p:spPr>
        <p:txBody>
          <a:bodyPr lIns="50800" tIns="50800" rIns="50800" bIns="50800" anchor="ctr"/>
          <a:lstStyle/>
          <a:p>
            <a:endParaRPr/>
          </a:p>
        </p:txBody>
      </p:sp>
      <p:pic>
        <p:nvPicPr>
          <p:cNvPr id="671" name="Lyot_plane_before_mask.pdf" descr="Lyot_plane_before_mask.pdf"/>
          <p:cNvPicPr>
            <a:picLocks noChangeAspect="1"/>
          </p:cNvPicPr>
          <p:nvPr/>
        </p:nvPicPr>
        <p:blipFill>
          <a:blip r:embed="rId2"/>
          <a:srcRect l="20916" t="10383" r="18416" b="10042"/>
          <a:stretch>
            <a:fillRect/>
          </a:stretch>
        </p:blipFill>
        <p:spPr>
          <a:xfrm>
            <a:off x="14544713" y="9745653"/>
            <a:ext cx="3550333" cy="3492603"/>
          </a:xfrm>
          <a:prstGeom prst="rect">
            <a:avLst/>
          </a:prstGeom>
          <a:ln w="12700">
            <a:miter lim="400000"/>
          </a:ln>
        </p:spPr>
      </p:pic>
      <p:pic>
        <p:nvPicPr>
          <p:cNvPr id="672" name="Aper_PSF_blocked.pdf" descr="Aper_PSF_blocked.pdf"/>
          <p:cNvPicPr>
            <a:picLocks noChangeAspect="1"/>
          </p:cNvPicPr>
          <p:nvPr/>
        </p:nvPicPr>
        <p:blipFill>
          <a:blip r:embed="rId3"/>
          <a:srcRect l="20833" t="11044" r="18872" b="9857"/>
          <a:stretch>
            <a:fillRect/>
          </a:stretch>
        </p:blipFill>
        <p:spPr>
          <a:xfrm>
            <a:off x="10853326" y="9780626"/>
            <a:ext cx="3528522" cy="3471699"/>
          </a:xfrm>
          <a:prstGeom prst="rect">
            <a:avLst/>
          </a:prstGeom>
          <a:ln w="12700">
            <a:miter lim="400000"/>
          </a:ln>
        </p:spPr>
      </p:pic>
      <p:pic>
        <p:nvPicPr>
          <p:cNvPr id="673" name="Aper_PSF.pdf" descr="Aper_PSF.pdf"/>
          <p:cNvPicPr>
            <a:picLocks noChangeAspect="1"/>
          </p:cNvPicPr>
          <p:nvPr/>
        </p:nvPicPr>
        <p:blipFill>
          <a:blip r:embed="rId4"/>
          <a:srcRect l="21531" t="11111" r="18751" b="9756"/>
          <a:stretch>
            <a:fillRect/>
          </a:stretch>
        </p:blipFill>
        <p:spPr>
          <a:xfrm>
            <a:off x="7195673" y="9778555"/>
            <a:ext cx="3494690" cy="3473189"/>
          </a:xfrm>
          <a:prstGeom prst="rect">
            <a:avLst/>
          </a:prstGeom>
          <a:ln w="12700">
            <a:miter lim="400000"/>
          </a:ln>
        </p:spPr>
      </p:pic>
      <p:pic>
        <p:nvPicPr>
          <p:cNvPr id="674" name="Clear_aperture.pdf" descr="Clear_aperture.pdf"/>
          <p:cNvPicPr>
            <a:picLocks noChangeAspect="1"/>
          </p:cNvPicPr>
          <p:nvPr/>
        </p:nvPicPr>
        <p:blipFill>
          <a:blip r:embed="rId5"/>
          <a:srcRect l="21637" t="11225" r="18999" b="9910"/>
          <a:stretch>
            <a:fillRect/>
          </a:stretch>
        </p:blipFill>
        <p:spPr>
          <a:xfrm>
            <a:off x="5731489" y="1981359"/>
            <a:ext cx="3474028" cy="3461436"/>
          </a:xfrm>
          <a:prstGeom prst="rect">
            <a:avLst/>
          </a:prstGeom>
          <a:ln w="12700">
            <a:miter lim="400000"/>
          </a:ln>
        </p:spPr>
      </p:pic>
      <p:pic>
        <p:nvPicPr>
          <p:cNvPr id="675" name="Lyot_fpmask.pdf" descr="Lyot_fpmask.pdf"/>
          <p:cNvPicPr>
            <a:picLocks noChangeAspect="1"/>
          </p:cNvPicPr>
          <p:nvPr/>
        </p:nvPicPr>
        <p:blipFill>
          <a:blip r:embed="rId6"/>
          <a:srcRect l="21012" t="10433" r="19066" b="9586"/>
          <a:stretch>
            <a:fillRect/>
          </a:stretch>
        </p:blipFill>
        <p:spPr>
          <a:xfrm>
            <a:off x="9873310" y="1956951"/>
            <a:ext cx="3506648" cy="3510418"/>
          </a:xfrm>
          <a:prstGeom prst="rect">
            <a:avLst/>
          </a:prstGeom>
          <a:ln w="12700">
            <a:miter lim="400000"/>
          </a:ln>
        </p:spPr>
      </p:pic>
      <p:pic>
        <p:nvPicPr>
          <p:cNvPr id="676" name="Lyot_mask.pdf" descr="Lyot_mask.pdf"/>
          <p:cNvPicPr>
            <a:picLocks noChangeAspect="1"/>
          </p:cNvPicPr>
          <p:nvPr/>
        </p:nvPicPr>
        <p:blipFill>
          <a:blip r:embed="rId7"/>
          <a:srcRect l="21354" t="11203" r="18942" b="9592"/>
          <a:stretch>
            <a:fillRect/>
          </a:stretch>
        </p:blipFill>
        <p:spPr>
          <a:xfrm>
            <a:off x="15438975" y="1974017"/>
            <a:ext cx="3493930" cy="3476367"/>
          </a:xfrm>
          <a:prstGeom prst="rect">
            <a:avLst/>
          </a:prstGeom>
          <a:ln w="12700">
            <a:miter lim="400000"/>
          </a:ln>
        </p:spPr>
      </p:pic>
      <p:pic>
        <p:nvPicPr>
          <p:cNvPr id="677" name="Lyot_plane_afer_mask.pdf" descr="Lyot_plane_afer_mask.pdf"/>
          <p:cNvPicPr>
            <a:picLocks noChangeAspect="1"/>
          </p:cNvPicPr>
          <p:nvPr/>
        </p:nvPicPr>
        <p:blipFill>
          <a:blip r:embed="rId8"/>
          <a:srcRect l="21522" t="10740" r="18775" b="10052"/>
          <a:stretch>
            <a:fillRect/>
          </a:stretch>
        </p:blipFill>
        <p:spPr>
          <a:xfrm>
            <a:off x="20639118" y="1973819"/>
            <a:ext cx="3493878" cy="3476485"/>
          </a:xfrm>
          <a:prstGeom prst="rect">
            <a:avLst/>
          </a:prstGeom>
          <a:ln w="12700">
            <a:miter lim="400000"/>
          </a:ln>
        </p:spPr>
      </p:pic>
      <p:pic>
        <p:nvPicPr>
          <p:cNvPr id="678" name="Lyot_plane_afer_mask.pdf" descr="Lyot_plane_afer_mask.pdf"/>
          <p:cNvPicPr>
            <a:picLocks noChangeAspect="1"/>
          </p:cNvPicPr>
          <p:nvPr/>
        </p:nvPicPr>
        <p:blipFill>
          <a:blip r:embed="rId9"/>
          <a:srcRect l="13897" t="1805" r="13539" b="1666"/>
          <a:stretch>
            <a:fillRect/>
          </a:stretch>
        </p:blipFill>
        <p:spPr>
          <a:xfrm>
            <a:off x="18156843" y="9767690"/>
            <a:ext cx="3501261" cy="3493197"/>
          </a:xfrm>
          <a:prstGeom prst="rect">
            <a:avLst/>
          </a:prstGeom>
          <a:ln w="12700">
            <a:miter lim="400000"/>
          </a:ln>
        </p:spPr>
      </p:pic>
      <p:sp>
        <p:nvSpPr>
          <p:cNvPr id="679" name="Rectangle"/>
          <p:cNvSpPr/>
          <p:nvPr/>
        </p:nvSpPr>
        <p:spPr>
          <a:xfrm>
            <a:off x="5709103" y="7325800"/>
            <a:ext cx="3242746" cy="1088495"/>
          </a:xfrm>
          <a:prstGeom prst="rect">
            <a:avLst/>
          </a:pr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81" name="Rectangle"/>
          <p:cNvSpPr/>
          <p:nvPr/>
        </p:nvSpPr>
        <p:spPr>
          <a:xfrm>
            <a:off x="14365144" y="7353911"/>
            <a:ext cx="2782861" cy="1088494"/>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82" name="Triangle"/>
          <p:cNvSpPr/>
          <p:nvPr/>
        </p:nvSpPr>
        <p:spPr>
          <a:xfrm flipH="1">
            <a:off x="11611264" y="7335063"/>
            <a:ext cx="2770863"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83" name="Triangle"/>
          <p:cNvSpPr/>
          <p:nvPr/>
        </p:nvSpPr>
        <p:spPr>
          <a:xfrm>
            <a:off x="8946233" y="7321077"/>
            <a:ext cx="2770862" cy="10902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84" name="Line"/>
          <p:cNvSpPr/>
          <p:nvPr/>
        </p:nvSpPr>
        <p:spPr>
          <a:xfrm flipV="1">
            <a:off x="11654564" y="7386455"/>
            <a:ext cx="2704000" cy="516734"/>
          </a:xfrm>
          <a:prstGeom prst="line">
            <a:avLst/>
          </a:prstGeom>
          <a:ln w="88900">
            <a:solidFill>
              <a:srgbClr val="FF644E"/>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85" name="Line"/>
          <p:cNvSpPr/>
          <p:nvPr/>
        </p:nvSpPr>
        <p:spPr>
          <a:xfrm>
            <a:off x="11648065" y="7881770"/>
            <a:ext cx="2722216" cy="511837"/>
          </a:xfrm>
          <a:prstGeom prst="line">
            <a:avLst/>
          </a:prstGeom>
          <a:ln w="88900">
            <a:solidFill>
              <a:srgbClr val="FF644E"/>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86" name="Line"/>
          <p:cNvSpPr/>
          <p:nvPr/>
        </p:nvSpPr>
        <p:spPr>
          <a:xfrm flipV="1">
            <a:off x="11658901" y="7681364"/>
            <a:ext cx="0" cy="422111"/>
          </a:xfrm>
          <a:prstGeom prst="line">
            <a:avLst/>
          </a:prstGeom>
          <a:ln w="1778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87" name="Line"/>
          <p:cNvSpPr/>
          <p:nvPr/>
        </p:nvSpPr>
        <p:spPr>
          <a:xfrm>
            <a:off x="14342380" y="7389814"/>
            <a:ext cx="2731035" cy="1"/>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88" name="Line"/>
          <p:cNvSpPr/>
          <p:nvPr/>
        </p:nvSpPr>
        <p:spPr>
          <a:xfrm>
            <a:off x="14339492" y="8396714"/>
            <a:ext cx="2731034" cy="1"/>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89" name="Shape"/>
          <p:cNvSpPr/>
          <p:nvPr/>
        </p:nvSpPr>
        <p:spPr>
          <a:xfrm>
            <a:off x="14129870" y="6667446"/>
            <a:ext cx="419157"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92" name="Line"/>
          <p:cNvSpPr/>
          <p:nvPr/>
        </p:nvSpPr>
        <p:spPr>
          <a:xfrm>
            <a:off x="16939020" y="8271003"/>
            <a:ext cx="382027"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93" name="Line"/>
          <p:cNvSpPr/>
          <p:nvPr/>
        </p:nvSpPr>
        <p:spPr>
          <a:xfrm>
            <a:off x="16950976" y="7504179"/>
            <a:ext cx="349052"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94" name="Shape"/>
          <p:cNvSpPr/>
          <p:nvPr/>
        </p:nvSpPr>
        <p:spPr>
          <a:xfrm>
            <a:off x="19807828" y="6549650"/>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95" name="Rectangle"/>
          <p:cNvSpPr/>
          <p:nvPr/>
        </p:nvSpPr>
        <p:spPr>
          <a:xfrm>
            <a:off x="22733592" y="7011726"/>
            <a:ext cx="173425" cy="1918001"/>
          </a:xfrm>
          <a:prstGeom prst="rect">
            <a:avLst/>
          </a:prstGeom>
          <a:solidFill>
            <a:srgbClr val="000000"/>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96" name="Shape"/>
          <p:cNvSpPr/>
          <p:nvPr/>
        </p:nvSpPr>
        <p:spPr>
          <a:xfrm>
            <a:off x="8742271" y="6579695"/>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97" name="Triangle"/>
          <p:cNvSpPr/>
          <p:nvPr/>
        </p:nvSpPr>
        <p:spPr>
          <a:xfrm>
            <a:off x="20053882" y="7504415"/>
            <a:ext cx="2770863" cy="8170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98" name="Rectangle"/>
          <p:cNvSpPr/>
          <p:nvPr/>
        </p:nvSpPr>
        <p:spPr>
          <a:xfrm>
            <a:off x="17146793" y="7497326"/>
            <a:ext cx="2901224" cy="831580"/>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99" name="Line"/>
          <p:cNvSpPr/>
          <p:nvPr/>
        </p:nvSpPr>
        <p:spPr>
          <a:xfrm flipV="1">
            <a:off x="566907" y="946932"/>
            <a:ext cx="3064515" cy="190858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00" name="Line"/>
          <p:cNvSpPr/>
          <p:nvPr/>
        </p:nvSpPr>
        <p:spPr>
          <a:xfrm flipV="1">
            <a:off x="1484273" y="2702363"/>
            <a:ext cx="3194530" cy="2013508"/>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01" name="Line"/>
          <p:cNvSpPr/>
          <p:nvPr/>
        </p:nvSpPr>
        <p:spPr>
          <a:xfrm>
            <a:off x="590435" y="2875082"/>
            <a:ext cx="4547126" cy="37263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02" name="Star"/>
          <p:cNvSpPr/>
          <p:nvPr/>
        </p:nvSpPr>
        <p:spPr>
          <a:xfrm>
            <a:off x="4472128" y="902464"/>
            <a:ext cx="724701" cy="689232"/>
          </a:xfrm>
          <a:prstGeom prst="star5">
            <a:avLst>
              <a:gd name="adj" fmla="val 19100"/>
              <a:gd name="hf" fmla="val 105146"/>
              <a:gd name="vf" fmla="val 110557"/>
            </a:avLst>
          </a:prstGeom>
          <a:solidFill>
            <a:srgbClr val="FFEC00"/>
          </a:solidFill>
          <a:ln w="25400">
            <a:solidFill>
              <a:srgbClr val="000000"/>
            </a:solidFill>
            <a:miter lim="400000"/>
          </a:ln>
          <a:effectLst>
            <a:outerShdw blurRad="50800" dist="12700" rotWithShape="0">
              <a:srgbClr val="000000">
                <a:alpha val="50000"/>
              </a:srgbClr>
            </a:outerShdw>
          </a:effectLst>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742" name="Connection Line"/>
          <p:cNvSpPr/>
          <p:nvPr/>
        </p:nvSpPr>
        <p:spPr>
          <a:xfrm>
            <a:off x="551648" y="2532659"/>
            <a:ext cx="992031" cy="2219445"/>
          </a:xfrm>
          <a:custGeom>
            <a:avLst/>
            <a:gdLst/>
            <a:ahLst/>
            <a:cxnLst>
              <a:cxn ang="0">
                <a:pos x="wd2" y="hd2"/>
              </a:cxn>
              <a:cxn ang="5400000">
                <a:pos x="wd2" y="hd2"/>
              </a:cxn>
              <a:cxn ang="10800000">
                <a:pos x="wd2" y="hd2"/>
              </a:cxn>
              <a:cxn ang="16200000">
                <a:pos x="wd2" y="hd2"/>
              </a:cxn>
            </a:cxnLst>
            <a:rect l="0" t="0" r="r" b="b"/>
            <a:pathLst>
              <a:path w="21511" h="21600" extrusionOk="0">
                <a:moveTo>
                  <a:pt x="1" y="0"/>
                </a:moveTo>
                <a:cubicBezTo>
                  <a:pt x="-89" y="8826"/>
                  <a:pt x="7081" y="16026"/>
                  <a:pt x="21511" y="21600"/>
                </a:cubicBezTo>
              </a:path>
            </a:pathLst>
          </a:custGeom>
          <a:ln w="50800">
            <a:solidFill>
              <a:srgbClr val="000000"/>
            </a:solidFill>
            <a:miter lim="400000"/>
          </a:ln>
        </p:spPr>
        <p:txBody>
          <a:bodyPr/>
          <a:lstStyle/>
          <a:p>
            <a:endParaRPr/>
          </a:p>
        </p:txBody>
      </p:sp>
      <p:sp>
        <p:nvSpPr>
          <p:cNvPr id="743" name="Connection Line"/>
          <p:cNvSpPr/>
          <p:nvPr/>
        </p:nvSpPr>
        <p:spPr>
          <a:xfrm>
            <a:off x="5090161" y="3062209"/>
            <a:ext cx="217255" cy="7206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50800">
            <a:solidFill>
              <a:srgbClr val="000000"/>
            </a:solidFill>
            <a:miter lim="400000"/>
          </a:ln>
        </p:spPr>
        <p:txBody>
          <a:bodyPr/>
          <a:lstStyle/>
          <a:p>
            <a:endParaRPr/>
          </a:p>
        </p:txBody>
      </p:sp>
      <p:sp>
        <p:nvSpPr>
          <p:cNvPr id="705" name="Line"/>
          <p:cNvSpPr/>
          <p:nvPr/>
        </p:nvSpPr>
        <p:spPr>
          <a:xfrm>
            <a:off x="2403996" y="4730678"/>
            <a:ext cx="392876" cy="1452694"/>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06" name="Line"/>
          <p:cNvSpPr/>
          <p:nvPr/>
        </p:nvSpPr>
        <p:spPr>
          <a:xfrm flipV="1">
            <a:off x="1691228" y="5293924"/>
            <a:ext cx="247006" cy="868589"/>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07" name="Line"/>
          <p:cNvSpPr/>
          <p:nvPr/>
        </p:nvSpPr>
        <p:spPr>
          <a:xfrm flipV="1">
            <a:off x="1814208" y="4520133"/>
            <a:ext cx="785669" cy="909066"/>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08" name="Line"/>
          <p:cNvSpPr/>
          <p:nvPr/>
        </p:nvSpPr>
        <p:spPr>
          <a:xfrm flipV="1">
            <a:off x="1702071" y="6131147"/>
            <a:ext cx="1" cy="121331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09" name="Line"/>
          <p:cNvSpPr/>
          <p:nvPr/>
        </p:nvSpPr>
        <p:spPr>
          <a:xfrm flipV="1">
            <a:off x="2776934" y="6159198"/>
            <a:ext cx="1" cy="223881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10" name="Line"/>
          <p:cNvSpPr/>
          <p:nvPr/>
        </p:nvSpPr>
        <p:spPr>
          <a:xfrm flipH="1">
            <a:off x="1907390" y="3225119"/>
            <a:ext cx="3229973" cy="2122433"/>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11" name="Line"/>
          <p:cNvSpPr/>
          <p:nvPr/>
        </p:nvSpPr>
        <p:spPr>
          <a:xfrm flipH="1">
            <a:off x="2417709" y="3583701"/>
            <a:ext cx="2816684" cy="1177174"/>
          </a:xfrm>
          <a:prstGeom prst="line">
            <a:avLst/>
          </a:prstGeom>
          <a:ln w="25400">
            <a:solidFill>
              <a:srgbClr val="FF2603">
                <a:alpha val="50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12" name="Line"/>
          <p:cNvSpPr/>
          <p:nvPr/>
        </p:nvSpPr>
        <p:spPr>
          <a:xfrm flipH="1">
            <a:off x="1514144" y="3577336"/>
            <a:ext cx="3711956" cy="110638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13" name="Line"/>
          <p:cNvSpPr/>
          <p:nvPr/>
        </p:nvSpPr>
        <p:spPr>
          <a:xfrm>
            <a:off x="1614188" y="7265344"/>
            <a:ext cx="1283848" cy="1283848"/>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14" name="Shape"/>
          <p:cNvSpPr/>
          <p:nvPr/>
        </p:nvSpPr>
        <p:spPr>
          <a:xfrm>
            <a:off x="572625" y="965855"/>
            <a:ext cx="4093462" cy="3736895"/>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21600" y="10114"/>
                </a:lnTo>
                <a:lnTo>
                  <a:pt x="4858" y="21600"/>
                </a:lnTo>
                <a:cubicBezTo>
                  <a:pt x="3350" y="20250"/>
                  <a:pt x="2133" y="18552"/>
                  <a:pt x="1292" y="16628"/>
                </a:cubicBezTo>
                <a:cubicBezTo>
                  <a:pt x="489" y="14788"/>
                  <a:pt x="49" y="12784"/>
                  <a:pt x="0" y="10745"/>
                </a:cubicBezTo>
                <a:lnTo>
                  <a:pt x="16133" y="0"/>
                </a:lnTo>
                <a:close/>
              </a:path>
            </a:pathLst>
          </a:custGeom>
          <a:solidFill>
            <a:srgbClr val="FF2600">
              <a:alpha val="50000"/>
            </a:srgbClr>
          </a:solidFill>
          <a:ln w="12700">
            <a:miter lim="400000"/>
          </a:ln>
        </p:spPr>
        <p:txBody>
          <a:bodyPr lIns="50800" tIns="50800" rIns="50800" bIns="50800" anchor="ctr"/>
          <a:lstStyle/>
          <a:p>
            <a:endParaRPr/>
          </a:p>
        </p:txBody>
      </p:sp>
      <p:sp>
        <p:nvSpPr>
          <p:cNvPr id="715" name="Shape"/>
          <p:cNvSpPr/>
          <p:nvPr/>
        </p:nvSpPr>
        <p:spPr>
          <a:xfrm>
            <a:off x="559925" y="2850210"/>
            <a:ext cx="4663617" cy="1877940"/>
          </a:xfrm>
          <a:custGeom>
            <a:avLst/>
            <a:gdLst/>
            <a:ahLst/>
            <a:cxnLst>
              <a:cxn ang="0">
                <a:pos x="wd2" y="hd2"/>
              </a:cxn>
              <a:cxn ang="5400000">
                <a:pos x="wd2" y="hd2"/>
              </a:cxn>
              <a:cxn ang="10800000">
                <a:pos x="wd2" y="hd2"/>
              </a:cxn>
              <a:cxn ang="16200000">
                <a:pos x="wd2" y="hd2"/>
              </a:cxn>
            </a:cxnLst>
            <a:rect l="0" t="0" r="r" b="b"/>
            <a:pathLst>
              <a:path w="21600" h="21600" extrusionOk="0">
                <a:moveTo>
                  <a:pt x="21144" y="4588"/>
                </a:moveTo>
                <a:lnTo>
                  <a:pt x="21600" y="8564"/>
                </a:lnTo>
                <a:lnTo>
                  <a:pt x="4264" y="21600"/>
                </a:lnTo>
                <a:cubicBezTo>
                  <a:pt x="2941" y="18913"/>
                  <a:pt x="1872" y="15535"/>
                  <a:pt x="1134" y="11706"/>
                </a:cubicBezTo>
                <a:cubicBezTo>
                  <a:pt x="429" y="8045"/>
                  <a:pt x="43" y="4056"/>
                  <a:pt x="0" y="0"/>
                </a:cubicBezTo>
                <a:lnTo>
                  <a:pt x="21144" y="4588"/>
                </a:lnTo>
                <a:close/>
              </a:path>
            </a:pathLst>
          </a:custGeom>
          <a:solidFill>
            <a:srgbClr val="FF2600">
              <a:alpha val="50000"/>
            </a:srgbClr>
          </a:solidFill>
          <a:ln w="12700">
            <a:miter lim="400000"/>
          </a:ln>
        </p:spPr>
        <p:txBody>
          <a:bodyPr lIns="50800" tIns="50800" rIns="50800" bIns="50800" anchor="ctr"/>
          <a:lstStyle/>
          <a:p>
            <a:endParaRPr/>
          </a:p>
        </p:txBody>
      </p:sp>
      <p:sp>
        <p:nvSpPr>
          <p:cNvPr id="716" name="Shape"/>
          <p:cNvSpPr/>
          <p:nvPr/>
        </p:nvSpPr>
        <p:spPr>
          <a:xfrm>
            <a:off x="1916086" y="3231588"/>
            <a:ext cx="3332856"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FF2600">
              <a:alpha val="28942"/>
            </a:srgbClr>
          </a:solidFill>
          <a:ln w="12700">
            <a:miter lim="400000"/>
          </a:ln>
        </p:spPr>
        <p:txBody>
          <a:bodyPr lIns="50800" tIns="50800" rIns="50800" bIns="50800" anchor="ctr"/>
          <a:lstStyle/>
          <a:p>
            <a:endParaRPr/>
          </a:p>
        </p:txBody>
      </p:sp>
      <p:sp>
        <p:nvSpPr>
          <p:cNvPr id="717" name="Shape"/>
          <p:cNvSpPr/>
          <p:nvPr/>
        </p:nvSpPr>
        <p:spPr>
          <a:xfrm>
            <a:off x="1709104" y="4762927"/>
            <a:ext cx="1073855" cy="1369483"/>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FF2600">
              <a:alpha val="50000"/>
            </a:srgbClr>
          </a:solidFill>
          <a:ln w="12700">
            <a:miter lim="400000"/>
          </a:ln>
        </p:spPr>
        <p:txBody>
          <a:bodyPr lIns="50800" tIns="50800" rIns="50800" bIns="50800" anchor="ctr"/>
          <a:lstStyle/>
          <a:p>
            <a:endParaRPr/>
          </a:p>
        </p:txBody>
      </p:sp>
      <p:sp>
        <p:nvSpPr>
          <p:cNvPr id="718" name="Shape"/>
          <p:cNvSpPr/>
          <p:nvPr/>
        </p:nvSpPr>
        <p:spPr>
          <a:xfrm>
            <a:off x="1701087" y="6132233"/>
            <a:ext cx="1091953" cy="2252162"/>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FF2600">
              <a:alpha val="50000"/>
            </a:srgbClr>
          </a:solidFill>
          <a:ln w="12700">
            <a:miter lim="400000"/>
          </a:ln>
        </p:spPr>
        <p:txBody>
          <a:bodyPr lIns="50800" tIns="50800" rIns="50800" bIns="50800" anchor="ctr"/>
          <a:lstStyle/>
          <a:p>
            <a:endParaRPr/>
          </a:p>
        </p:txBody>
      </p:sp>
      <p:sp>
        <p:nvSpPr>
          <p:cNvPr id="719" name="Shape"/>
          <p:cNvSpPr/>
          <p:nvPr/>
        </p:nvSpPr>
        <p:spPr>
          <a:xfrm rot="5400000">
            <a:off x="2101114" y="5463401"/>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24" name="Line"/>
          <p:cNvSpPr/>
          <p:nvPr/>
        </p:nvSpPr>
        <p:spPr>
          <a:xfrm flipH="1">
            <a:off x="6111929" y="5619023"/>
            <a:ext cx="1223821" cy="1311099"/>
          </a:xfrm>
          <a:prstGeom prst="line">
            <a:avLst/>
          </a:prstGeom>
          <a:ln w="63500">
            <a:solidFill>
              <a:srgbClr val="000000"/>
            </a:solidFill>
            <a:miter lim="400000"/>
            <a:tailEnd type="triangle"/>
          </a:ln>
        </p:spPr>
        <p:txBody>
          <a:bodyPr lIns="50800" tIns="50800" rIns="50800" bIns="50800" anchor="ctr"/>
          <a:lstStyle/>
          <a:p>
            <a:endParaRPr/>
          </a:p>
        </p:txBody>
      </p:sp>
      <p:sp>
        <p:nvSpPr>
          <p:cNvPr id="725" name="Line"/>
          <p:cNvSpPr/>
          <p:nvPr/>
        </p:nvSpPr>
        <p:spPr>
          <a:xfrm flipV="1">
            <a:off x="8949751" y="8156475"/>
            <a:ext cx="2334667" cy="1549705"/>
          </a:xfrm>
          <a:prstGeom prst="line">
            <a:avLst/>
          </a:prstGeom>
          <a:ln w="63500">
            <a:solidFill>
              <a:srgbClr val="000000"/>
            </a:solidFill>
            <a:miter lim="400000"/>
            <a:tailEnd type="triangle"/>
          </a:ln>
        </p:spPr>
        <p:txBody>
          <a:bodyPr lIns="50800" tIns="50800" rIns="50800" bIns="50800" anchor="ctr"/>
          <a:lstStyle/>
          <a:p>
            <a:endParaRPr/>
          </a:p>
        </p:txBody>
      </p:sp>
      <p:sp>
        <p:nvSpPr>
          <p:cNvPr id="726" name="Line"/>
          <p:cNvSpPr/>
          <p:nvPr/>
        </p:nvSpPr>
        <p:spPr>
          <a:xfrm flipH="1" flipV="1">
            <a:off x="11882307" y="8135544"/>
            <a:ext cx="649598" cy="1517210"/>
          </a:xfrm>
          <a:prstGeom prst="line">
            <a:avLst/>
          </a:prstGeom>
          <a:ln w="63500">
            <a:solidFill>
              <a:srgbClr val="000000"/>
            </a:solidFill>
            <a:miter lim="400000"/>
            <a:tailEnd type="triangle"/>
          </a:ln>
        </p:spPr>
        <p:txBody>
          <a:bodyPr lIns="50800" tIns="50800" rIns="50800" bIns="50800" anchor="ctr"/>
          <a:lstStyle/>
          <a:p>
            <a:endParaRPr/>
          </a:p>
        </p:txBody>
      </p:sp>
      <p:sp>
        <p:nvSpPr>
          <p:cNvPr id="727" name="Line"/>
          <p:cNvSpPr/>
          <p:nvPr/>
        </p:nvSpPr>
        <p:spPr>
          <a:xfrm>
            <a:off x="11648040" y="5547969"/>
            <a:ext cx="1" cy="1144883"/>
          </a:xfrm>
          <a:prstGeom prst="line">
            <a:avLst/>
          </a:prstGeom>
          <a:ln w="63500">
            <a:solidFill>
              <a:srgbClr val="000000"/>
            </a:solidFill>
            <a:miter lim="400000"/>
            <a:tailEnd type="triangle"/>
          </a:ln>
        </p:spPr>
        <p:txBody>
          <a:bodyPr lIns="50800" tIns="50800" rIns="50800" bIns="50800" anchor="ctr"/>
          <a:lstStyle/>
          <a:p>
            <a:endParaRPr/>
          </a:p>
        </p:txBody>
      </p:sp>
      <p:sp>
        <p:nvSpPr>
          <p:cNvPr id="728" name="Line"/>
          <p:cNvSpPr/>
          <p:nvPr/>
        </p:nvSpPr>
        <p:spPr>
          <a:xfrm>
            <a:off x="17100565" y="5518126"/>
            <a:ext cx="1" cy="846564"/>
          </a:xfrm>
          <a:prstGeom prst="line">
            <a:avLst/>
          </a:prstGeom>
          <a:ln w="63500">
            <a:solidFill>
              <a:srgbClr val="000000"/>
            </a:solidFill>
            <a:miter lim="400000"/>
            <a:tailEnd type="triangle"/>
          </a:ln>
        </p:spPr>
        <p:txBody>
          <a:bodyPr lIns="50800" tIns="50800" rIns="50800" bIns="50800" anchor="ctr"/>
          <a:lstStyle/>
          <a:p>
            <a:endParaRPr/>
          </a:p>
        </p:txBody>
      </p:sp>
      <p:sp>
        <p:nvSpPr>
          <p:cNvPr id="729" name="Line"/>
          <p:cNvSpPr/>
          <p:nvPr/>
        </p:nvSpPr>
        <p:spPr>
          <a:xfrm>
            <a:off x="22380503" y="5595816"/>
            <a:ext cx="429791" cy="1239738"/>
          </a:xfrm>
          <a:prstGeom prst="line">
            <a:avLst/>
          </a:prstGeom>
          <a:ln w="63500">
            <a:solidFill>
              <a:srgbClr val="000000"/>
            </a:solidFill>
            <a:miter lim="400000"/>
            <a:tailEnd type="triangle"/>
          </a:ln>
        </p:spPr>
        <p:txBody>
          <a:bodyPr lIns="50800" tIns="50800" rIns="50800" bIns="50800" anchor="ctr"/>
          <a:lstStyle/>
          <a:p>
            <a:endParaRPr/>
          </a:p>
        </p:txBody>
      </p:sp>
      <p:sp>
        <p:nvSpPr>
          <p:cNvPr id="730" name="Line"/>
          <p:cNvSpPr/>
          <p:nvPr/>
        </p:nvSpPr>
        <p:spPr>
          <a:xfrm flipV="1">
            <a:off x="16421143" y="8536972"/>
            <a:ext cx="472562" cy="1060513"/>
          </a:xfrm>
          <a:prstGeom prst="line">
            <a:avLst/>
          </a:prstGeom>
          <a:ln w="63500">
            <a:solidFill>
              <a:srgbClr val="000000"/>
            </a:solidFill>
            <a:miter lim="400000"/>
            <a:tailEnd type="triangle"/>
          </a:ln>
        </p:spPr>
        <p:txBody>
          <a:bodyPr lIns="50800" tIns="50800" rIns="50800" bIns="50800" anchor="ctr"/>
          <a:lstStyle/>
          <a:p>
            <a:endParaRPr/>
          </a:p>
        </p:txBody>
      </p:sp>
      <p:sp>
        <p:nvSpPr>
          <p:cNvPr id="731" name="Line"/>
          <p:cNvSpPr/>
          <p:nvPr/>
        </p:nvSpPr>
        <p:spPr>
          <a:xfrm flipH="1" flipV="1">
            <a:off x="17464498" y="8590007"/>
            <a:ext cx="2408522" cy="1073982"/>
          </a:xfrm>
          <a:prstGeom prst="line">
            <a:avLst/>
          </a:prstGeom>
          <a:ln w="63500">
            <a:solidFill>
              <a:srgbClr val="000000"/>
            </a:solidFill>
            <a:miter lim="400000"/>
            <a:tailEnd type="triangle"/>
          </a:ln>
        </p:spPr>
        <p:txBody>
          <a:bodyPr lIns="50800" tIns="50800" rIns="50800" bIns="50800" anchor="ctr"/>
          <a:lstStyle/>
          <a:p>
            <a:endParaRPr/>
          </a:p>
        </p:txBody>
      </p:sp>
      <p:sp>
        <p:nvSpPr>
          <p:cNvPr id="732" name="A"/>
          <p:cNvSpPr txBox="1"/>
          <p:nvPr/>
        </p:nvSpPr>
        <p:spPr>
          <a:xfrm>
            <a:off x="4971595" y="6380446"/>
            <a:ext cx="4846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A</a:t>
            </a:r>
          </a:p>
        </p:txBody>
      </p:sp>
      <p:sp>
        <p:nvSpPr>
          <p:cNvPr id="733" name="B"/>
          <p:cNvSpPr txBox="1"/>
          <p:nvPr/>
        </p:nvSpPr>
        <p:spPr>
          <a:xfrm>
            <a:off x="10966534" y="6380446"/>
            <a:ext cx="4521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B</a:t>
            </a:r>
          </a:p>
        </p:txBody>
      </p:sp>
      <p:sp>
        <p:nvSpPr>
          <p:cNvPr id="734" name="C"/>
          <p:cNvSpPr txBox="1"/>
          <p:nvPr/>
        </p:nvSpPr>
        <p:spPr>
          <a:xfrm>
            <a:off x="16399425" y="6380446"/>
            <a:ext cx="46786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C</a:t>
            </a:r>
          </a:p>
        </p:txBody>
      </p:sp>
      <p:sp>
        <p:nvSpPr>
          <p:cNvPr id="735" name="D"/>
          <p:cNvSpPr txBox="1"/>
          <p:nvPr/>
        </p:nvSpPr>
        <p:spPr>
          <a:xfrm>
            <a:off x="22136027" y="6380446"/>
            <a:ext cx="50749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D</a:t>
            </a:r>
          </a:p>
        </p:txBody>
      </p:sp>
      <p:sp>
        <p:nvSpPr>
          <p:cNvPr id="736" name="The Lyot coronagraph"/>
          <p:cNvSpPr txBox="1"/>
          <p:nvPr/>
        </p:nvSpPr>
        <p:spPr>
          <a:xfrm>
            <a:off x="8541755" y="506104"/>
            <a:ext cx="9011413"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lvl1pPr>
          </a:lstStyle>
          <a:p>
            <a:r>
              <a:t>The Lyot coronagraph</a:t>
            </a:r>
          </a:p>
        </p:txBody>
      </p:sp>
      <p:sp>
        <p:nvSpPr>
          <p:cNvPr id="737"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738"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739"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740"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741"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
        <p:nvSpPr>
          <p:cNvPr id="74" name="Line">
            <a:extLst>
              <a:ext uri="{FF2B5EF4-FFF2-40B4-BE49-F238E27FC236}">
                <a16:creationId xmlns:a16="http://schemas.microsoft.com/office/drawing/2014/main" id="{393E4938-9B63-5240-B4CC-80C3A7D98F41}"/>
              </a:ext>
            </a:extLst>
          </p:cNvPr>
          <p:cNvSpPr/>
          <p:nvPr/>
        </p:nvSpPr>
        <p:spPr>
          <a:xfrm>
            <a:off x="5548111" y="8471777"/>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5" name="Line">
            <a:extLst>
              <a:ext uri="{FF2B5EF4-FFF2-40B4-BE49-F238E27FC236}">
                <a16:creationId xmlns:a16="http://schemas.microsoft.com/office/drawing/2014/main" id="{5E9134B8-D91B-794B-9ADC-D5C79B6EC140}"/>
              </a:ext>
            </a:extLst>
          </p:cNvPr>
          <p:cNvSpPr/>
          <p:nvPr/>
        </p:nvSpPr>
        <p:spPr>
          <a:xfrm>
            <a:off x="5548111" y="7278005"/>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8" name="Line">
            <a:extLst>
              <a:ext uri="{FF2B5EF4-FFF2-40B4-BE49-F238E27FC236}">
                <a16:creationId xmlns:a16="http://schemas.microsoft.com/office/drawing/2014/main" id="{3ECCD8A9-066F-524E-8892-DFC2450467BB}"/>
              </a:ext>
            </a:extLst>
          </p:cNvPr>
          <p:cNvSpPr/>
          <p:nvPr/>
        </p:nvSpPr>
        <p:spPr>
          <a:xfrm flipV="1">
            <a:off x="11658901" y="6889594"/>
            <a:ext cx="0" cy="2025805"/>
          </a:xfrm>
          <a:prstGeom prst="line">
            <a:avLst/>
          </a:prstGeom>
          <a:ln w="101600">
            <a:solidFill>
              <a:srgbClr val="000000">
                <a:alpha val="22314"/>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grpSp>
        <p:nvGrpSpPr>
          <p:cNvPr id="79" name="Group">
            <a:extLst>
              <a:ext uri="{FF2B5EF4-FFF2-40B4-BE49-F238E27FC236}">
                <a16:creationId xmlns:a16="http://schemas.microsoft.com/office/drawing/2014/main" id="{BAEC417C-404E-444C-9C17-55841387881A}"/>
              </a:ext>
            </a:extLst>
          </p:cNvPr>
          <p:cNvGrpSpPr/>
          <p:nvPr/>
        </p:nvGrpSpPr>
        <p:grpSpPr>
          <a:xfrm>
            <a:off x="17113140" y="6424390"/>
            <a:ext cx="4961" cy="2921297"/>
            <a:chOff x="174119" y="181687"/>
            <a:chExt cx="4961" cy="2921296"/>
          </a:xfrm>
        </p:grpSpPr>
        <p:sp>
          <p:nvSpPr>
            <p:cNvPr id="80" name="Line">
              <a:extLst>
                <a:ext uri="{FF2B5EF4-FFF2-40B4-BE49-F238E27FC236}">
                  <a16:creationId xmlns:a16="http://schemas.microsoft.com/office/drawing/2014/main" id="{0B70D635-882C-144E-83D7-40CB3134DE2C}"/>
                </a:ext>
              </a:extLst>
            </p:cNvPr>
            <p:cNvSpPr/>
            <p:nvPr/>
          </p:nvSpPr>
          <p:spPr>
            <a:xfrm flipV="1">
              <a:off x="179080" y="181687"/>
              <a:ext cx="0" cy="108192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1" name="Line">
              <a:extLst>
                <a:ext uri="{FF2B5EF4-FFF2-40B4-BE49-F238E27FC236}">
                  <a16:creationId xmlns:a16="http://schemas.microsoft.com/office/drawing/2014/main" id="{96B42AD7-59A4-F841-9DB7-E4D1B1E7E6FF}"/>
                </a:ext>
              </a:extLst>
            </p:cNvPr>
            <p:cNvSpPr/>
            <p:nvPr/>
          </p:nvSpPr>
          <p:spPr>
            <a:xfrm flipV="1">
              <a:off x="174119" y="2028615"/>
              <a:ext cx="0" cy="1074368"/>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dirty="0"/>
            </a:p>
          </p:txBody>
        </p:sp>
      </p:grpSp>
      <p:sp>
        <p:nvSpPr>
          <p:cNvPr id="82" name="Line">
            <a:extLst>
              <a:ext uri="{FF2B5EF4-FFF2-40B4-BE49-F238E27FC236}">
                <a16:creationId xmlns:a16="http://schemas.microsoft.com/office/drawing/2014/main" id="{DD310157-F362-3443-83DC-7023F4DFC5FE}"/>
              </a:ext>
            </a:extLst>
          </p:cNvPr>
          <p:cNvSpPr/>
          <p:nvPr/>
        </p:nvSpPr>
        <p:spPr>
          <a:xfrm flipV="1">
            <a:off x="5727348" y="6335485"/>
            <a:ext cx="0" cy="977951"/>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3" name="Line">
            <a:extLst>
              <a:ext uri="{FF2B5EF4-FFF2-40B4-BE49-F238E27FC236}">
                <a16:creationId xmlns:a16="http://schemas.microsoft.com/office/drawing/2014/main" id="{81BC78D4-0A21-6940-A53B-D678F738900A}"/>
              </a:ext>
            </a:extLst>
          </p:cNvPr>
          <p:cNvSpPr/>
          <p:nvPr/>
        </p:nvSpPr>
        <p:spPr>
          <a:xfrm flipV="1">
            <a:off x="5700399" y="8472875"/>
            <a:ext cx="0" cy="997695"/>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 name="Aper_PSF.pdf" descr="Aper_PSF.pdf"/>
          <p:cNvPicPr>
            <a:picLocks noChangeAspect="1"/>
          </p:cNvPicPr>
          <p:nvPr/>
        </p:nvPicPr>
        <p:blipFill>
          <a:blip r:embed="rId2"/>
          <a:srcRect/>
          <a:stretch>
            <a:fillRect/>
          </a:stretch>
        </p:blipFill>
        <p:spPr>
          <a:xfrm rot="10800000" flipH="1">
            <a:off x="6523583" y="9698735"/>
            <a:ext cx="4813662" cy="3610246"/>
          </a:xfrm>
          <a:prstGeom prst="rect">
            <a:avLst/>
          </a:prstGeom>
          <a:ln w="12700">
            <a:miter lim="400000"/>
          </a:ln>
        </p:spPr>
      </p:pic>
      <p:pic>
        <p:nvPicPr>
          <p:cNvPr id="746" name="Aper_PSF_blocked.pdf" descr="Aper_PSF_blocked.pdf"/>
          <p:cNvPicPr>
            <a:picLocks noChangeAspect="1"/>
          </p:cNvPicPr>
          <p:nvPr/>
        </p:nvPicPr>
        <p:blipFill>
          <a:blip r:embed="rId3"/>
          <a:srcRect l="14092"/>
          <a:stretch>
            <a:fillRect/>
          </a:stretch>
        </p:blipFill>
        <p:spPr>
          <a:xfrm rot="10800000" flipH="1">
            <a:off x="10901861" y="9711435"/>
            <a:ext cx="4135304" cy="3610246"/>
          </a:xfrm>
          <a:prstGeom prst="rect">
            <a:avLst/>
          </a:prstGeom>
          <a:ln w="12700">
            <a:miter lim="400000"/>
          </a:ln>
        </p:spPr>
      </p:pic>
      <p:sp>
        <p:nvSpPr>
          <p:cNvPr id="747" name="Shape"/>
          <p:cNvSpPr/>
          <p:nvPr/>
        </p:nvSpPr>
        <p:spPr>
          <a:xfrm>
            <a:off x="1684679" y="7309540"/>
            <a:ext cx="402334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15000"/>
            </a:srgbClr>
          </a:solidFill>
          <a:ln w="12700">
            <a:miter lim="400000"/>
          </a:ln>
        </p:spPr>
        <p:txBody>
          <a:bodyPr lIns="50800" tIns="50800" rIns="50800" bIns="50800" anchor="ctr"/>
          <a:lstStyle/>
          <a:p>
            <a:endParaRPr/>
          </a:p>
        </p:txBody>
      </p:sp>
      <p:pic>
        <p:nvPicPr>
          <p:cNvPr id="748" name="Clear_aperture.pdf" descr="Clear_aperture.pdf"/>
          <p:cNvPicPr>
            <a:picLocks noChangeAspect="1"/>
          </p:cNvPicPr>
          <p:nvPr/>
        </p:nvPicPr>
        <p:blipFill>
          <a:blip r:embed="rId4"/>
          <a:srcRect l="21637" t="11225" r="18999" b="9910"/>
          <a:stretch>
            <a:fillRect/>
          </a:stretch>
        </p:blipFill>
        <p:spPr>
          <a:xfrm>
            <a:off x="5731489" y="1981359"/>
            <a:ext cx="3474028" cy="3461436"/>
          </a:xfrm>
          <a:prstGeom prst="rect">
            <a:avLst/>
          </a:prstGeom>
          <a:ln w="12700">
            <a:miter lim="400000"/>
          </a:ln>
        </p:spPr>
      </p:pic>
      <p:pic>
        <p:nvPicPr>
          <p:cNvPr id="749" name="Lyot_fpmask.pdf" descr="Lyot_fpmask.pdf"/>
          <p:cNvPicPr>
            <a:picLocks noChangeAspect="1"/>
          </p:cNvPicPr>
          <p:nvPr/>
        </p:nvPicPr>
        <p:blipFill>
          <a:blip r:embed="rId5"/>
          <a:srcRect l="21012" t="10433" r="19066" b="9586"/>
          <a:stretch>
            <a:fillRect/>
          </a:stretch>
        </p:blipFill>
        <p:spPr>
          <a:xfrm>
            <a:off x="9873310" y="1956951"/>
            <a:ext cx="3506648" cy="3510418"/>
          </a:xfrm>
          <a:prstGeom prst="rect">
            <a:avLst/>
          </a:prstGeom>
          <a:ln w="12700">
            <a:miter lim="400000"/>
          </a:ln>
        </p:spPr>
      </p:pic>
      <p:pic>
        <p:nvPicPr>
          <p:cNvPr id="750" name="Lyot_mask.pdf" descr="Lyot_mask.pdf"/>
          <p:cNvPicPr>
            <a:picLocks noChangeAspect="1"/>
          </p:cNvPicPr>
          <p:nvPr/>
        </p:nvPicPr>
        <p:blipFill>
          <a:blip r:embed="rId6"/>
          <a:srcRect l="21354" t="11203" r="18942" b="9592"/>
          <a:stretch>
            <a:fillRect/>
          </a:stretch>
        </p:blipFill>
        <p:spPr>
          <a:xfrm>
            <a:off x="15438975" y="1974017"/>
            <a:ext cx="3493930" cy="3476367"/>
          </a:xfrm>
          <a:prstGeom prst="rect">
            <a:avLst/>
          </a:prstGeom>
          <a:ln w="12700">
            <a:miter lim="400000"/>
          </a:ln>
        </p:spPr>
      </p:pic>
      <p:sp>
        <p:nvSpPr>
          <p:cNvPr id="751" name="Rectangle"/>
          <p:cNvSpPr/>
          <p:nvPr/>
        </p:nvSpPr>
        <p:spPr>
          <a:xfrm>
            <a:off x="5709103" y="7325800"/>
            <a:ext cx="3242746" cy="1088495"/>
          </a:xfrm>
          <a:prstGeom prst="rect">
            <a:avLst/>
          </a:pr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53" name="Rectangle"/>
          <p:cNvSpPr/>
          <p:nvPr/>
        </p:nvSpPr>
        <p:spPr>
          <a:xfrm>
            <a:off x="14365144" y="7353911"/>
            <a:ext cx="2782861" cy="1088494"/>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54" name="Triangle"/>
          <p:cNvSpPr/>
          <p:nvPr/>
        </p:nvSpPr>
        <p:spPr>
          <a:xfrm flipH="1">
            <a:off x="11611264" y="7335063"/>
            <a:ext cx="2770863"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55" name="Triangle"/>
          <p:cNvSpPr/>
          <p:nvPr/>
        </p:nvSpPr>
        <p:spPr>
          <a:xfrm>
            <a:off x="8946233" y="7321077"/>
            <a:ext cx="2770862" cy="10902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56" name="Line"/>
          <p:cNvSpPr/>
          <p:nvPr/>
        </p:nvSpPr>
        <p:spPr>
          <a:xfrm flipV="1">
            <a:off x="11654564" y="7386455"/>
            <a:ext cx="2704000" cy="516734"/>
          </a:xfrm>
          <a:prstGeom prst="line">
            <a:avLst/>
          </a:prstGeom>
          <a:ln w="88900">
            <a:solidFill>
              <a:srgbClr val="FF644E">
                <a:alpha val="15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57" name="Line"/>
          <p:cNvSpPr/>
          <p:nvPr/>
        </p:nvSpPr>
        <p:spPr>
          <a:xfrm>
            <a:off x="11648065" y="7881770"/>
            <a:ext cx="2722216" cy="511837"/>
          </a:xfrm>
          <a:prstGeom prst="line">
            <a:avLst/>
          </a:prstGeom>
          <a:ln w="88900">
            <a:solidFill>
              <a:srgbClr val="FF644E">
                <a:alpha val="15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58" name="Line"/>
          <p:cNvSpPr/>
          <p:nvPr/>
        </p:nvSpPr>
        <p:spPr>
          <a:xfrm flipV="1">
            <a:off x="11658901" y="7681365"/>
            <a:ext cx="0" cy="370814"/>
          </a:xfrm>
          <a:prstGeom prst="line">
            <a:avLst/>
          </a:prstGeom>
          <a:ln w="1778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59" name="Line"/>
          <p:cNvSpPr/>
          <p:nvPr/>
        </p:nvSpPr>
        <p:spPr>
          <a:xfrm>
            <a:off x="14342380" y="7389814"/>
            <a:ext cx="2731035" cy="1"/>
          </a:xfrm>
          <a:prstGeom prst="line">
            <a:avLst/>
          </a:prstGeom>
          <a:ln w="88900">
            <a:solidFill>
              <a:srgbClr val="FF2600">
                <a:alpha val="75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60" name="Line"/>
          <p:cNvSpPr/>
          <p:nvPr/>
        </p:nvSpPr>
        <p:spPr>
          <a:xfrm>
            <a:off x="14339493" y="8396714"/>
            <a:ext cx="2731035" cy="1"/>
          </a:xfrm>
          <a:prstGeom prst="line">
            <a:avLst/>
          </a:prstGeom>
          <a:ln w="88900">
            <a:solidFill>
              <a:srgbClr val="FF2600">
                <a:alpha val="75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61" name="Shape"/>
          <p:cNvSpPr/>
          <p:nvPr/>
        </p:nvSpPr>
        <p:spPr>
          <a:xfrm>
            <a:off x="14129872" y="6667446"/>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66" name="Shape"/>
          <p:cNvSpPr/>
          <p:nvPr/>
        </p:nvSpPr>
        <p:spPr>
          <a:xfrm>
            <a:off x="19807829" y="6549650"/>
            <a:ext cx="419157"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67" name="Rectangle"/>
          <p:cNvSpPr/>
          <p:nvPr/>
        </p:nvSpPr>
        <p:spPr>
          <a:xfrm>
            <a:off x="22733592" y="7011726"/>
            <a:ext cx="173425" cy="1918001"/>
          </a:xfrm>
          <a:prstGeom prst="rect">
            <a:avLst/>
          </a:prstGeom>
          <a:solidFill>
            <a:srgbClr val="000000"/>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68" name="Shape"/>
          <p:cNvSpPr/>
          <p:nvPr/>
        </p:nvSpPr>
        <p:spPr>
          <a:xfrm>
            <a:off x="8742271" y="6579695"/>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69" name="Triangle"/>
          <p:cNvSpPr/>
          <p:nvPr/>
        </p:nvSpPr>
        <p:spPr>
          <a:xfrm>
            <a:off x="20053882" y="7504415"/>
            <a:ext cx="2770863" cy="8170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70" name="Rectangle"/>
          <p:cNvSpPr/>
          <p:nvPr/>
        </p:nvSpPr>
        <p:spPr>
          <a:xfrm>
            <a:off x="17146795" y="7497326"/>
            <a:ext cx="2901224" cy="831580"/>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71" name="Line"/>
          <p:cNvSpPr/>
          <p:nvPr/>
        </p:nvSpPr>
        <p:spPr>
          <a:xfrm flipV="1">
            <a:off x="566907" y="946932"/>
            <a:ext cx="3064515" cy="1908587"/>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72" name="Line"/>
          <p:cNvSpPr/>
          <p:nvPr/>
        </p:nvSpPr>
        <p:spPr>
          <a:xfrm flipV="1">
            <a:off x="1484273" y="2702363"/>
            <a:ext cx="3194530" cy="2013508"/>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73" name="Line"/>
          <p:cNvSpPr/>
          <p:nvPr/>
        </p:nvSpPr>
        <p:spPr>
          <a:xfrm>
            <a:off x="590435" y="2875082"/>
            <a:ext cx="4547126" cy="372632"/>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822" name="Connection Line"/>
          <p:cNvSpPr/>
          <p:nvPr/>
        </p:nvSpPr>
        <p:spPr>
          <a:xfrm>
            <a:off x="551648" y="2532659"/>
            <a:ext cx="992031" cy="2219445"/>
          </a:xfrm>
          <a:custGeom>
            <a:avLst/>
            <a:gdLst/>
            <a:ahLst/>
            <a:cxnLst>
              <a:cxn ang="0">
                <a:pos x="wd2" y="hd2"/>
              </a:cxn>
              <a:cxn ang="5400000">
                <a:pos x="wd2" y="hd2"/>
              </a:cxn>
              <a:cxn ang="10800000">
                <a:pos x="wd2" y="hd2"/>
              </a:cxn>
              <a:cxn ang="16200000">
                <a:pos x="wd2" y="hd2"/>
              </a:cxn>
            </a:cxnLst>
            <a:rect l="0" t="0" r="r" b="b"/>
            <a:pathLst>
              <a:path w="21511" h="21600" extrusionOk="0">
                <a:moveTo>
                  <a:pt x="1" y="0"/>
                </a:moveTo>
                <a:cubicBezTo>
                  <a:pt x="-89" y="8826"/>
                  <a:pt x="7081" y="16026"/>
                  <a:pt x="21511" y="21600"/>
                </a:cubicBezTo>
              </a:path>
            </a:pathLst>
          </a:custGeom>
          <a:ln w="50800">
            <a:solidFill>
              <a:srgbClr val="000000"/>
            </a:solidFill>
            <a:miter lim="400000"/>
          </a:ln>
        </p:spPr>
        <p:txBody>
          <a:bodyPr/>
          <a:lstStyle/>
          <a:p>
            <a:endParaRPr/>
          </a:p>
        </p:txBody>
      </p:sp>
      <p:sp>
        <p:nvSpPr>
          <p:cNvPr id="823" name="Connection Line"/>
          <p:cNvSpPr/>
          <p:nvPr/>
        </p:nvSpPr>
        <p:spPr>
          <a:xfrm>
            <a:off x="5090161" y="3062209"/>
            <a:ext cx="217255" cy="7206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50800">
            <a:solidFill>
              <a:srgbClr val="000000"/>
            </a:solidFill>
            <a:miter lim="400000"/>
          </a:ln>
        </p:spPr>
        <p:txBody>
          <a:bodyPr/>
          <a:lstStyle/>
          <a:p>
            <a:endParaRPr/>
          </a:p>
        </p:txBody>
      </p:sp>
      <p:sp>
        <p:nvSpPr>
          <p:cNvPr id="776" name="Line"/>
          <p:cNvSpPr/>
          <p:nvPr/>
        </p:nvSpPr>
        <p:spPr>
          <a:xfrm>
            <a:off x="2403996" y="4730678"/>
            <a:ext cx="392876" cy="1452694"/>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77" name="Line"/>
          <p:cNvSpPr/>
          <p:nvPr/>
        </p:nvSpPr>
        <p:spPr>
          <a:xfrm flipV="1">
            <a:off x="1691228" y="5293924"/>
            <a:ext cx="247006" cy="868589"/>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78" name="Line"/>
          <p:cNvSpPr/>
          <p:nvPr/>
        </p:nvSpPr>
        <p:spPr>
          <a:xfrm flipV="1">
            <a:off x="1814208" y="4520133"/>
            <a:ext cx="785669" cy="909066"/>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79" name="Line"/>
          <p:cNvSpPr/>
          <p:nvPr/>
        </p:nvSpPr>
        <p:spPr>
          <a:xfrm flipV="1">
            <a:off x="1702071" y="6131147"/>
            <a:ext cx="1" cy="1213317"/>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80" name="Line"/>
          <p:cNvSpPr/>
          <p:nvPr/>
        </p:nvSpPr>
        <p:spPr>
          <a:xfrm flipV="1">
            <a:off x="2776934" y="6159198"/>
            <a:ext cx="1" cy="2238810"/>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81" name="Line"/>
          <p:cNvSpPr/>
          <p:nvPr/>
        </p:nvSpPr>
        <p:spPr>
          <a:xfrm flipH="1">
            <a:off x="1907390" y="3225119"/>
            <a:ext cx="3229973" cy="2122433"/>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82" name="Line"/>
          <p:cNvSpPr/>
          <p:nvPr/>
        </p:nvSpPr>
        <p:spPr>
          <a:xfrm flipH="1">
            <a:off x="2417709" y="3583701"/>
            <a:ext cx="2816684" cy="1177174"/>
          </a:xfrm>
          <a:prstGeom prst="line">
            <a:avLst/>
          </a:prstGeom>
          <a:ln w="25400">
            <a:solidFill>
              <a:srgbClr val="FF2603">
                <a:alpha val="50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83" name="Line"/>
          <p:cNvSpPr/>
          <p:nvPr/>
        </p:nvSpPr>
        <p:spPr>
          <a:xfrm flipH="1">
            <a:off x="1514144" y="3577336"/>
            <a:ext cx="3711956" cy="1106382"/>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784" name="Line"/>
          <p:cNvSpPr/>
          <p:nvPr/>
        </p:nvSpPr>
        <p:spPr>
          <a:xfrm>
            <a:off x="1548377" y="7216826"/>
            <a:ext cx="1349659" cy="1332365"/>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85" name="Shape"/>
          <p:cNvSpPr/>
          <p:nvPr/>
        </p:nvSpPr>
        <p:spPr>
          <a:xfrm>
            <a:off x="572625" y="965855"/>
            <a:ext cx="4093462" cy="3736895"/>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21600" y="10114"/>
                </a:lnTo>
                <a:lnTo>
                  <a:pt x="4858" y="21600"/>
                </a:lnTo>
                <a:cubicBezTo>
                  <a:pt x="3350" y="20250"/>
                  <a:pt x="2133" y="18552"/>
                  <a:pt x="1292" y="16628"/>
                </a:cubicBezTo>
                <a:cubicBezTo>
                  <a:pt x="489" y="14788"/>
                  <a:pt x="49" y="12784"/>
                  <a:pt x="0" y="10745"/>
                </a:cubicBezTo>
                <a:lnTo>
                  <a:pt x="16133" y="0"/>
                </a:lnTo>
                <a:close/>
              </a:path>
            </a:pathLst>
          </a:custGeom>
          <a:solidFill>
            <a:srgbClr val="FF2600">
              <a:alpha val="15000"/>
            </a:srgbClr>
          </a:solidFill>
          <a:ln w="12700">
            <a:miter lim="400000"/>
          </a:ln>
        </p:spPr>
        <p:txBody>
          <a:bodyPr lIns="50800" tIns="50800" rIns="50800" bIns="50800" anchor="ctr"/>
          <a:lstStyle/>
          <a:p>
            <a:endParaRPr/>
          </a:p>
        </p:txBody>
      </p:sp>
      <p:sp>
        <p:nvSpPr>
          <p:cNvPr id="786" name="Shape"/>
          <p:cNvSpPr/>
          <p:nvPr/>
        </p:nvSpPr>
        <p:spPr>
          <a:xfrm>
            <a:off x="559925" y="2850210"/>
            <a:ext cx="4663617" cy="1877940"/>
          </a:xfrm>
          <a:custGeom>
            <a:avLst/>
            <a:gdLst/>
            <a:ahLst/>
            <a:cxnLst>
              <a:cxn ang="0">
                <a:pos x="wd2" y="hd2"/>
              </a:cxn>
              <a:cxn ang="5400000">
                <a:pos x="wd2" y="hd2"/>
              </a:cxn>
              <a:cxn ang="10800000">
                <a:pos x="wd2" y="hd2"/>
              </a:cxn>
              <a:cxn ang="16200000">
                <a:pos x="wd2" y="hd2"/>
              </a:cxn>
            </a:cxnLst>
            <a:rect l="0" t="0" r="r" b="b"/>
            <a:pathLst>
              <a:path w="21600" h="21600" extrusionOk="0">
                <a:moveTo>
                  <a:pt x="21144" y="4588"/>
                </a:moveTo>
                <a:lnTo>
                  <a:pt x="21600" y="8564"/>
                </a:lnTo>
                <a:lnTo>
                  <a:pt x="4264" y="21600"/>
                </a:lnTo>
                <a:cubicBezTo>
                  <a:pt x="2941" y="18913"/>
                  <a:pt x="1872" y="15535"/>
                  <a:pt x="1134" y="11706"/>
                </a:cubicBezTo>
                <a:cubicBezTo>
                  <a:pt x="429" y="8045"/>
                  <a:pt x="43" y="4056"/>
                  <a:pt x="0" y="0"/>
                </a:cubicBezTo>
                <a:lnTo>
                  <a:pt x="21144" y="4588"/>
                </a:lnTo>
                <a:close/>
              </a:path>
            </a:pathLst>
          </a:custGeom>
          <a:solidFill>
            <a:srgbClr val="FF2600">
              <a:alpha val="15000"/>
            </a:srgbClr>
          </a:solidFill>
          <a:ln w="12700">
            <a:miter lim="400000"/>
          </a:ln>
        </p:spPr>
        <p:txBody>
          <a:bodyPr lIns="50800" tIns="50800" rIns="50800" bIns="50800" anchor="ctr"/>
          <a:lstStyle/>
          <a:p>
            <a:endParaRPr/>
          </a:p>
        </p:txBody>
      </p:sp>
      <p:sp>
        <p:nvSpPr>
          <p:cNvPr id="787" name="Shape"/>
          <p:cNvSpPr/>
          <p:nvPr/>
        </p:nvSpPr>
        <p:spPr>
          <a:xfrm>
            <a:off x="1916086" y="3231588"/>
            <a:ext cx="3332856"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FF2600">
              <a:alpha val="15000"/>
            </a:srgbClr>
          </a:solidFill>
          <a:ln w="12700">
            <a:miter lim="400000"/>
          </a:ln>
        </p:spPr>
        <p:txBody>
          <a:bodyPr lIns="50800" tIns="50800" rIns="50800" bIns="50800" anchor="ctr"/>
          <a:lstStyle/>
          <a:p>
            <a:endParaRPr/>
          </a:p>
        </p:txBody>
      </p:sp>
      <p:sp>
        <p:nvSpPr>
          <p:cNvPr id="788" name="Shape"/>
          <p:cNvSpPr/>
          <p:nvPr/>
        </p:nvSpPr>
        <p:spPr>
          <a:xfrm>
            <a:off x="1709104" y="4762927"/>
            <a:ext cx="1073855" cy="1369483"/>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FF2600">
              <a:alpha val="15000"/>
            </a:srgbClr>
          </a:solidFill>
          <a:ln w="12700">
            <a:miter lim="400000"/>
          </a:ln>
        </p:spPr>
        <p:txBody>
          <a:bodyPr lIns="50800" tIns="50800" rIns="50800" bIns="50800" anchor="ctr"/>
          <a:lstStyle/>
          <a:p>
            <a:endParaRPr/>
          </a:p>
        </p:txBody>
      </p:sp>
      <p:sp>
        <p:nvSpPr>
          <p:cNvPr id="789" name="Shape"/>
          <p:cNvSpPr/>
          <p:nvPr/>
        </p:nvSpPr>
        <p:spPr>
          <a:xfrm>
            <a:off x="1701087" y="6132233"/>
            <a:ext cx="1091953" cy="2252162"/>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FF2600">
              <a:alpha val="15000"/>
            </a:srgbClr>
          </a:solidFill>
          <a:ln w="12700">
            <a:miter lim="400000"/>
          </a:ln>
        </p:spPr>
        <p:txBody>
          <a:bodyPr lIns="50800" tIns="50800" rIns="50800" bIns="50800" anchor="ctr"/>
          <a:lstStyle/>
          <a:p>
            <a:endParaRPr/>
          </a:p>
        </p:txBody>
      </p:sp>
      <p:sp>
        <p:nvSpPr>
          <p:cNvPr id="790" name="Shape"/>
          <p:cNvSpPr/>
          <p:nvPr/>
        </p:nvSpPr>
        <p:spPr>
          <a:xfrm rot="5400000">
            <a:off x="2101114" y="5463401"/>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95" name="Line"/>
          <p:cNvSpPr/>
          <p:nvPr/>
        </p:nvSpPr>
        <p:spPr>
          <a:xfrm flipH="1">
            <a:off x="6111929" y="5619023"/>
            <a:ext cx="1223821" cy="1311099"/>
          </a:xfrm>
          <a:prstGeom prst="line">
            <a:avLst/>
          </a:prstGeom>
          <a:ln w="63500">
            <a:solidFill>
              <a:srgbClr val="000000"/>
            </a:solidFill>
            <a:miter lim="400000"/>
            <a:tailEnd type="triangle"/>
          </a:ln>
        </p:spPr>
        <p:txBody>
          <a:bodyPr lIns="50800" tIns="50800" rIns="50800" bIns="50800" anchor="ctr"/>
          <a:lstStyle/>
          <a:p>
            <a:endParaRPr/>
          </a:p>
        </p:txBody>
      </p:sp>
      <p:sp>
        <p:nvSpPr>
          <p:cNvPr id="796" name="Line"/>
          <p:cNvSpPr/>
          <p:nvPr/>
        </p:nvSpPr>
        <p:spPr>
          <a:xfrm flipV="1">
            <a:off x="8949751" y="8156475"/>
            <a:ext cx="2334667" cy="1549705"/>
          </a:xfrm>
          <a:prstGeom prst="line">
            <a:avLst/>
          </a:prstGeom>
          <a:ln w="63500">
            <a:solidFill>
              <a:srgbClr val="000000"/>
            </a:solidFill>
            <a:miter lim="400000"/>
            <a:tailEnd type="triangle"/>
          </a:ln>
        </p:spPr>
        <p:txBody>
          <a:bodyPr lIns="50800" tIns="50800" rIns="50800" bIns="50800" anchor="ctr"/>
          <a:lstStyle/>
          <a:p>
            <a:endParaRPr/>
          </a:p>
        </p:txBody>
      </p:sp>
      <p:sp>
        <p:nvSpPr>
          <p:cNvPr id="797" name="Line"/>
          <p:cNvSpPr/>
          <p:nvPr/>
        </p:nvSpPr>
        <p:spPr>
          <a:xfrm flipH="1" flipV="1">
            <a:off x="11882307" y="8135544"/>
            <a:ext cx="649598" cy="1517210"/>
          </a:xfrm>
          <a:prstGeom prst="line">
            <a:avLst/>
          </a:prstGeom>
          <a:ln w="63500">
            <a:solidFill>
              <a:srgbClr val="000000"/>
            </a:solidFill>
            <a:miter lim="400000"/>
            <a:tailEnd type="triangle"/>
          </a:ln>
        </p:spPr>
        <p:txBody>
          <a:bodyPr lIns="50800" tIns="50800" rIns="50800" bIns="50800" anchor="ctr"/>
          <a:lstStyle/>
          <a:p>
            <a:endParaRPr/>
          </a:p>
        </p:txBody>
      </p:sp>
      <p:sp>
        <p:nvSpPr>
          <p:cNvPr id="798" name="Line"/>
          <p:cNvSpPr/>
          <p:nvPr/>
        </p:nvSpPr>
        <p:spPr>
          <a:xfrm>
            <a:off x="11648040" y="5547969"/>
            <a:ext cx="1" cy="1144883"/>
          </a:xfrm>
          <a:prstGeom prst="line">
            <a:avLst/>
          </a:prstGeom>
          <a:ln w="63500">
            <a:solidFill>
              <a:srgbClr val="000000"/>
            </a:solidFill>
            <a:miter lim="400000"/>
            <a:tailEnd type="triangle"/>
          </a:ln>
        </p:spPr>
        <p:txBody>
          <a:bodyPr lIns="50800" tIns="50800" rIns="50800" bIns="50800" anchor="ctr"/>
          <a:lstStyle/>
          <a:p>
            <a:endParaRPr/>
          </a:p>
        </p:txBody>
      </p:sp>
      <p:sp>
        <p:nvSpPr>
          <p:cNvPr id="799" name="A"/>
          <p:cNvSpPr txBox="1"/>
          <p:nvPr/>
        </p:nvSpPr>
        <p:spPr>
          <a:xfrm>
            <a:off x="4971595" y="6380446"/>
            <a:ext cx="4846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A</a:t>
            </a:r>
          </a:p>
        </p:txBody>
      </p:sp>
      <p:sp>
        <p:nvSpPr>
          <p:cNvPr id="800" name="B"/>
          <p:cNvSpPr txBox="1"/>
          <p:nvPr/>
        </p:nvSpPr>
        <p:spPr>
          <a:xfrm>
            <a:off x="10966534" y="6380446"/>
            <a:ext cx="4521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B</a:t>
            </a:r>
          </a:p>
        </p:txBody>
      </p:sp>
      <p:sp>
        <p:nvSpPr>
          <p:cNvPr id="801" name="C"/>
          <p:cNvSpPr txBox="1"/>
          <p:nvPr/>
        </p:nvSpPr>
        <p:spPr>
          <a:xfrm>
            <a:off x="16399425" y="6380446"/>
            <a:ext cx="46786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C</a:t>
            </a:r>
          </a:p>
        </p:txBody>
      </p:sp>
      <p:sp>
        <p:nvSpPr>
          <p:cNvPr id="802" name="D"/>
          <p:cNvSpPr txBox="1"/>
          <p:nvPr/>
        </p:nvSpPr>
        <p:spPr>
          <a:xfrm>
            <a:off x="22136027" y="6380446"/>
            <a:ext cx="50749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D</a:t>
            </a:r>
          </a:p>
        </p:txBody>
      </p:sp>
      <p:sp>
        <p:nvSpPr>
          <p:cNvPr id="803" name="Shape"/>
          <p:cNvSpPr/>
          <p:nvPr/>
        </p:nvSpPr>
        <p:spPr>
          <a:xfrm>
            <a:off x="570636" y="1155009"/>
            <a:ext cx="4229576" cy="3519080"/>
          </a:xfrm>
          <a:custGeom>
            <a:avLst/>
            <a:gdLst/>
            <a:ahLst/>
            <a:cxnLst>
              <a:cxn ang="0">
                <a:pos x="wd2" y="hd2"/>
              </a:cxn>
              <a:cxn ang="5400000">
                <a:pos x="wd2" y="hd2"/>
              </a:cxn>
              <a:cxn ang="10800000">
                <a:pos x="wd2" y="hd2"/>
              </a:cxn>
              <a:cxn ang="16200000">
                <a:pos x="wd2" y="hd2"/>
              </a:cxn>
            </a:cxnLst>
            <a:rect l="0" t="0" r="r" b="b"/>
            <a:pathLst>
              <a:path w="21600" h="21600" extrusionOk="0">
                <a:moveTo>
                  <a:pt x="16058" y="0"/>
                </a:moveTo>
                <a:lnTo>
                  <a:pt x="21600" y="10979"/>
                </a:lnTo>
                <a:lnTo>
                  <a:pt x="4701" y="21600"/>
                </a:lnTo>
                <a:cubicBezTo>
                  <a:pt x="3242" y="20166"/>
                  <a:pt x="2064" y="18363"/>
                  <a:pt x="1251" y="16320"/>
                </a:cubicBezTo>
                <a:cubicBezTo>
                  <a:pt x="473" y="14366"/>
                  <a:pt x="47" y="12238"/>
                  <a:pt x="0" y="10073"/>
                </a:cubicBezTo>
                <a:lnTo>
                  <a:pt x="16058" y="0"/>
                </a:lnTo>
                <a:close/>
              </a:path>
            </a:pathLst>
          </a:custGeom>
          <a:solidFill>
            <a:srgbClr val="00F900">
              <a:alpha val="40000"/>
            </a:srgbClr>
          </a:solidFill>
          <a:ln w="25400">
            <a:solidFill>
              <a:srgbClr val="009051">
                <a:alpha val="40000"/>
              </a:srgbClr>
            </a:solidFill>
            <a:miter lim="400000"/>
          </a:ln>
        </p:spPr>
        <p:txBody>
          <a:bodyPr lIns="50800" tIns="50800" rIns="50800" bIns="50800" anchor="ctr"/>
          <a:lstStyle/>
          <a:p>
            <a:endParaRPr/>
          </a:p>
        </p:txBody>
      </p:sp>
      <p:sp>
        <p:nvSpPr>
          <p:cNvPr id="804" name="Shape"/>
          <p:cNvSpPr/>
          <p:nvPr/>
        </p:nvSpPr>
        <p:spPr>
          <a:xfrm>
            <a:off x="587849" y="2854899"/>
            <a:ext cx="4678604" cy="1877940"/>
          </a:xfrm>
          <a:custGeom>
            <a:avLst/>
            <a:gdLst/>
            <a:ahLst/>
            <a:cxnLst>
              <a:cxn ang="0">
                <a:pos x="wd2" y="hd2"/>
              </a:cxn>
              <a:cxn ang="5400000">
                <a:pos x="wd2" y="hd2"/>
              </a:cxn>
              <a:cxn ang="10800000">
                <a:pos x="wd2" y="hd2"/>
              </a:cxn>
              <a:cxn ang="16200000">
                <a:pos x="wd2" y="hd2"/>
              </a:cxn>
            </a:cxnLst>
            <a:rect l="0" t="0" r="r" b="b"/>
            <a:pathLst>
              <a:path w="21600" h="21600" extrusionOk="0">
                <a:moveTo>
                  <a:pt x="21146" y="5292"/>
                </a:moveTo>
                <a:cubicBezTo>
                  <a:pt x="21221" y="5955"/>
                  <a:pt x="21297" y="6617"/>
                  <a:pt x="21373" y="7280"/>
                </a:cubicBezTo>
                <a:cubicBezTo>
                  <a:pt x="21449" y="7943"/>
                  <a:pt x="21524" y="8605"/>
                  <a:pt x="21600" y="9268"/>
                </a:cubicBezTo>
                <a:lnTo>
                  <a:pt x="4250" y="21600"/>
                </a:lnTo>
                <a:cubicBezTo>
                  <a:pt x="2931" y="18913"/>
                  <a:pt x="1866" y="15535"/>
                  <a:pt x="1131" y="11706"/>
                </a:cubicBezTo>
                <a:cubicBezTo>
                  <a:pt x="428" y="8045"/>
                  <a:pt x="43" y="4056"/>
                  <a:pt x="0" y="0"/>
                </a:cubicBezTo>
                <a:lnTo>
                  <a:pt x="21146" y="5292"/>
                </a:lnTo>
                <a:close/>
              </a:path>
            </a:pathLst>
          </a:custGeom>
          <a:solidFill>
            <a:srgbClr val="00F900">
              <a:alpha val="40000"/>
            </a:srgbClr>
          </a:solidFill>
          <a:ln w="12700">
            <a:miter lim="400000"/>
          </a:ln>
        </p:spPr>
        <p:txBody>
          <a:bodyPr lIns="50800" tIns="50800" rIns="50800" bIns="50800" anchor="ctr"/>
          <a:lstStyle/>
          <a:p>
            <a:endParaRPr/>
          </a:p>
        </p:txBody>
      </p:sp>
      <p:sp>
        <p:nvSpPr>
          <p:cNvPr id="805" name="Shape"/>
          <p:cNvSpPr/>
          <p:nvPr/>
        </p:nvSpPr>
        <p:spPr>
          <a:xfrm>
            <a:off x="1855266" y="3290854"/>
            <a:ext cx="3402143" cy="2108858"/>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00F900">
              <a:alpha val="40000"/>
            </a:srgbClr>
          </a:solidFill>
          <a:ln w="12700">
            <a:miter lim="400000"/>
          </a:ln>
        </p:spPr>
        <p:txBody>
          <a:bodyPr lIns="50800" tIns="50800" rIns="50800" bIns="50800" anchor="ctr"/>
          <a:lstStyle/>
          <a:p>
            <a:endParaRPr/>
          </a:p>
        </p:txBody>
      </p:sp>
      <p:sp>
        <p:nvSpPr>
          <p:cNvPr id="806" name="Shape"/>
          <p:cNvSpPr/>
          <p:nvPr/>
        </p:nvSpPr>
        <p:spPr>
          <a:xfrm>
            <a:off x="1666770" y="4737527"/>
            <a:ext cx="1073856" cy="1473290"/>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00F900">
              <a:alpha val="40000"/>
            </a:srgbClr>
          </a:solidFill>
          <a:ln w="12700">
            <a:miter lim="400000"/>
          </a:ln>
        </p:spPr>
        <p:txBody>
          <a:bodyPr lIns="50800" tIns="50800" rIns="50800" bIns="50800" anchor="ctr"/>
          <a:lstStyle/>
          <a:p>
            <a:endParaRPr/>
          </a:p>
        </p:txBody>
      </p:sp>
      <p:sp>
        <p:nvSpPr>
          <p:cNvPr id="807" name="Shape"/>
          <p:cNvSpPr/>
          <p:nvPr/>
        </p:nvSpPr>
        <p:spPr>
          <a:xfrm>
            <a:off x="1624887" y="6056033"/>
            <a:ext cx="1091953" cy="2252162"/>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00F900">
              <a:alpha val="40000"/>
            </a:srgbClr>
          </a:solidFill>
          <a:ln w="12700">
            <a:miter lim="400000"/>
          </a:ln>
        </p:spPr>
        <p:txBody>
          <a:bodyPr lIns="50800" tIns="50800" rIns="50800" bIns="50800" anchor="ctr"/>
          <a:lstStyle/>
          <a:p>
            <a:endParaRPr/>
          </a:p>
        </p:txBody>
      </p:sp>
      <p:sp>
        <p:nvSpPr>
          <p:cNvPr id="808" name="Shape"/>
          <p:cNvSpPr/>
          <p:nvPr/>
        </p:nvSpPr>
        <p:spPr>
          <a:xfrm rot="106210">
            <a:off x="1580679" y="7254777"/>
            <a:ext cx="4144737" cy="1135560"/>
          </a:xfrm>
          <a:custGeom>
            <a:avLst/>
            <a:gdLst/>
            <a:ahLst/>
            <a:cxnLst>
              <a:cxn ang="0">
                <a:pos x="wd2" y="hd2"/>
              </a:cxn>
              <a:cxn ang="5400000">
                <a:pos x="wd2" y="hd2"/>
              </a:cxn>
              <a:cxn ang="10800000">
                <a:pos x="wd2" y="hd2"/>
              </a:cxn>
              <a:cxn ang="16200000">
                <a:pos x="wd2" y="hd2"/>
              </a:cxn>
            </a:cxnLst>
            <a:rect l="0" t="0" r="r" b="b"/>
            <a:pathLst>
              <a:path w="21600" h="21600" extrusionOk="0">
                <a:moveTo>
                  <a:pt x="21597" y="690"/>
                </a:moveTo>
                <a:lnTo>
                  <a:pt x="21600" y="21600"/>
                </a:lnTo>
                <a:lnTo>
                  <a:pt x="5392" y="19751"/>
                </a:lnTo>
                <a:lnTo>
                  <a:pt x="0" y="0"/>
                </a:lnTo>
                <a:lnTo>
                  <a:pt x="21597" y="690"/>
                </a:lnTo>
                <a:close/>
              </a:path>
            </a:pathLst>
          </a:custGeom>
          <a:solidFill>
            <a:srgbClr val="00F900">
              <a:alpha val="40000"/>
            </a:srgbClr>
          </a:solidFill>
          <a:ln w="12700">
            <a:miter lim="400000"/>
          </a:ln>
        </p:spPr>
        <p:txBody>
          <a:bodyPr lIns="50800" tIns="50800" rIns="50800" bIns="50800" anchor="ctr"/>
          <a:lstStyle/>
          <a:p>
            <a:endParaRPr/>
          </a:p>
        </p:txBody>
      </p:sp>
      <p:sp>
        <p:nvSpPr>
          <p:cNvPr id="809" name="Shape"/>
          <p:cNvSpPr/>
          <p:nvPr/>
        </p:nvSpPr>
        <p:spPr>
          <a:xfrm rot="106210">
            <a:off x="5716000" y="7409660"/>
            <a:ext cx="3253251" cy="1130140"/>
          </a:xfrm>
          <a:custGeom>
            <a:avLst/>
            <a:gdLst/>
            <a:ahLst/>
            <a:cxnLst>
              <a:cxn ang="0">
                <a:pos x="wd2" y="hd2"/>
              </a:cxn>
              <a:cxn ang="5400000">
                <a:pos x="wd2" y="hd2"/>
              </a:cxn>
              <a:cxn ang="10800000">
                <a:pos x="wd2" y="hd2"/>
              </a:cxn>
              <a:cxn ang="16200000">
                <a:pos x="wd2" y="hd2"/>
              </a:cxn>
            </a:cxnLst>
            <a:rect l="0" t="0" r="r" b="b"/>
            <a:pathLst>
              <a:path w="21600" h="21600" extrusionOk="0">
                <a:moveTo>
                  <a:pt x="21278" y="1463"/>
                </a:moveTo>
                <a:lnTo>
                  <a:pt x="21600" y="21600"/>
                </a:lnTo>
                <a:lnTo>
                  <a:pt x="62" y="20794"/>
                </a:lnTo>
                <a:lnTo>
                  <a:pt x="0" y="0"/>
                </a:lnTo>
                <a:lnTo>
                  <a:pt x="21278" y="1463"/>
                </a:lnTo>
                <a:close/>
              </a:path>
            </a:pathLst>
          </a:custGeom>
          <a:solidFill>
            <a:srgbClr val="00F900">
              <a:alpha val="40000"/>
            </a:srgbClr>
          </a:solidFill>
          <a:ln w="12700">
            <a:miter lim="400000"/>
          </a:ln>
        </p:spPr>
        <p:txBody>
          <a:bodyPr lIns="50800" tIns="50800" rIns="50800" bIns="50800" anchor="ctr"/>
          <a:lstStyle/>
          <a:p>
            <a:endParaRPr/>
          </a:p>
        </p:txBody>
      </p:sp>
      <p:sp>
        <p:nvSpPr>
          <p:cNvPr id="810" name="Triangle"/>
          <p:cNvSpPr/>
          <p:nvPr/>
        </p:nvSpPr>
        <p:spPr>
          <a:xfrm rot="10358">
            <a:off x="8941628" y="7557748"/>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00F900">
              <a:alpha val="4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11" name="Star"/>
          <p:cNvSpPr/>
          <p:nvPr/>
        </p:nvSpPr>
        <p:spPr>
          <a:xfrm>
            <a:off x="4472128" y="902464"/>
            <a:ext cx="724701" cy="689232"/>
          </a:xfrm>
          <a:prstGeom prst="star5">
            <a:avLst>
              <a:gd name="adj" fmla="val 19100"/>
              <a:gd name="hf" fmla="val 105146"/>
              <a:gd name="vf" fmla="val 110557"/>
            </a:avLst>
          </a:prstGeom>
          <a:solidFill>
            <a:srgbClr val="FFEC00"/>
          </a:solidFill>
          <a:ln w="25400">
            <a:solidFill>
              <a:srgbClr val="000000"/>
            </a:solidFill>
            <a:miter lim="400000"/>
          </a:ln>
          <a:effectLst>
            <a:outerShdw blurRad="50800" dist="12700" rotWithShape="0">
              <a:srgbClr val="000000">
                <a:alpha val="50000"/>
              </a:srgbClr>
            </a:outerShdw>
          </a:effectLst>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812" name="Line"/>
          <p:cNvSpPr/>
          <p:nvPr/>
        </p:nvSpPr>
        <p:spPr>
          <a:xfrm>
            <a:off x="17100565" y="5518126"/>
            <a:ext cx="1" cy="846564"/>
          </a:xfrm>
          <a:prstGeom prst="line">
            <a:avLst/>
          </a:prstGeom>
          <a:ln w="63500">
            <a:solidFill>
              <a:srgbClr val="000000"/>
            </a:solidFill>
            <a:miter lim="400000"/>
            <a:tailEnd type="triangle"/>
          </a:ln>
        </p:spPr>
        <p:txBody>
          <a:bodyPr lIns="50800" tIns="50800" rIns="50800" bIns="50800" anchor="ctr"/>
          <a:lstStyle/>
          <a:p>
            <a:endParaRPr/>
          </a:p>
        </p:txBody>
      </p:sp>
      <p:sp>
        <p:nvSpPr>
          <p:cNvPr id="813" name="Line"/>
          <p:cNvSpPr/>
          <p:nvPr/>
        </p:nvSpPr>
        <p:spPr>
          <a:xfrm>
            <a:off x="22380503" y="5595816"/>
            <a:ext cx="429791" cy="1239738"/>
          </a:xfrm>
          <a:prstGeom prst="line">
            <a:avLst/>
          </a:prstGeom>
          <a:ln w="63500">
            <a:solidFill>
              <a:srgbClr val="000000"/>
            </a:solidFill>
            <a:miter lim="400000"/>
            <a:tailEnd type="triangle"/>
          </a:ln>
        </p:spPr>
        <p:txBody>
          <a:bodyPr lIns="50800" tIns="50800" rIns="50800" bIns="50800" anchor="ctr"/>
          <a:lstStyle/>
          <a:p>
            <a:endParaRPr/>
          </a:p>
        </p:txBody>
      </p:sp>
      <p:sp>
        <p:nvSpPr>
          <p:cNvPr id="814" name="Oval"/>
          <p:cNvSpPr/>
          <p:nvPr/>
        </p:nvSpPr>
        <p:spPr>
          <a:xfrm rot="19913441">
            <a:off x="4515841" y="352953"/>
            <a:ext cx="469858" cy="1808825"/>
          </a:xfrm>
          <a:prstGeom prst="ellipse">
            <a:avLst/>
          </a:prstGeom>
          <a:ln w="25400">
            <a:solidFill>
              <a:schemeClr val="accent1">
                <a:satOff val="-9155"/>
                <a:lumOff val="-32673"/>
              </a:schemeClr>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815" name="Saturn"/>
          <p:cNvSpPr/>
          <p:nvPr/>
        </p:nvSpPr>
        <p:spPr>
          <a:xfrm>
            <a:off x="4785972" y="1848062"/>
            <a:ext cx="771171" cy="401389"/>
          </a:xfrm>
          <a:custGeom>
            <a:avLst/>
            <a:gdLst/>
            <a:ahLst/>
            <a:cxnLst>
              <a:cxn ang="0">
                <a:pos x="wd2" y="hd2"/>
              </a:cxn>
              <a:cxn ang="5400000">
                <a:pos x="wd2" y="hd2"/>
              </a:cxn>
              <a:cxn ang="10800000">
                <a:pos x="wd2" y="hd2"/>
              </a:cxn>
              <a:cxn ang="16200000">
                <a:pos x="wd2" y="hd2"/>
              </a:cxn>
            </a:cxnLst>
            <a:rect l="0" t="0" r="r" b="b"/>
            <a:pathLst>
              <a:path w="20986" h="20722" extrusionOk="0">
                <a:moveTo>
                  <a:pt x="10578" y="1"/>
                </a:moveTo>
                <a:cubicBezTo>
                  <a:pt x="9874" y="-20"/>
                  <a:pt x="9157" y="218"/>
                  <a:pt x="8464" y="745"/>
                </a:cubicBezTo>
                <a:cubicBezTo>
                  <a:pt x="6243" y="2431"/>
                  <a:pt x="4928" y="6572"/>
                  <a:pt x="5038" y="10863"/>
                </a:cubicBezTo>
                <a:cubicBezTo>
                  <a:pt x="5041" y="10972"/>
                  <a:pt x="5010" y="11074"/>
                  <a:pt x="4959" y="11124"/>
                </a:cubicBezTo>
                <a:cubicBezTo>
                  <a:pt x="1769" y="14201"/>
                  <a:pt x="-247" y="17027"/>
                  <a:pt x="24" y="18312"/>
                </a:cubicBezTo>
                <a:cubicBezTo>
                  <a:pt x="415" y="20165"/>
                  <a:pt x="5419" y="18109"/>
                  <a:pt x="11201" y="13717"/>
                </a:cubicBezTo>
                <a:cubicBezTo>
                  <a:pt x="16983" y="9325"/>
                  <a:pt x="21353" y="4260"/>
                  <a:pt x="20962" y="2407"/>
                </a:cubicBezTo>
                <a:cubicBezTo>
                  <a:pt x="20691" y="1122"/>
                  <a:pt x="18203" y="1719"/>
                  <a:pt x="14776" y="3669"/>
                </a:cubicBezTo>
                <a:cubicBezTo>
                  <a:pt x="14721" y="3700"/>
                  <a:pt x="14661" y="3665"/>
                  <a:pt x="14623" y="3583"/>
                </a:cubicBezTo>
                <a:cubicBezTo>
                  <a:pt x="13605" y="1349"/>
                  <a:pt x="12125" y="48"/>
                  <a:pt x="10578" y="1"/>
                </a:cubicBezTo>
                <a:close/>
                <a:moveTo>
                  <a:pt x="16712" y="4606"/>
                </a:moveTo>
                <a:cubicBezTo>
                  <a:pt x="17082" y="4644"/>
                  <a:pt x="17316" y="4814"/>
                  <a:pt x="17382" y="5127"/>
                </a:cubicBezTo>
                <a:cubicBezTo>
                  <a:pt x="17663" y="6457"/>
                  <a:pt x="14806" y="9877"/>
                  <a:pt x="11001" y="12767"/>
                </a:cubicBezTo>
                <a:cubicBezTo>
                  <a:pt x="7197" y="15656"/>
                  <a:pt x="3885" y="16921"/>
                  <a:pt x="3604" y="15592"/>
                </a:cubicBezTo>
                <a:cubicBezTo>
                  <a:pt x="3472" y="14965"/>
                  <a:pt x="4037" y="13873"/>
                  <a:pt x="5070" y="12592"/>
                </a:cubicBezTo>
                <a:cubicBezTo>
                  <a:pt x="5108" y="12544"/>
                  <a:pt x="5160" y="12586"/>
                  <a:pt x="5170" y="12671"/>
                </a:cubicBezTo>
                <a:cubicBezTo>
                  <a:pt x="5233" y="13188"/>
                  <a:pt x="5318" y="13702"/>
                  <a:pt x="5425" y="14209"/>
                </a:cubicBezTo>
                <a:cubicBezTo>
                  <a:pt x="5491" y="14521"/>
                  <a:pt x="5563" y="14823"/>
                  <a:pt x="5643" y="15115"/>
                </a:cubicBezTo>
                <a:cubicBezTo>
                  <a:pt x="5669" y="15213"/>
                  <a:pt x="5728" y="15266"/>
                  <a:pt x="5785" y="15245"/>
                </a:cubicBezTo>
                <a:cubicBezTo>
                  <a:pt x="7141" y="14753"/>
                  <a:pt x="8983" y="13676"/>
                  <a:pt x="10888" y="12230"/>
                </a:cubicBezTo>
                <a:cubicBezTo>
                  <a:pt x="12711" y="10845"/>
                  <a:pt x="14371" y="9297"/>
                  <a:pt x="15561" y="7873"/>
                </a:cubicBezTo>
                <a:cubicBezTo>
                  <a:pt x="15601" y="7825"/>
                  <a:pt x="15639" y="7779"/>
                  <a:pt x="15677" y="7733"/>
                </a:cubicBezTo>
                <a:cubicBezTo>
                  <a:pt x="15726" y="7672"/>
                  <a:pt x="15749" y="7557"/>
                  <a:pt x="15732" y="7450"/>
                </a:cubicBezTo>
                <a:cubicBezTo>
                  <a:pt x="15683" y="7135"/>
                  <a:pt x="15627" y="6820"/>
                  <a:pt x="15561" y="6510"/>
                </a:cubicBezTo>
                <a:cubicBezTo>
                  <a:pt x="15454" y="6002"/>
                  <a:pt x="15329" y="5520"/>
                  <a:pt x="15186" y="5064"/>
                </a:cubicBezTo>
                <a:cubicBezTo>
                  <a:pt x="15162" y="4988"/>
                  <a:pt x="15184" y="4892"/>
                  <a:pt x="15229" y="4876"/>
                </a:cubicBezTo>
                <a:cubicBezTo>
                  <a:pt x="15836" y="4664"/>
                  <a:pt x="16342" y="4568"/>
                  <a:pt x="16712" y="4606"/>
                </a:cubicBezTo>
                <a:close/>
                <a:moveTo>
                  <a:pt x="15869" y="10396"/>
                </a:moveTo>
                <a:cubicBezTo>
                  <a:pt x="14493" y="11701"/>
                  <a:pt x="12945" y="13016"/>
                  <a:pt x="11315" y="14254"/>
                </a:cubicBezTo>
                <a:cubicBezTo>
                  <a:pt x="9676" y="15499"/>
                  <a:pt x="8075" y="16574"/>
                  <a:pt x="6614" y="17425"/>
                </a:cubicBezTo>
                <a:cubicBezTo>
                  <a:pt x="6573" y="17449"/>
                  <a:pt x="6559" y="17548"/>
                  <a:pt x="6589" y="17606"/>
                </a:cubicBezTo>
                <a:cubicBezTo>
                  <a:pt x="8086" y="20507"/>
                  <a:pt x="10412" y="21580"/>
                  <a:pt x="12522" y="19977"/>
                </a:cubicBezTo>
                <a:cubicBezTo>
                  <a:pt x="14632" y="18375"/>
                  <a:pt x="15924" y="14552"/>
                  <a:pt x="15953" y="10494"/>
                </a:cubicBezTo>
                <a:cubicBezTo>
                  <a:pt x="15954" y="10413"/>
                  <a:pt x="15908" y="10359"/>
                  <a:pt x="15869" y="10396"/>
                </a:cubicBezTo>
                <a:close/>
              </a:path>
            </a:pathLst>
          </a:custGeom>
          <a:solidFill>
            <a:srgbClr val="00F900"/>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816" name="The Lyot coronagraph"/>
          <p:cNvSpPr txBox="1"/>
          <p:nvPr/>
        </p:nvSpPr>
        <p:spPr>
          <a:xfrm>
            <a:off x="8541755" y="506104"/>
            <a:ext cx="9011413"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lvl1pPr>
          </a:lstStyle>
          <a:p>
            <a:r>
              <a:t>The Lyot coronagraph</a:t>
            </a:r>
          </a:p>
        </p:txBody>
      </p:sp>
      <p:sp>
        <p:nvSpPr>
          <p:cNvPr id="817"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818"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819"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820"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821"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
        <p:nvSpPr>
          <p:cNvPr id="79" name="Line">
            <a:extLst>
              <a:ext uri="{FF2B5EF4-FFF2-40B4-BE49-F238E27FC236}">
                <a16:creationId xmlns:a16="http://schemas.microsoft.com/office/drawing/2014/main" id="{16F1CA17-FBD9-2E4A-8BB7-0D394FC30573}"/>
              </a:ext>
            </a:extLst>
          </p:cNvPr>
          <p:cNvSpPr/>
          <p:nvPr/>
        </p:nvSpPr>
        <p:spPr>
          <a:xfrm>
            <a:off x="5548111" y="8471777"/>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0" name="Line">
            <a:extLst>
              <a:ext uri="{FF2B5EF4-FFF2-40B4-BE49-F238E27FC236}">
                <a16:creationId xmlns:a16="http://schemas.microsoft.com/office/drawing/2014/main" id="{CD3E9195-67C4-2745-80EB-23AEF7A57B5E}"/>
              </a:ext>
            </a:extLst>
          </p:cNvPr>
          <p:cNvSpPr/>
          <p:nvPr/>
        </p:nvSpPr>
        <p:spPr>
          <a:xfrm>
            <a:off x="5548111" y="7278005"/>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1" name="Line">
            <a:extLst>
              <a:ext uri="{FF2B5EF4-FFF2-40B4-BE49-F238E27FC236}">
                <a16:creationId xmlns:a16="http://schemas.microsoft.com/office/drawing/2014/main" id="{5EECA06A-C416-464A-97C1-30658320DE61}"/>
              </a:ext>
            </a:extLst>
          </p:cNvPr>
          <p:cNvSpPr/>
          <p:nvPr/>
        </p:nvSpPr>
        <p:spPr>
          <a:xfrm>
            <a:off x="16966983" y="8326907"/>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2" name="Line">
            <a:extLst>
              <a:ext uri="{FF2B5EF4-FFF2-40B4-BE49-F238E27FC236}">
                <a16:creationId xmlns:a16="http://schemas.microsoft.com/office/drawing/2014/main" id="{CA11B091-BD02-EC4B-A180-6D787F2C8A8D}"/>
              </a:ext>
            </a:extLst>
          </p:cNvPr>
          <p:cNvSpPr/>
          <p:nvPr/>
        </p:nvSpPr>
        <p:spPr>
          <a:xfrm>
            <a:off x="16953335" y="7487976"/>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3" name="Line">
            <a:extLst>
              <a:ext uri="{FF2B5EF4-FFF2-40B4-BE49-F238E27FC236}">
                <a16:creationId xmlns:a16="http://schemas.microsoft.com/office/drawing/2014/main" id="{413CA07B-D112-0B47-8CED-1D30EAEABFAD}"/>
              </a:ext>
            </a:extLst>
          </p:cNvPr>
          <p:cNvSpPr/>
          <p:nvPr/>
        </p:nvSpPr>
        <p:spPr>
          <a:xfrm flipV="1">
            <a:off x="11658901" y="6889594"/>
            <a:ext cx="0" cy="2025805"/>
          </a:xfrm>
          <a:prstGeom prst="line">
            <a:avLst/>
          </a:prstGeom>
          <a:ln w="101600">
            <a:solidFill>
              <a:srgbClr val="000000">
                <a:alpha val="22314"/>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7" name="Line">
            <a:extLst>
              <a:ext uri="{FF2B5EF4-FFF2-40B4-BE49-F238E27FC236}">
                <a16:creationId xmlns:a16="http://schemas.microsoft.com/office/drawing/2014/main" id="{1C19E605-355A-3541-BD96-D65F03B421DB}"/>
              </a:ext>
            </a:extLst>
          </p:cNvPr>
          <p:cNvSpPr/>
          <p:nvPr/>
        </p:nvSpPr>
        <p:spPr>
          <a:xfrm flipV="1">
            <a:off x="5727348" y="6335485"/>
            <a:ext cx="0" cy="977951"/>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8" name="Line">
            <a:extLst>
              <a:ext uri="{FF2B5EF4-FFF2-40B4-BE49-F238E27FC236}">
                <a16:creationId xmlns:a16="http://schemas.microsoft.com/office/drawing/2014/main" id="{08BDC47C-AFE5-F640-8993-C9A2CCC0A002}"/>
              </a:ext>
            </a:extLst>
          </p:cNvPr>
          <p:cNvSpPr/>
          <p:nvPr/>
        </p:nvSpPr>
        <p:spPr>
          <a:xfrm flipV="1">
            <a:off x="5700399" y="8472875"/>
            <a:ext cx="0" cy="997695"/>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9" name="Line">
            <a:extLst>
              <a:ext uri="{FF2B5EF4-FFF2-40B4-BE49-F238E27FC236}">
                <a16:creationId xmlns:a16="http://schemas.microsoft.com/office/drawing/2014/main" id="{8D95422E-4E30-5046-B742-15F3374B924B}"/>
              </a:ext>
            </a:extLst>
          </p:cNvPr>
          <p:cNvSpPr/>
          <p:nvPr/>
        </p:nvSpPr>
        <p:spPr>
          <a:xfrm flipV="1">
            <a:off x="17118101" y="6424390"/>
            <a:ext cx="0" cy="108192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0" name="Line">
            <a:extLst>
              <a:ext uri="{FF2B5EF4-FFF2-40B4-BE49-F238E27FC236}">
                <a16:creationId xmlns:a16="http://schemas.microsoft.com/office/drawing/2014/main" id="{1688C148-4571-A541-BB8E-7F5959A8FF2C}"/>
              </a:ext>
            </a:extLst>
          </p:cNvPr>
          <p:cNvSpPr/>
          <p:nvPr/>
        </p:nvSpPr>
        <p:spPr>
          <a:xfrm flipV="1">
            <a:off x="17113140" y="8271319"/>
            <a:ext cx="0" cy="1074368"/>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p:cNvSpPr/>
          <p:nvPr/>
        </p:nvSpPr>
        <p:spPr>
          <a:xfrm>
            <a:off x="16685971" y="4199515"/>
            <a:ext cx="7611304" cy="7099323"/>
          </a:xfrm>
          <a:prstGeom prst="rect">
            <a:avLst/>
          </a:prstGeom>
          <a:solidFill>
            <a:srgbClr val="000000"/>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90" name="Rectangle"/>
          <p:cNvSpPr/>
          <p:nvPr/>
        </p:nvSpPr>
        <p:spPr>
          <a:xfrm>
            <a:off x="7371651" y="4224833"/>
            <a:ext cx="8985472" cy="7048687"/>
          </a:xfrm>
          <a:prstGeom prst="rect">
            <a:avLst/>
          </a:prstGeom>
          <a:solidFill>
            <a:srgbClr val="000000"/>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91" name="Motivation: coronagraph science"/>
          <p:cNvSpPr txBox="1">
            <a:spLocks noGrp="1"/>
          </p:cNvSpPr>
          <p:nvPr>
            <p:ph type="title"/>
          </p:nvPr>
        </p:nvSpPr>
        <p:spPr>
          <a:prstGeom prst="rect">
            <a:avLst/>
          </a:prstGeom>
        </p:spPr>
        <p:txBody>
          <a:bodyPr/>
          <a:lstStyle/>
          <a:p>
            <a:r>
              <a:t>Motivation: coronagraph science</a:t>
            </a:r>
          </a:p>
        </p:txBody>
      </p:sp>
      <p:pic>
        <p:nvPicPr>
          <p:cNvPr id="192" name="pasted-movie.png" descr="pasted-movie.png"/>
          <p:cNvPicPr>
            <a:picLocks noChangeAspect="1"/>
          </p:cNvPicPr>
          <p:nvPr/>
        </p:nvPicPr>
        <p:blipFill>
          <a:blip r:embed="rId3"/>
          <a:srcRect l="45388" r="2315"/>
          <a:stretch>
            <a:fillRect/>
          </a:stretch>
        </p:blipFill>
        <p:spPr>
          <a:xfrm>
            <a:off x="673874" y="4240404"/>
            <a:ext cx="6524326" cy="7017541"/>
          </a:xfrm>
          <a:prstGeom prst="rect">
            <a:avLst/>
          </a:prstGeom>
          <a:ln w="12700">
            <a:miter lim="400000"/>
          </a:ln>
        </p:spPr>
      </p:pic>
      <p:pic>
        <p:nvPicPr>
          <p:cNvPr id="193" name="Image" descr="Image"/>
          <p:cNvPicPr>
            <a:picLocks noChangeAspect="1"/>
          </p:cNvPicPr>
          <p:nvPr/>
        </p:nvPicPr>
        <p:blipFill>
          <a:blip r:embed="rId4"/>
          <a:srcRect l="1601"/>
          <a:stretch>
            <a:fillRect/>
          </a:stretch>
        </p:blipFill>
        <p:spPr>
          <a:xfrm>
            <a:off x="7512255" y="4406579"/>
            <a:ext cx="8704359" cy="6634504"/>
          </a:xfrm>
          <a:prstGeom prst="rect">
            <a:avLst/>
          </a:prstGeom>
          <a:ln w="12700">
            <a:miter lim="400000"/>
          </a:ln>
        </p:spPr>
      </p:pic>
      <p:sp>
        <p:nvSpPr>
          <p:cNvPr id="194" name="How do planets form?"/>
          <p:cNvSpPr txBox="1"/>
          <p:nvPr/>
        </p:nvSpPr>
        <p:spPr>
          <a:xfrm>
            <a:off x="1163362" y="3433698"/>
            <a:ext cx="557326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chemeClr val="accent4">
                    <a:hueOff val="-297102"/>
                    <a:satOff val="16978"/>
                    <a:lumOff val="-20883"/>
                  </a:schemeClr>
                </a:solidFill>
                <a:latin typeface="Graphik"/>
                <a:ea typeface="Graphik"/>
                <a:cs typeface="Graphik"/>
                <a:sym typeface="Graphik"/>
              </a:defRPr>
            </a:lvl1pPr>
          </a:lstStyle>
          <a:p>
            <a:r>
              <a:t>How do planets form?</a:t>
            </a:r>
          </a:p>
        </p:txBody>
      </p:sp>
      <p:sp>
        <p:nvSpPr>
          <p:cNvPr id="195" name="Is the Earth Unique?"/>
          <p:cNvSpPr txBox="1"/>
          <p:nvPr/>
        </p:nvSpPr>
        <p:spPr>
          <a:xfrm>
            <a:off x="9334801" y="3433698"/>
            <a:ext cx="505917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chemeClr val="accent4">
                    <a:hueOff val="-297102"/>
                    <a:satOff val="16978"/>
                    <a:lumOff val="-20883"/>
                  </a:schemeClr>
                </a:solidFill>
                <a:latin typeface="Graphik"/>
                <a:ea typeface="Graphik"/>
                <a:cs typeface="Graphik"/>
                <a:sym typeface="Graphik"/>
              </a:defRPr>
            </a:lvl1pPr>
          </a:lstStyle>
          <a:p>
            <a:r>
              <a:t>Is the Earth Unique?</a:t>
            </a:r>
          </a:p>
        </p:txBody>
      </p:sp>
      <p:pic>
        <p:nvPicPr>
          <p:cNvPr id="196" name="pasted-movie.png" descr="pasted-movie.png"/>
          <p:cNvPicPr>
            <a:picLocks noChangeAspect="1"/>
          </p:cNvPicPr>
          <p:nvPr/>
        </p:nvPicPr>
        <p:blipFill>
          <a:blip r:embed="rId5"/>
          <a:stretch>
            <a:fillRect/>
          </a:stretch>
        </p:blipFill>
        <p:spPr>
          <a:xfrm>
            <a:off x="16711703" y="4411531"/>
            <a:ext cx="7574798" cy="6675291"/>
          </a:xfrm>
          <a:prstGeom prst="rect">
            <a:avLst/>
          </a:prstGeom>
          <a:ln w="12700">
            <a:miter lim="400000"/>
          </a:ln>
        </p:spPr>
      </p:pic>
      <p:sp>
        <p:nvSpPr>
          <p:cNvPr id="197" name="Are we alone?"/>
          <p:cNvSpPr txBox="1"/>
          <p:nvPr/>
        </p:nvSpPr>
        <p:spPr>
          <a:xfrm>
            <a:off x="18675776" y="3433698"/>
            <a:ext cx="363169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chemeClr val="accent4">
                    <a:hueOff val="-297102"/>
                    <a:satOff val="16978"/>
                    <a:lumOff val="-20883"/>
                  </a:schemeClr>
                </a:solidFill>
                <a:latin typeface="Graphik"/>
                <a:ea typeface="Graphik"/>
                <a:cs typeface="Graphik"/>
                <a:sym typeface="Graphik"/>
              </a:defRPr>
            </a:lvl1pPr>
          </a:lstStyle>
          <a:p>
            <a:r>
              <a:t>Are we alone?</a:t>
            </a:r>
          </a:p>
        </p:txBody>
      </p:sp>
      <p:pic>
        <p:nvPicPr>
          <p:cNvPr id="198" name="pasted-movie.png" descr="pasted-movie.png"/>
          <p:cNvPicPr>
            <a:picLocks noChangeAspect="1"/>
          </p:cNvPicPr>
          <p:nvPr/>
        </p:nvPicPr>
        <p:blipFill>
          <a:blip r:embed="rId6"/>
          <a:srcRect l="24666" t="4772" r="24663" b="4809"/>
          <a:stretch>
            <a:fillRect/>
          </a:stretch>
        </p:blipFill>
        <p:spPr>
          <a:xfrm>
            <a:off x="20623581" y="4191876"/>
            <a:ext cx="1525192" cy="1524119"/>
          </a:xfrm>
          <a:custGeom>
            <a:avLst/>
            <a:gdLst/>
            <a:ahLst/>
            <a:cxnLst>
              <a:cxn ang="0">
                <a:pos x="wd2" y="hd2"/>
              </a:cxn>
              <a:cxn ang="5400000">
                <a:pos x="wd2" y="hd2"/>
              </a:cxn>
              <a:cxn ang="10800000">
                <a:pos x="wd2" y="hd2"/>
              </a:cxn>
              <a:cxn ang="16200000">
                <a:pos x="wd2" y="hd2"/>
              </a:cxn>
            </a:cxnLst>
            <a:rect l="0" t="0" r="r" b="b"/>
            <a:pathLst>
              <a:path w="21598" h="21342" extrusionOk="0">
                <a:moveTo>
                  <a:pt x="10808" y="0"/>
                </a:moveTo>
                <a:cubicBezTo>
                  <a:pt x="4702" y="12"/>
                  <a:pt x="0" y="4668"/>
                  <a:pt x="0" y="10703"/>
                </a:cubicBezTo>
                <a:cubicBezTo>
                  <a:pt x="0" y="12584"/>
                  <a:pt x="258" y="13705"/>
                  <a:pt x="1073" y="15382"/>
                </a:cubicBezTo>
                <a:cubicBezTo>
                  <a:pt x="2477" y="18268"/>
                  <a:pt x="5004" y="20285"/>
                  <a:pt x="8177" y="21056"/>
                </a:cubicBezTo>
                <a:cubicBezTo>
                  <a:pt x="10388" y="21593"/>
                  <a:pt x="13185" y="21359"/>
                  <a:pt x="15236" y="20461"/>
                </a:cubicBezTo>
                <a:cubicBezTo>
                  <a:pt x="19202" y="18727"/>
                  <a:pt x="21595" y="15069"/>
                  <a:pt x="21598" y="10731"/>
                </a:cubicBezTo>
                <a:cubicBezTo>
                  <a:pt x="21600" y="8474"/>
                  <a:pt x="20962" y="6460"/>
                  <a:pt x="19631" y="4523"/>
                </a:cubicBezTo>
                <a:cubicBezTo>
                  <a:pt x="17827" y="1896"/>
                  <a:pt x="14113" y="-7"/>
                  <a:pt x="10808" y="0"/>
                </a:cubicBezTo>
                <a:close/>
              </a:path>
            </a:pathLst>
          </a:custGeom>
          <a:ln w="12700">
            <a:miter lim="400000"/>
          </a:ln>
        </p:spPr>
      </p:pic>
      <p:sp>
        <p:nvSpPr>
          <p:cNvPr id="199"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200" name="Line"/>
          <p:cNvSpPr/>
          <p:nvPr/>
        </p:nvSpPr>
        <p:spPr>
          <a:xfrm flipH="1" flipV="1">
            <a:off x="4993897" y="13401977"/>
            <a:ext cx="13035518"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201" name="David Doelman"/>
          <p:cNvSpPr txBox="1"/>
          <p:nvPr/>
        </p:nvSpPr>
        <p:spPr>
          <a:xfrm>
            <a:off x="1996185" y="13010082"/>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202" name="SSW 2024  - Coronagraphy"/>
          <p:cNvSpPr txBox="1"/>
          <p:nvPr/>
        </p:nvSpPr>
        <p:spPr>
          <a:xfrm>
            <a:off x="16540012" y="13010082"/>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203" name="Line"/>
          <p:cNvSpPr/>
          <p:nvPr/>
        </p:nvSpPr>
        <p:spPr>
          <a:xfrm flipH="1">
            <a:off x="22294340"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Shape"/>
          <p:cNvSpPr/>
          <p:nvPr/>
        </p:nvSpPr>
        <p:spPr>
          <a:xfrm>
            <a:off x="1684679" y="7309540"/>
            <a:ext cx="402334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15000"/>
            </a:srgbClr>
          </a:solidFill>
          <a:ln w="12700">
            <a:miter lim="400000"/>
          </a:ln>
        </p:spPr>
        <p:txBody>
          <a:bodyPr lIns="50800" tIns="50800" rIns="50800" bIns="50800" anchor="ctr"/>
          <a:lstStyle/>
          <a:p>
            <a:endParaRPr/>
          </a:p>
        </p:txBody>
      </p:sp>
      <p:pic>
        <p:nvPicPr>
          <p:cNvPr id="826" name="Lyot_plane_before_mask.pdf" descr="Lyot_plane_before_mask.pdf"/>
          <p:cNvPicPr>
            <a:picLocks noChangeAspect="1"/>
          </p:cNvPicPr>
          <p:nvPr/>
        </p:nvPicPr>
        <p:blipFill>
          <a:blip r:embed="rId2"/>
          <a:srcRect l="20916" t="10383" r="18416" b="10042"/>
          <a:stretch>
            <a:fillRect/>
          </a:stretch>
        </p:blipFill>
        <p:spPr>
          <a:xfrm>
            <a:off x="14544713" y="9745653"/>
            <a:ext cx="3550333" cy="3492603"/>
          </a:xfrm>
          <a:prstGeom prst="rect">
            <a:avLst/>
          </a:prstGeom>
          <a:ln w="12700">
            <a:miter lim="400000"/>
          </a:ln>
        </p:spPr>
      </p:pic>
      <p:pic>
        <p:nvPicPr>
          <p:cNvPr id="827" name="Clear_aperture.pdf" descr="Clear_aperture.pdf"/>
          <p:cNvPicPr>
            <a:picLocks noChangeAspect="1"/>
          </p:cNvPicPr>
          <p:nvPr/>
        </p:nvPicPr>
        <p:blipFill>
          <a:blip r:embed="rId3"/>
          <a:srcRect l="21637" t="11225" r="18999" b="9910"/>
          <a:stretch>
            <a:fillRect/>
          </a:stretch>
        </p:blipFill>
        <p:spPr>
          <a:xfrm>
            <a:off x="5731489" y="1981359"/>
            <a:ext cx="3474028" cy="3461436"/>
          </a:xfrm>
          <a:prstGeom prst="rect">
            <a:avLst/>
          </a:prstGeom>
          <a:ln w="12700">
            <a:miter lim="400000"/>
          </a:ln>
        </p:spPr>
      </p:pic>
      <p:pic>
        <p:nvPicPr>
          <p:cNvPr id="828" name="Lyot_fpmask.pdf" descr="Lyot_fpmask.pdf"/>
          <p:cNvPicPr>
            <a:picLocks noChangeAspect="1"/>
          </p:cNvPicPr>
          <p:nvPr/>
        </p:nvPicPr>
        <p:blipFill>
          <a:blip r:embed="rId4"/>
          <a:srcRect l="21012" t="10433" r="19066" b="9586"/>
          <a:stretch>
            <a:fillRect/>
          </a:stretch>
        </p:blipFill>
        <p:spPr>
          <a:xfrm>
            <a:off x="9873310" y="1956951"/>
            <a:ext cx="3506648" cy="3510418"/>
          </a:xfrm>
          <a:prstGeom prst="rect">
            <a:avLst/>
          </a:prstGeom>
          <a:ln w="12700">
            <a:miter lim="400000"/>
          </a:ln>
        </p:spPr>
      </p:pic>
      <p:pic>
        <p:nvPicPr>
          <p:cNvPr id="829" name="Lyot_mask.pdf" descr="Lyot_mask.pdf"/>
          <p:cNvPicPr>
            <a:picLocks noChangeAspect="1"/>
          </p:cNvPicPr>
          <p:nvPr/>
        </p:nvPicPr>
        <p:blipFill>
          <a:blip r:embed="rId5"/>
          <a:srcRect l="21354" t="11203" r="18942" b="9592"/>
          <a:stretch>
            <a:fillRect/>
          </a:stretch>
        </p:blipFill>
        <p:spPr>
          <a:xfrm>
            <a:off x="15438975" y="1974017"/>
            <a:ext cx="3493930" cy="3476367"/>
          </a:xfrm>
          <a:prstGeom prst="rect">
            <a:avLst/>
          </a:prstGeom>
          <a:ln w="12700">
            <a:miter lim="400000"/>
          </a:ln>
        </p:spPr>
      </p:pic>
      <p:pic>
        <p:nvPicPr>
          <p:cNvPr id="830" name="Lyot_plane_afer_mask.pdf" descr="Lyot_plane_afer_mask.pdf"/>
          <p:cNvPicPr>
            <a:picLocks noChangeAspect="1"/>
          </p:cNvPicPr>
          <p:nvPr/>
        </p:nvPicPr>
        <p:blipFill>
          <a:blip r:embed="rId6"/>
          <a:srcRect l="13897" t="1805" r="13539" b="1666"/>
          <a:stretch>
            <a:fillRect/>
          </a:stretch>
        </p:blipFill>
        <p:spPr>
          <a:xfrm>
            <a:off x="18156843" y="9767690"/>
            <a:ext cx="3501261" cy="3493197"/>
          </a:xfrm>
          <a:prstGeom prst="rect">
            <a:avLst/>
          </a:prstGeom>
          <a:ln w="12700">
            <a:miter lim="400000"/>
          </a:ln>
        </p:spPr>
      </p:pic>
      <p:sp>
        <p:nvSpPr>
          <p:cNvPr id="831" name="Rectangle"/>
          <p:cNvSpPr/>
          <p:nvPr/>
        </p:nvSpPr>
        <p:spPr>
          <a:xfrm>
            <a:off x="5709103" y="7325800"/>
            <a:ext cx="3242746" cy="1088495"/>
          </a:xfrm>
          <a:prstGeom prst="rect">
            <a:avLst/>
          </a:pr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33" name="Rectangle"/>
          <p:cNvSpPr/>
          <p:nvPr/>
        </p:nvSpPr>
        <p:spPr>
          <a:xfrm>
            <a:off x="14365144" y="7353911"/>
            <a:ext cx="2782861" cy="1088494"/>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34" name="Triangle"/>
          <p:cNvSpPr/>
          <p:nvPr/>
        </p:nvSpPr>
        <p:spPr>
          <a:xfrm flipH="1">
            <a:off x="11611264" y="7335063"/>
            <a:ext cx="2770863"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35" name="Triangle"/>
          <p:cNvSpPr/>
          <p:nvPr/>
        </p:nvSpPr>
        <p:spPr>
          <a:xfrm>
            <a:off x="8946233" y="7321077"/>
            <a:ext cx="2770862" cy="10902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36" name="Line"/>
          <p:cNvSpPr/>
          <p:nvPr/>
        </p:nvSpPr>
        <p:spPr>
          <a:xfrm flipV="1">
            <a:off x="11654564" y="7386455"/>
            <a:ext cx="2704000" cy="516734"/>
          </a:xfrm>
          <a:prstGeom prst="line">
            <a:avLst/>
          </a:prstGeom>
          <a:ln w="88900">
            <a:solidFill>
              <a:srgbClr val="FF644E">
                <a:alpha val="15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37" name="Line"/>
          <p:cNvSpPr/>
          <p:nvPr/>
        </p:nvSpPr>
        <p:spPr>
          <a:xfrm>
            <a:off x="11648065" y="7881770"/>
            <a:ext cx="2722216" cy="511837"/>
          </a:xfrm>
          <a:prstGeom prst="line">
            <a:avLst/>
          </a:prstGeom>
          <a:ln w="88900">
            <a:solidFill>
              <a:srgbClr val="FF644E">
                <a:alpha val="15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39" name="Line"/>
          <p:cNvSpPr/>
          <p:nvPr/>
        </p:nvSpPr>
        <p:spPr>
          <a:xfrm>
            <a:off x="14342380" y="7389814"/>
            <a:ext cx="2731035" cy="1"/>
          </a:xfrm>
          <a:prstGeom prst="line">
            <a:avLst/>
          </a:prstGeom>
          <a:ln w="88900">
            <a:solidFill>
              <a:srgbClr val="FF2600">
                <a:alpha val="75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40" name="Line"/>
          <p:cNvSpPr/>
          <p:nvPr/>
        </p:nvSpPr>
        <p:spPr>
          <a:xfrm>
            <a:off x="14339493" y="8396714"/>
            <a:ext cx="2731035" cy="1"/>
          </a:xfrm>
          <a:prstGeom prst="line">
            <a:avLst/>
          </a:prstGeom>
          <a:ln w="88900">
            <a:solidFill>
              <a:srgbClr val="FF2600">
                <a:alpha val="75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41" name="Shape"/>
          <p:cNvSpPr/>
          <p:nvPr/>
        </p:nvSpPr>
        <p:spPr>
          <a:xfrm>
            <a:off x="14129872" y="6667446"/>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46" name="Shape"/>
          <p:cNvSpPr/>
          <p:nvPr/>
        </p:nvSpPr>
        <p:spPr>
          <a:xfrm>
            <a:off x="19807829" y="6549650"/>
            <a:ext cx="419157"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47" name="Rectangle"/>
          <p:cNvSpPr/>
          <p:nvPr/>
        </p:nvSpPr>
        <p:spPr>
          <a:xfrm>
            <a:off x="22733592" y="7011726"/>
            <a:ext cx="173425" cy="1918001"/>
          </a:xfrm>
          <a:prstGeom prst="rect">
            <a:avLst/>
          </a:prstGeom>
          <a:solidFill>
            <a:srgbClr val="000000"/>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48" name="Shape"/>
          <p:cNvSpPr/>
          <p:nvPr/>
        </p:nvSpPr>
        <p:spPr>
          <a:xfrm>
            <a:off x="8742271" y="6579695"/>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49" name="Triangle"/>
          <p:cNvSpPr/>
          <p:nvPr/>
        </p:nvSpPr>
        <p:spPr>
          <a:xfrm>
            <a:off x="20053882" y="7504415"/>
            <a:ext cx="2770863" cy="8170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50" name="Rectangle"/>
          <p:cNvSpPr/>
          <p:nvPr/>
        </p:nvSpPr>
        <p:spPr>
          <a:xfrm>
            <a:off x="17146795" y="7497326"/>
            <a:ext cx="2901224" cy="831580"/>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51" name="Line"/>
          <p:cNvSpPr/>
          <p:nvPr/>
        </p:nvSpPr>
        <p:spPr>
          <a:xfrm flipV="1">
            <a:off x="566907" y="946932"/>
            <a:ext cx="3064515" cy="1908587"/>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852" name="Line"/>
          <p:cNvSpPr/>
          <p:nvPr/>
        </p:nvSpPr>
        <p:spPr>
          <a:xfrm flipV="1">
            <a:off x="1484273" y="2702363"/>
            <a:ext cx="3194530" cy="2013508"/>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853" name="Line"/>
          <p:cNvSpPr/>
          <p:nvPr/>
        </p:nvSpPr>
        <p:spPr>
          <a:xfrm>
            <a:off x="590435" y="2875082"/>
            <a:ext cx="4547126" cy="372632"/>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913" name="Connection Line"/>
          <p:cNvSpPr/>
          <p:nvPr/>
        </p:nvSpPr>
        <p:spPr>
          <a:xfrm>
            <a:off x="551648" y="2532659"/>
            <a:ext cx="992031" cy="2219445"/>
          </a:xfrm>
          <a:custGeom>
            <a:avLst/>
            <a:gdLst/>
            <a:ahLst/>
            <a:cxnLst>
              <a:cxn ang="0">
                <a:pos x="wd2" y="hd2"/>
              </a:cxn>
              <a:cxn ang="5400000">
                <a:pos x="wd2" y="hd2"/>
              </a:cxn>
              <a:cxn ang="10800000">
                <a:pos x="wd2" y="hd2"/>
              </a:cxn>
              <a:cxn ang="16200000">
                <a:pos x="wd2" y="hd2"/>
              </a:cxn>
            </a:cxnLst>
            <a:rect l="0" t="0" r="r" b="b"/>
            <a:pathLst>
              <a:path w="21511" h="21600" extrusionOk="0">
                <a:moveTo>
                  <a:pt x="1" y="0"/>
                </a:moveTo>
                <a:cubicBezTo>
                  <a:pt x="-89" y="8826"/>
                  <a:pt x="7081" y="16026"/>
                  <a:pt x="21511" y="21600"/>
                </a:cubicBezTo>
              </a:path>
            </a:pathLst>
          </a:custGeom>
          <a:ln w="50800">
            <a:solidFill>
              <a:srgbClr val="000000"/>
            </a:solidFill>
            <a:miter lim="400000"/>
          </a:ln>
        </p:spPr>
        <p:txBody>
          <a:bodyPr/>
          <a:lstStyle/>
          <a:p>
            <a:endParaRPr/>
          </a:p>
        </p:txBody>
      </p:sp>
      <p:sp>
        <p:nvSpPr>
          <p:cNvPr id="914" name="Connection Line"/>
          <p:cNvSpPr/>
          <p:nvPr/>
        </p:nvSpPr>
        <p:spPr>
          <a:xfrm>
            <a:off x="5090161" y="3062209"/>
            <a:ext cx="217255" cy="7206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50800">
            <a:solidFill>
              <a:srgbClr val="000000"/>
            </a:solidFill>
            <a:miter lim="400000"/>
          </a:ln>
        </p:spPr>
        <p:txBody>
          <a:bodyPr/>
          <a:lstStyle/>
          <a:p>
            <a:endParaRPr/>
          </a:p>
        </p:txBody>
      </p:sp>
      <p:sp>
        <p:nvSpPr>
          <p:cNvPr id="856" name="Line"/>
          <p:cNvSpPr/>
          <p:nvPr/>
        </p:nvSpPr>
        <p:spPr>
          <a:xfrm>
            <a:off x="2403996" y="4730678"/>
            <a:ext cx="392876" cy="1452694"/>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857" name="Line"/>
          <p:cNvSpPr/>
          <p:nvPr/>
        </p:nvSpPr>
        <p:spPr>
          <a:xfrm flipV="1">
            <a:off x="1691228" y="5293924"/>
            <a:ext cx="247006" cy="868589"/>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858" name="Line"/>
          <p:cNvSpPr/>
          <p:nvPr/>
        </p:nvSpPr>
        <p:spPr>
          <a:xfrm flipV="1">
            <a:off x="1814208" y="4520133"/>
            <a:ext cx="785669" cy="909066"/>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59" name="Line"/>
          <p:cNvSpPr/>
          <p:nvPr/>
        </p:nvSpPr>
        <p:spPr>
          <a:xfrm flipV="1">
            <a:off x="1702071" y="6131147"/>
            <a:ext cx="1" cy="1213317"/>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860" name="Line"/>
          <p:cNvSpPr/>
          <p:nvPr/>
        </p:nvSpPr>
        <p:spPr>
          <a:xfrm flipV="1">
            <a:off x="2776934" y="6159198"/>
            <a:ext cx="1" cy="2238810"/>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861" name="Line"/>
          <p:cNvSpPr/>
          <p:nvPr/>
        </p:nvSpPr>
        <p:spPr>
          <a:xfrm flipH="1">
            <a:off x="1907390" y="3225119"/>
            <a:ext cx="3229973" cy="2122433"/>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862" name="Line"/>
          <p:cNvSpPr/>
          <p:nvPr/>
        </p:nvSpPr>
        <p:spPr>
          <a:xfrm flipH="1">
            <a:off x="2417709" y="3583701"/>
            <a:ext cx="2816684" cy="1177174"/>
          </a:xfrm>
          <a:prstGeom prst="line">
            <a:avLst/>
          </a:prstGeom>
          <a:ln w="25400">
            <a:solidFill>
              <a:srgbClr val="FF2603">
                <a:alpha val="50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863" name="Line"/>
          <p:cNvSpPr/>
          <p:nvPr/>
        </p:nvSpPr>
        <p:spPr>
          <a:xfrm flipH="1">
            <a:off x="1514144" y="3577336"/>
            <a:ext cx="3711956" cy="1106382"/>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864" name="Line"/>
          <p:cNvSpPr/>
          <p:nvPr/>
        </p:nvSpPr>
        <p:spPr>
          <a:xfrm>
            <a:off x="1548377" y="7216826"/>
            <a:ext cx="1349659" cy="1332365"/>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65" name="Shape"/>
          <p:cNvSpPr/>
          <p:nvPr/>
        </p:nvSpPr>
        <p:spPr>
          <a:xfrm>
            <a:off x="572625" y="965855"/>
            <a:ext cx="4093462" cy="3736895"/>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21600" y="10114"/>
                </a:lnTo>
                <a:lnTo>
                  <a:pt x="4858" y="21600"/>
                </a:lnTo>
                <a:cubicBezTo>
                  <a:pt x="3350" y="20250"/>
                  <a:pt x="2133" y="18552"/>
                  <a:pt x="1292" y="16628"/>
                </a:cubicBezTo>
                <a:cubicBezTo>
                  <a:pt x="489" y="14788"/>
                  <a:pt x="49" y="12784"/>
                  <a:pt x="0" y="10745"/>
                </a:cubicBezTo>
                <a:lnTo>
                  <a:pt x="16133" y="0"/>
                </a:lnTo>
                <a:close/>
              </a:path>
            </a:pathLst>
          </a:custGeom>
          <a:solidFill>
            <a:srgbClr val="FF2600">
              <a:alpha val="15000"/>
            </a:srgbClr>
          </a:solidFill>
          <a:ln w="12700">
            <a:miter lim="400000"/>
          </a:ln>
        </p:spPr>
        <p:txBody>
          <a:bodyPr lIns="50800" tIns="50800" rIns="50800" bIns="50800" anchor="ctr"/>
          <a:lstStyle/>
          <a:p>
            <a:endParaRPr/>
          </a:p>
        </p:txBody>
      </p:sp>
      <p:sp>
        <p:nvSpPr>
          <p:cNvPr id="866" name="Shape"/>
          <p:cNvSpPr/>
          <p:nvPr/>
        </p:nvSpPr>
        <p:spPr>
          <a:xfrm>
            <a:off x="559925" y="2850210"/>
            <a:ext cx="4663617" cy="1877940"/>
          </a:xfrm>
          <a:custGeom>
            <a:avLst/>
            <a:gdLst/>
            <a:ahLst/>
            <a:cxnLst>
              <a:cxn ang="0">
                <a:pos x="wd2" y="hd2"/>
              </a:cxn>
              <a:cxn ang="5400000">
                <a:pos x="wd2" y="hd2"/>
              </a:cxn>
              <a:cxn ang="10800000">
                <a:pos x="wd2" y="hd2"/>
              </a:cxn>
              <a:cxn ang="16200000">
                <a:pos x="wd2" y="hd2"/>
              </a:cxn>
            </a:cxnLst>
            <a:rect l="0" t="0" r="r" b="b"/>
            <a:pathLst>
              <a:path w="21600" h="21600" extrusionOk="0">
                <a:moveTo>
                  <a:pt x="21144" y="4588"/>
                </a:moveTo>
                <a:lnTo>
                  <a:pt x="21600" y="8564"/>
                </a:lnTo>
                <a:lnTo>
                  <a:pt x="4264" y="21600"/>
                </a:lnTo>
                <a:cubicBezTo>
                  <a:pt x="2941" y="18913"/>
                  <a:pt x="1872" y="15535"/>
                  <a:pt x="1134" y="11706"/>
                </a:cubicBezTo>
                <a:cubicBezTo>
                  <a:pt x="429" y="8045"/>
                  <a:pt x="43" y="4056"/>
                  <a:pt x="0" y="0"/>
                </a:cubicBezTo>
                <a:lnTo>
                  <a:pt x="21144" y="4588"/>
                </a:lnTo>
                <a:close/>
              </a:path>
            </a:pathLst>
          </a:custGeom>
          <a:solidFill>
            <a:srgbClr val="FF2600">
              <a:alpha val="15000"/>
            </a:srgbClr>
          </a:solidFill>
          <a:ln w="12700">
            <a:miter lim="400000"/>
          </a:ln>
        </p:spPr>
        <p:txBody>
          <a:bodyPr lIns="50800" tIns="50800" rIns="50800" bIns="50800" anchor="ctr"/>
          <a:lstStyle/>
          <a:p>
            <a:endParaRPr/>
          </a:p>
        </p:txBody>
      </p:sp>
      <p:sp>
        <p:nvSpPr>
          <p:cNvPr id="867" name="Shape"/>
          <p:cNvSpPr/>
          <p:nvPr/>
        </p:nvSpPr>
        <p:spPr>
          <a:xfrm>
            <a:off x="1916086" y="3231588"/>
            <a:ext cx="3332856"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FF2600">
              <a:alpha val="15000"/>
            </a:srgbClr>
          </a:solidFill>
          <a:ln w="12700">
            <a:miter lim="400000"/>
          </a:ln>
        </p:spPr>
        <p:txBody>
          <a:bodyPr lIns="50800" tIns="50800" rIns="50800" bIns="50800" anchor="ctr"/>
          <a:lstStyle/>
          <a:p>
            <a:endParaRPr/>
          </a:p>
        </p:txBody>
      </p:sp>
      <p:sp>
        <p:nvSpPr>
          <p:cNvPr id="868" name="Shape"/>
          <p:cNvSpPr/>
          <p:nvPr/>
        </p:nvSpPr>
        <p:spPr>
          <a:xfrm>
            <a:off x="1709104" y="4762927"/>
            <a:ext cx="1073855" cy="1369483"/>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FF2600">
              <a:alpha val="15000"/>
            </a:srgbClr>
          </a:solidFill>
          <a:ln w="12700">
            <a:miter lim="400000"/>
          </a:ln>
        </p:spPr>
        <p:txBody>
          <a:bodyPr lIns="50800" tIns="50800" rIns="50800" bIns="50800" anchor="ctr"/>
          <a:lstStyle/>
          <a:p>
            <a:endParaRPr/>
          </a:p>
        </p:txBody>
      </p:sp>
      <p:sp>
        <p:nvSpPr>
          <p:cNvPr id="869" name="Shape"/>
          <p:cNvSpPr/>
          <p:nvPr/>
        </p:nvSpPr>
        <p:spPr>
          <a:xfrm>
            <a:off x="1701087" y="6132233"/>
            <a:ext cx="1091953" cy="2252162"/>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FF2600">
              <a:alpha val="15000"/>
            </a:srgbClr>
          </a:solidFill>
          <a:ln w="12700">
            <a:miter lim="400000"/>
          </a:ln>
        </p:spPr>
        <p:txBody>
          <a:bodyPr lIns="50800" tIns="50800" rIns="50800" bIns="50800" anchor="ctr"/>
          <a:lstStyle/>
          <a:p>
            <a:endParaRPr/>
          </a:p>
        </p:txBody>
      </p:sp>
      <p:sp>
        <p:nvSpPr>
          <p:cNvPr id="870" name="Shape"/>
          <p:cNvSpPr/>
          <p:nvPr/>
        </p:nvSpPr>
        <p:spPr>
          <a:xfrm rot="5400000">
            <a:off x="2101114" y="5463401"/>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75" name="Line"/>
          <p:cNvSpPr/>
          <p:nvPr/>
        </p:nvSpPr>
        <p:spPr>
          <a:xfrm flipH="1">
            <a:off x="6111929" y="5619023"/>
            <a:ext cx="1223821" cy="1311099"/>
          </a:xfrm>
          <a:prstGeom prst="line">
            <a:avLst/>
          </a:prstGeom>
          <a:ln w="63500">
            <a:solidFill>
              <a:srgbClr val="000000"/>
            </a:solidFill>
            <a:miter lim="400000"/>
            <a:tailEnd type="triangle"/>
          </a:ln>
        </p:spPr>
        <p:txBody>
          <a:bodyPr lIns="50800" tIns="50800" rIns="50800" bIns="50800" anchor="ctr"/>
          <a:lstStyle/>
          <a:p>
            <a:endParaRPr/>
          </a:p>
        </p:txBody>
      </p:sp>
      <p:sp>
        <p:nvSpPr>
          <p:cNvPr id="876" name="Line"/>
          <p:cNvSpPr/>
          <p:nvPr/>
        </p:nvSpPr>
        <p:spPr>
          <a:xfrm flipV="1">
            <a:off x="8949751" y="8156475"/>
            <a:ext cx="2334667" cy="1549705"/>
          </a:xfrm>
          <a:prstGeom prst="line">
            <a:avLst/>
          </a:prstGeom>
          <a:ln w="63500">
            <a:solidFill>
              <a:srgbClr val="000000"/>
            </a:solidFill>
            <a:miter lim="400000"/>
            <a:tailEnd type="triangle"/>
          </a:ln>
        </p:spPr>
        <p:txBody>
          <a:bodyPr lIns="50800" tIns="50800" rIns="50800" bIns="50800" anchor="ctr"/>
          <a:lstStyle/>
          <a:p>
            <a:endParaRPr/>
          </a:p>
        </p:txBody>
      </p:sp>
      <p:sp>
        <p:nvSpPr>
          <p:cNvPr id="877" name="Line"/>
          <p:cNvSpPr/>
          <p:nvPr/>
        </p:nvSpPr>
        <p:spPr>
          <a:xfrm flipH="1" flipV="1">
            <a:off x="11882307" y="8135544"/>
            <a:ext cx="649598" cy="1517210"/>
          </a:xfrm>
          <a:prstGeom prst="line">
            <a:avLst/>
          </a:prstGeom>
          <a:ln w="63500">
            <a:solidFill>
              <a:srgbClr val="000000"/>
            </a:solidFill>
            <a:miter lim="400000"/>
            <a:tailEnd type="triangle"/>
          </a:ln>
        </p:spPr>
        <p:txBody>
          <a:bodyPr lIns="50800" tIns="50800" rIns="50800" bIns="50800" anchor="ctr"/>
          <a:lstStyle/>
          <a:p>
            <a:endParaRPr/>
          </a:p>
        </p:txBody>
      </p:sp>
      <p:sp>
        <p:nvSpPr>
          <p:cNvPr id="878" name="Line"/>
          <p:cNvSpPr/>
          <p:nvPr/>
        </p:nvSpPr>
        <p:spPr>
          <a:xfrm>
            <a:off x="11648040" y="5547969"/>
            <a:ext cx="1" cy="1144883"/>
          </a:xfrm>
          <a:prstGeom prst="line">
            <a:avLst/>
          </a:prstGeom>
          <a:ln w="63500">
            <a:solidFill>
              <a:srgbClr val="000000"/>
            </a:solidFill>
            <a:miter lim="400000"/>
            <a:tailEnd type="triangle"/>
          </a:ln>
        </p:spPr>
        <p:txBody>
          <a:bodyPr lIns="50800" tIns="50800" rIns="50800" bIns="50800" anchor="ctr"/>
          <a:lstStyle/>
          <a:p>
            <a:endParaRPr/>
          </a:p>
        </p:txBody>
      </p:sp>
      <p:sp>
        <p:nvSpPr>
          <p:cNvPr id="879" name="Line"/>
          <p:cNvSpPr/>
          <p:nvPr/>
        </p:nvSpPr>
        <p:spPr>
          <a:xfrm>
            <a:off x="17100565" y="5518126"/>
            <a:ext cx="1" cy="846564"/>
          </a:xfrm>
          <a:prstGeom prst="line">
            <a:avLst/>
          </a:prstGeom>
          <a:ln w="63500">
            <a:solidFill>
              <a:srgbClr val="000000"/>
            </a:solidFill>
            <a:miter lim="400000"/>
            <a:tailEnd type="triangle"/>
          </a:ln>
        </p:spPr>
        <p:txBody>
          <a:bodyPr lIns="50800" tIns="50800" rIns="50800" bIns="50800" anchor="ctr"/>
          <a:lstStyle/>
          <a:p>
            <a:endParaRPr/>
          </a:p>
        </p:txBody>
      </p:sp>
      <p:sp>
        <p:nvSpPr>
          <p:cNvPr id="880" name="Line"/>
          <p:cNvSpPr/>
          <p:nvPr/>
        </p:nvSpPr>
        <p:spPr>
          <a:xfrm>
            <a:off x="22380503" y="5595816"/>
            <a:ext cx="429791" cy="1239738"/>
          </a:xfrm>
          <a:prstGeom prst="line">
            <a:avLst/>
          </a:prstGeom>
          <a:ln w="63500">
            <a:solidFill>
              <a:srgbClr val="000000"/>
            </a:solidFill>
            <a:miter lim="400000"/>
            <a:tailEnd type="triangle"/>
          </a:ln>
        </p:spPr>
        <p:txBody>
          <a:bodyPr lIns="50800" tIns="50800" rIns="50800" bIns="50800" anchor="ctr"/>
          <a:lstStyle/>
          <a:p>
            <a:endParaRPr/>
          </a:p>
        </p:txBody>
      </p:sp>
      <p:sp>
        <p:nvSpPr>
          <p:cNvPr id="881" name="Line"/>
          <p:cNvSpPr/>
          <p:nvPr/>
        </p:nvSpPr>
        <p:spPr>
          <a:xfrm flipV="1">
            <a:off x="16421143" y="8536972"/>
            <a:ext cx="472562" cy="1060513"/>
          </a:xfrm>
          <a:prstGeom prst="line">
            <a:avLst/>
          </a:prstGeom>
          <a:ln w="63500">
            <a:solidFill>
              <a:srgbClr val="000000"/>
            </a:solidFill>
            <a:miter lim="400000"/>
            <a:tailEnd type="triangle"/>
          </a:ln>
        </p:spPr>
        <p:txBody>
          <a:bodyPr lIns="50800" tIns="50800" rIns="50800" bIns="50800" anchor="ctr"/>
          <a:lstStyle/>
          <a:p>
            <a:endParaRPr/>
          </a:p>
        </p:txBody>
      </p:sp>
      <p:sp>
        <p:nvSpPr>
          <p:cNvPr id="882" name="Line"/>
          <p:cNvSpPr/>
          <p:nvPr/>
        </p:nvSpPr>
        <p:spPr>
          <a:xfrm flipH="1" flipV="1">
            <a:off x="17464498" y="8590007"/>
            <a:ext cx="2408522" cy="1073982"/>
          </a:xfrm>
          <a:prstGeom prst="line">
            <a:avLst/>
          </a:prstGeom>
          <a:ln w="63500">
            <a:solidFill>
              <a:srgbClr val="000000"/>
            </a:solidFill>
            <a:miter lim="400000"/>
            <a:tailEnd type="triangle"/>
          </a:ln>
        </p:spPr>
        <p:txBody>
          <a:bodyPr lIns="50800" tIns="50800" rIns="50800" bIns="50800" anchor="ctr"/>
          <a:lstStyle/>
          <a:p>
            <a:endParaRPr/>
          </a:p>
        </p:txBody>
      </p:sp>
      <p:sp>
        <p:nvSpPr>
          <p:cNvPr id="883" name="A"/>
          <p:cNvSpPr txBox="1"/>
          <p:nvPr/>
        </p:nvSpPr>
        <p:spPr>
          <a:xfrm>
            <a:off x="4971595" y="6380446"/>
            <a:ext cx="4846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A</a:t>
            </a:r>
          </a:p>
        </p:txBody>
      </p:sp>
      <p:sp>
        <p:nvSpPr>
          <p:cNvPr id="884" name="B"/>
          <p:cNvSpPr txBox="1"/>
          <p:nvPr/>
        </p:nvSpPr>
        <p:spPr>
          <a:xfrm>
            <a:off x="10966534" y="6380446"/>
            <a:ext cx="4521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B</a:t>
            </a:r>
          </a:p>
        </p:txBody>
      </p:sp>
      <p:sp>
        <p:nvSpPr>
          <p:cNvPr id="885" name="C"/>
          <p:cNvSpPr txBox="1"/>
          <p:nvPr/>
        </p:nvSpPr>
        <p:spPr>
          <a:xfrm>
            <a:off x="16399425" y="6380446"/>
            <a:ext cx="46786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C</a:t>
            </a:r>
          </a:p>
        </p:txBody>
      </p:sp>
      <p:sp>
        <p:nvSpPr>
          <p:cNvPr id="886" name="D"/>
          <p:cNvSpPr txBox="1"/>
          <p:nvPr/>
        </p:nvSpPr>
        <p:spPr>
          <a:xfrm>
            <a:off x="22136027" y="6380446"/>
            <a:ext cx="50749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D</a:t>
            </a:r>
          </a:p>
        </p:txBody>
      </p:sp>
      <p:sp>
        <p:nvSpPr>
          <p:cNvPr id="887" name="Shape"/>
          <p:cNvSpPr/>
          <p:nvPr/>
        </p:nvSpPr>
        <p:spPr>
          <a:xfrm>
            <a:off x="570636" y="1155009"/>
            <a:ext cx="4229576" cy="3519080"/>
          </a:xfrm>
          <a:custGeom>
            <a:avLst/>
            <a:gdLst/>
            <a:ahLst/>
            <a:cxnLst>
              <a:cxn ang="0">
                <a:pos x="wd2" y="hd2"/>
              </a:cxn>
              <a:cxn ang="5400000">
                <a:pos x="wd2" y="hd2"/>
              </a:cxn>
              <a:cxn ang="10800000">
                <a:pos x="wd2" y="hd2"/>
              </a:cxn>
              <a:cxn ang="16200000">
                <a:pos x="wd2" y="hd2"/>
              </a:cxn>
            </a:cxnLst>
            <a:rect l="0" t="0" r="r" b="b"/>
            <a:pathLst>
              <a:path w="21600" h="21600" extrusionOk="0">
                <a:moveTo>
                  <a:pt x="16058" y="0"/>
                </a:moveTo>
                <a:lnTo>
                  <a:pt x="21600" y="10979"/>
                </a:lnTo>
                <a:lnTo>
                  <a:pt x="4701" y="21600"/>
                </a:lnTo>
                <a:cubicBezTo>
                  <a:pt x="3242" y="20166"/>
                  <a:pt x="2064" y="18363"/>
                  <a:pt x="1251" y="16320"/>
                </a:cubicBezTo>
                <a:cubicBezTo>
                  <a:pt x="473" y="14366"/>
                  <a:pt x="47" y="12238"/>
                  <a:pt x="0" y="10073"/>
                </a:cubicBezTo>
                <a:lnTo>
                  <a:pt x="16058" y="0"/>
                </a:lnTo>
                <a:close/>
              </a:path>
            </a:pathLst>
          </a:custGeom>
          <a:solidFill>
            <a:srgbClr val="00F900">
              <a:alpha val="40000"/>
            </a:srgbClr>
          </a:solidFill>
          <a:ln w="25400">
            <a:solidFill>
              <a:srgbClr val="009051">
                <a:alpha val="40000"/>
              </a:srgbClr>
            </a:solidFill>
            <a:miter lim="400000"/>
          </a:ln>
        </p:spPr>
        <p:txBody>
          <a:bodyPr lIns="50800" tIns="50800" rIns="50800" bIns="50800" anchor="ctr"/>
          <a:lstStyle/>
          <a:p>
            <a:endParaRPr/>
          </a:p>
        </p:txBody>
      </p:sp>
      <p:sp>
        <p:nvSpPr>
          <p:cNvPr id="888" name="Shape"/>
          <p:cNvSpPr/>
          <p:nvPr/>
        </p:nvSpPr>
        <p:spPr>
          <a:xfrm>
            <a:off x="587849" y="2854899"/>
            <a:ext cx="4678604" cy="1877940"/>
          </a:xfrm>
          <a:custGeom>
            <a:avLst/>
            <a:gdLst/>
            <a:ahLst/>
            <a:cxnLst>
              <a:cxn ang="0">
                <a:pos x="wd2" y="hd2"/>
              </a:cxn>
              <a:cxn ang="5400000">
                <a:pos x="wd2" y="hd2"/>
              </a:cxn>
              <a:cxn ang="10800000">
                <a:pos x="wd2" y="hd2"/>
              </a:cxn>
              <a:cxn ang="16200000">
                <a:pos x="wd2" y="hd2"/>
              </a:cxn>
            </a:cxnLst>
            <a:rect l="0" t="0" r="r" b="b"/>
            <a:pathLst>
              <a:path w="21600" h="21600" extrusionOk="0">
                <a:moveTo>
                  <a:pt x="21146" y="5292"/>
                </a:moveTo>
                <a:cubicBezTo>
                  <a:pt x="21221" y="5955"/>
                  <a:pt x="21297" y="6617"/>
                  <a:pt x="21373" y="7280"/>
                </a:cubicBezTo>
                <a:cubicBezTo>
                  <a:pt x="21449" y="7943"/>
                  <a:pt x="21524" y="8605"/>
                  <a:pt x="21600" y="9268"/>
                </a:cubicBezTo>
                <a:lnTo>
                  <a:pt x="4250" y="21600"/>
                </a:lnTo>
                <a:cubicBezTo>
                  <a:pt x="2931" y="18913"/>
                  <a:pt x="1866" y="15535"/>
                  <a:pt x="1131" y="11706"/>
                </a:cubicBezTo>
                <a:cubicBezTo>
                  <a:pt x="428" y="8045"/>
                  <a:pt x="43" y="4056"/>
                  <a:pt x="0" y="0"/>
                </a:cubicBezTo>
                <a:lnTo>
                  <a:pt x="21146" y="5292"/>
                </a:lnTo>
                <a:close/>
              </a:path>
            </a:pathLst>
          </a:custGeom>
          <a:solidFill>
            <a:srgbClr val="00F900">
              <a:alpha val="40000"/>
            </a:srgbClr>
          </a:solidFill>
          <a:ln w="12700">
            <a:miter lim="400000"/>
          </a:ln>
        </p:spPr>
        <p:txBody>
          <a:bodyPr lIns="50800" tIns="50800" rIns="50800" bIns="50800" anchor="ctr"/>
          <a:lstStyle/>
          <a:p>
            <a:endParaRPr/>
          </a:p>
        </p:txBody>
      </p:sp>
      <p:sp>
        <p:nvSpPr>
          <p:cNvPr id="889" name="Shape"/>
          <p:cNvSpPr/>
          <p:nvPr/>
        </p:nvSpPr>
        <p:spPr>
          <a:xfrm>
            <a:off x="1855266" y="3290854"/>
            <a:ext cx="3402143" cy="2108858"/>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00F900">
              <a:alpha val="40000"/>
            </a:srgbClr>
          </a:solidFill>
          <a:ln w="12700">
            <a:miter lim="400000"/>
          </a:ln>
        </p:spPr>
        <p:txBody>
          <a:bodyPr lIns="50800" tIns="50800" rIns="50800" bIns="50800" anchor="ctr"/>
          <a:lstStyle/>
          <a:p>
            <a:endParaRPr/>
          </a:p>
        </p:txBody>
      </p:sp>
      <p:sp>
        <p:nvSpPr>
          <p:cNvPr id="890" name="Shape"/>
          <p:cNvSpPr/>
          <p:nvPr/>
        </p:nvSpPr>
        <p:spPr>
          <a:xfrm>
            <a:off x="1666770" y="4737527"/>
            <a:ext cx="1073856" cy="1473290"/>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00F900">
              <a:alpha val="40000"/>
            </a:srgbClr>
          </a:solidFill>
          <a:ln w="12700">
            <a:miter lim="400000"/>
          </a:ln>
        </p:spPr>
        <p:txBody>
          <a:bodyPr lIns="50800" tIns="50800" rIns="50800" bIns="50800" anchor="ctr"/>
          <a:lstStyle/>
          <a:p>
            <a:endParaRPr/>
          </a:p>
        </p:txBody>
      </p:sp>
      <p:sp>
        <p:nvSpPr>
          <p:cNvPr id="891" name="Shape"/>
          <p:cNvSpPr/>
          <p:nvPr/>
        </p:nvSpPr>
        <p:spPr>
          <a:xfrm>
            <a:off x="1624887" y="6056033"/>
            <a:ext cx="1091953" cy="2252162"/>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00F900">
              <a:alpha val="40000"/>
            </a:srgbClr>
          </a:solidFill>
          <a:ln w="12700">
            <a:miter lim="400000"/>
          </a:ln>
        </p:spPr>
        <p:txBody>
          <a:bodyPr lIns="50800" tIns="50800" rIns="50800" bIns="50800" anchor="ctr"/>
          <a:lstStyle/>
          <a:p>
            <a:endParaRPr/>
          </a:p>
        </p:txBody>
      </p:sp>
      <p:sp>
        <p:nvSpPr>
          <p:cNvPr id="892" name="Shape"/>
          <p:cNvSpPr/>
          <p:nvPr/>
        </p:nvSpPr>
        <p:spPr>
          <a:xfrm rot="106210">
            <a:off x="1580679" y="7254777"/>
            <a:ext cx="4144737" cy="1135560"/>
          </a:xfrm>
          <a:custGeom>
            <a:avLst/>
            <a:gdLst/>
            <a:ahLst/>
            <a:cxnLst>
              <a:cxn ang="0">
                <a:pos x="wd2" y="hd2"/>
              </a:cxn>
              <a:cxn ang="5400000">
                <a:pos x="wd2" y="hd2"/>
              </a:cxn>
              <a:cxn ang="10800000">
                <a:pos x="wd2" y="hd2"/>
              </a:cxn>
              <a:cxn ang="16200000">
                <a:pos x="wd2" y="hd2"/>
              </a:cxn>
            </a:cxnLst>
            <a:rect l="0" t="0" r="r" b="b"/>
            <a:pathLst>
              <a:path w="21600" h="21600" extrusionOk="0">
                <a:moveTo>
                  <a:pt x="21597" y="690"/>
                </a:moveTo>
                <a:lnTo>
                  <a:pt x="21600" y="21600"/>
                </a:lnTo>
                <a:lnTo>
                  <a:pt x="5392" y="19751"/>
                </a:lnTo>
                <a:lnTo>
                  <a:pt x="0" y="0"/>
                </a:lnTo>
                <a:lnTo>
                  <a:pt x="21597" y="690"/>
                </a:lnTo>
                <a:close/>
              </a:path>
            </a:pathLst>
          </a:custGeom>
          <a:solidFill>
            <a:srgbClr val="00F900">
              <a:alpha val="40000"/>
            </a:srgbClr>
          </a:solidFill>
          <a:ln w="12700">
            <a:miter lim="400000"/>
          </a:ln>
        </p:spPr>
        <p:txBody>
          <a:bodyPr lIns="50800" tIns="50800" rIns="50800" bIns="50800" anchor="ctr"/>
          <a:lstStyle/>
          <a:p>
            <a:endParaRPr/>
          </a:p>
        </p:txBody>
      </p:sp>
      <p:sp>
        <p:nvSpPr>
          <p:cNvPr id="893" name="Shape"/>
          <p:cNvSpPr/>
          <p:nvPr/>
        </p:nvSpPr>
        <p:spPr>
          <a:xfrm rot="106210">
            <a:off x="5716000" y="7409660"/>
            <a:ext cx="3253251" cy="1130140"/>
          </a:xfrm>
          <a:custGeom>
            <a:avLst/>
            <a:gdLst/>
            <a:ahLst/>
            <a:cxnLst>
              <a:cxn ang="0">
                <a:pos x="wd2" y="hd2"/>
              </a:cxn>
              <a:cxn ang="5400000">
                <a:pos x="wd2" y="hd2"/>
              </a:cxn>
              <a:cxn ang="10800000">
                <a:pos x="wd2" y="hd2"/>
              </a:cxn>
              <a:cxn ang="16200000">
                <a:pos x="wd2" y="hd2"/>
              </a:cxn>
            </a:cxnLst>
            <a:rect l="0" t="0" r="r" b="b"/>
            <a:pathLst>
              <a:path w="21600" h="21600" extrusionOk="0">
                <a:moveTo>
                  <a:pt x="21278" y="1463"/>
                </a:moveTo>
                <a:lnTo>
                  <a:pt x="21600" y="21600"/>
                </a:lnTo>
                <a:lnTo>
                  <a:pt x="62" y="20794"/>
                </a:lnTo>
                <a:lnTo>
                  <a:pt x="0" y="0"/>
                </a:lnTo>
                <a:lnTo>
                  <a:pt x="21278" y="1463"/>
                </a:lnTo>
                <a:close/>
              </a:path>
            </a:pathLst>
          </a:custGeom>
          <a:solidFill>
            <a:srgbClr val="00F900">
              <a:alpha val="40000"/>
            </a:srgbClr>
          </a:solidFill>
          <a:ln w="12700">
            <a:miter lim="400000"/>
          </a:ln>
        </p:spPr>
        <p:txBody>
          <a:bodyPr lIns="50800" tIns="50800" rIns="50800" bIns="50800" anchor="ctr"/>
          <a:lstStyle/>
          <a:p>
            <a:endParaRPr/>
          </a:p>
        </p:txBody>
      </p:sp>
      <p:sp>
        <p:nvSpPr>
          <p:cNvPr id="894" name="Triangle"/>
          <p:cNvSpPr/>
          <p:nvPr/>
        </p:nvSpPr>
        <p:spPr>
          <a:xfrm rot="10358">
            <a:off x="8941628" y="7557748"/>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00F900">
              <a:alpha val="4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95" name="Triangle"/>
          <p:cNvSpPr/>
          <p:nvPr/>
        </p:nvSpPr>
        <p:spPr>
          <a:xfrm rot="10358" flipH="1">
            <a:off x="11583459" y="7561472"/>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00F900">
              <a:alpha val="4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96" name="Shape"/>
          <p:cNvSpPr/>
          <p:nvPr/>
        </p:nvSpPr>
        <p:spPr>
          <a:xfrm rot="21450342" flipH="1">
            <a:off x="14323995" y="7420129"/>
            <a:ext cx="2833230" cy="1157507"/>
          </a:xfrm>
          <a:custGeom>
            <a:avLst/>
            <a:gdLst/>
            <a:ahLst/>
            <a:cxnLst>
              <a:cxn ang="0">
                <a:pos x="wd2" y="hd2"/>
              </a:cxn>
              <a:cxn ang="5400000">
                <a:pos x="wd2" y="hd2"/>
              </a:cxn>
              <a:cxn ang="10800000">
                <a:pos x="wd2" y="hd2"/>
              </a:cxn>
              <a:cxn ang="16200000">
                <a:pos x="wd2" y="hd2"/>
              </a:cxn>
            </a:cxnLst>
            <a:rect l="0" t="0" r="r" b="b"/>
            <a:pathLst>
              <a:path w="21600" h="21600" extrusionOk="0">
                <a:moveTo>
                  <a:pt x="21277" y="1939"/>
                </a:moveTo>
                <a:lnTo>
                  <a:pt x="21600" y="21600"/>
                </a:lnTo>
                <a:lnTo>
                  <a:pt x="375" y="20175"/>
                </a:lnTo>
                <a:lnTo>
                  <a:pt x="0" y="0"/>
                </a:lnTo>
                <a:lnTo>
                  <a:pt x="21277" y="1939"/>
                </a:lnTo>
                <a:close/>
              </a:path>
            </a:pathLst>
          </a:custGeom>
          <a:solidFill>
            <a:srgbClr val="00F900">
              <a:alpha val="40000"/>
            </a:srgbClr>
          </a:solidFill>
          <a:ln w="12700">
            <a:miter lim="400000"/>
          </a:ln>
        </p:spPr>
        <p:txBody>
          <a:bodyPr lIns="50800" tIns="50800" rIns="50800" bIns="50800" anchor="ctr"/>
          <a:lstStyle/>
          <a:p>
            <a:endParaRPr/>
          </a:p>
        </p:txBody>
      </p:sp>
      <p:sp>
        <p:nvSpPr>
          <p:cNvPr id="897" name="Shape"/>
          <p:cNvSpPr/>
          <p:nvPr/>
        </p:nvSpPr>
        <p:spPr>
          <a:xfrm rot="10650343" flipH="1">
            <a:off x="17109623" y="7401486"/>
            <a:ext cx="2959450" cy="854954"/>
          </a:xfrm>
          <a:custGeom>
            <a:avLst/>
            <a:gdLst/>
            <a:ahLst/>
            <a:cxnLst>
              <a:cxn ang="0">
                <a:pos x="wd2" y="hd2"/>
              </a:cxn>
              <a:cxn ang="5400000">
                <a:pos x="wd2" y="hd2"/>
              </a:cxn>
              <a:cxn ang="10800000">
                <a:pos x="wd2" y="hd2"/>
              </a:cxn>
              <a:cxn ang="16200000">
                <a:pos x="wd2" y="hd2"/>
              </a:cxn>
            </a:cxnLst>
            <a:rect l="0" t="0" r="r" b="b"/>
            <a:pathLst>
              <a:path w="21600" h="21600" extrusionOk="0">
                <a:moveTo>
                  <a:pt x="21320" y="2320"/>
                </a:moveTo>
                <a:lnTo>
                  <a:pt x="21600" y="21600"/>
                </a:lnTo>
                <a:lnTo>
                  <a:pt x="234" y="19670"/>
                </a:lnTo>
                <a:lnTo>
                  <a:pt x="0" y="0"/>
                </a:lnTo>
                <a:lnTo>
                  <a:pt x="21320" y="2320"/>
                </a:lnTo>
                <a:close/>
              </a:path>
            </a:pathLst>
          </a:custGeom>
          <a:solidFill>
            <a:srgbClr val="00F900">
              <a:alpha val="40000"/>
            </a:srgbClr>
          </a:solidFill>
          <a:ln w="12700">
            <a:miter lim="400000"/>
          </a:ln>
        </p:spPr>
        <p:txBody>
          <a:bodyPr lIns="50800" tIns="50800" rIns="50800" bIns="50800" anchor="ctr"/>
          <a:lstStyle/>
          <a:p>
            <a:endParaRPr/>
          </a:p>
        </p:txBody>
      </p:sp>
      <p:sp>
        <p:nvSpPr>
          <p:cNvPr id="898" name="Triangle"/>
          <p:cNvSpPr/>
          <p:nvPr/>
        </p:nvSpPr>
        <p:spPr>
          <a:xfrm>
            <a:off x="20043097" y="7316478"/>
            <a:ext cx="2770862" cy="8170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00F900">
              <a:alpha val="4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99" name="Oval"/>
          <p:cNvSpPr/>
          <p:nvPr/>
        </p:nvSpPr>
        <p:spPr>
          <a:xfrm rot="19913441">
            <a:off x="4515841" y="352953"/>
            <a:ext cx="469858" cy="1808825"/>
          </a:xfrm>
          <a:prstGeom prst="ellipse">
            <a:avLst/>
          </a:prstGeom>
          <a:ln w="25400">
            <a:solidFill>
              <a:schemeClr val="accent1">
                <a:satOff val="-9155"/>
                <a:lumOff val="-32673"/>
              </a:schemeClr>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900" name="Star"/>
          <p:cNvSpPr/>
          <p:nvPr/>
        </p:nvSpPr>
        <p:spPr>
          <a:xfrm>
            <a:off x="4472128" y="902464"/>
            <a:ext cx="724701" cy="689232"/>
          </a:xfrm>
          <a:prstGeom prst="star5">
            <a:avLst>
              <a:gd name="adj" fmla="val 19100"/>
              <a:gd name="hf" fmla="val 105146"/>
              <a:gd name="vf" fmla="val 110557"/>
            </a:avLst>
          </a:prstGeom>
          <a:solidFill>
            <a:srgbClr val="FFEC00"/>
          </a:solidFill>
          <a:ln w="25400">
            <a:solidFill>
              <a:srgbClr val="000000"/>
            </a:solidFill>
            <a:miter lim="400000"/>
          </a:ln>
          <a:effectLst>
            <a:outerShdw blurRad="50800" dist="12700" rotWithShape="0">
              <a:srgbClr val="000000">
                <a:alpha val="50000"/>
              </a:srgbClr>
            </a:outerShdw>
          </a:effectLst>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901" name="Saturn"/>
          <p:cNvSpPr/>
          <p:nvPr/>
        </p:nvSpPr>
        <p:spPr>
          <a:xfrm>
            <a:off x="4785972" y="1848062"/>
            <a:ext cx="771171" cy="401389"/>
          </a:xfrm>
          <a:custGeom>
            <a:avLst/>
            <a:gdLst/>
            <a:ahLst/>
            <a:cxnLst>
              <a:cxn ang="0">
                <a:pos x="wd2" y="hd2"/>
              </a:cxn>
              <a:cxn ang="5400000">
                <a:pos x="wd2" y="hd2"/>
              </a:cxn>
              <a:cxn ang="10800000">
                <a:pos x="wd2" y="hd2"/>
              </a:cxn>
              <a:cxn ang="16200000">
                <a:pos x="wd2" y="hd2"/>
              </a:cxn>
            </a:cxnLst>
            <a:rect l="0" t="0" r="r" b="b"/>
            <a:pathLst>
              <a:path w="20986" h="20722" extrusionOk="0">
                <a:moveTo>
                  <a:pt x="10578" y="1"/>
                </a:moveTo>
                <a:cubicBezTo>
                  <a:pt x="9874" y="-20"/>
                  <a:pt x="9157" y="218"/>
                  <a:pt x="8464" y="745"/>
                </a:cubicBezTo>
                <a:cubicBezTo>
                  <a:pt x="6243" y="2431"/>
                  <a:pt x="4928" y="6572"/>
                  <a:pt x="5038" y="10863"/>
                </a:cubicBezTo>
                <a:cubicBezTo>
                  <a:pt x="5041" y="10972"/>
                  <a:pt x="5010" y="11074"/>
                  <a:pt x="4959" y="11124"/>
                </a:cubicBezTo>
                <a:cubicBezTo>
                  <a:pt x="1769" y="14201"/>
                  <a:pt x="-247" y="17027"/>
                  <a:pt x="24" y="18312"/>
                </a:cubicBezTo>
                <a:cubicBezTo>
                  <a:pt x="415" y="20165"/>
                  <a:pt x="5419" y="18109"/>
                  <a:pt x="11201" y="13717"/>
                </a:cubicBezTo>
                <a:cubicBezTo>
                  <a:pt x="16983" y="9325"/>
                  <a:pt x="21353" y="4260"/>
                  <a:pt x="20962" y="2407"/>
                </a:cubicBezTo>
                <a:cubicBezTo>
                  <a:pt x="20691" y="1122"/>
                  <a:pt x="18203" y="1719"/>
                  <a:pt x="14776" y="3669"/>
                </a:cubicBezTo>
                <a:cubicBezTo>
                  <a:pt x="14721" y="3700"/>
                  <a:pt x="14661" y="3665"/>
                  <a:pt x="14623" y="3583"/>
                </a:cubicBezTo>
                <a:cubicBezTo>
                  <a:pt x="13605" y="1349"/>
                  <a:pt x="12125" y="48"/>
                  <a:pt x="10578" y="1"/>
                </a:cubicBezTo>
                <a:close/>
                <a:moveTo>
                  <a:pt x="16712" y="4606"/>
                </a:moveTo>
                <a:cubicBezTo>
                  <a:pt x="17082" y="4644"/>
                  <a:pt x="17316" y="4814"/>
                  <a:pt x="17382" y="5127"/>
                </a:cubicBezTo>
                <a:cubicBezTo>
                  <a:pt x="17663" y="6457"/>
                  <a:pt x="14806" y="9877"/>
                  <a:pt x="11001" y="12767"/>
                </a:cubicBezTo>
                <a:cubicBezTo>
                  <a:pt x="7197" y="15656"/>
                  <a:pt x="3885" y="16921"/>
                  <a:pt x="3604" y="15592"/>
                </a:cubicBezTo>
                <a:cubicBezTo>
                  <a:pt x="3472" y="14965"/>
                  <a:pt x="4037" y="13873"/>
                  <a:pt x="5070" y="12592"/>
                </a:cubicBezTo>
                <a:cubicBezTo>
                  <a:pt x="5108" y="12544"/>
                  <a:pt x="5160" y="12586"/>
                  <a:pt x="5170" y="12671"/>
                </a:cubicBezTo>
                <a:cubicBezTo>
                  <a:pt x="5233" y="13188"/>
                  <a:pt x="5318" y="13702"/>
                  <a:pt x="5425" y="14209"/>
                </a:cubicBezTo>
                <a:cubicBezTo>
                  <a:pt x="5491" y="14521"/>
                  <a:pt x="5563" y="14823"/>
                  <a:pt x="5643" y="15115"/>
                </a:cubicBezTo>
                <a:cubicBezTo>
                  <a:pt x="5669" y="15213"/>
                  <a:pt x="5728" y="15266"/>
                  <a:pt x="5785" y="15245"/>
                </a:cubicBezTo>
                <a:cubicBezTo>
                  <a:pt x="7141" y="14753"/>
                  <a:pt x="8983" y="13676"/>
                  <a:pt x="10888" y="12230"/>
                </a:cubicBezTo>
                <a:cubicBezTo>
                  <a:pt x="12711" y="10845"/>
                  <a:pt x="14371" y="9297"/>
                  <a:pt x="15561" y="7873"/>
                </a:cubicBezTo>
                <a:cubicBezTo>
                  <a:pt x="15601" y="7825"/>
                  <a:pt x="15639" y="7779"/>
                  <a:pt x="15677" y="7733"/>
                </a:cubicBezTo>
                <a:cubicBezTo>
                  <a:pt x="15726" y="7672"/>
                  <a:pt x="15749" y="7557"/>
                  <a:pt x="15732" y="7450"/>
                </a:cubicBezTo>
                <a:cubicBezTo>
                  <a:pt x="15683" y="7135"/>
                  <a:pt x="15627" y="6820"/>
                  <a:pt x="15561" y="6510"/>
                </a:cubicBezTo>
                <a:cubicBezTo>
                  <a:pt x="15454" y="6002"/>
                  <a:pt x="15329" y="5520"/>
                  <a:pt x="15186" y="5064"/>
                </a:cubicBezTo>
                <a:cubicBezTo>
                  <a:pt x="15162" y="4988"/>
                  <a:pt x="15184" y="4892"/>
                  <a:pt x="15229" y="4876"/>
                </a:cubicBezTo>
                <a:cubicBezTo>
                  <a:pt x="15836" y="4664"/>
                  <a:pt x="16342" y="4568"/>
                  <a:pt x="16712" y="4606"/>
                </a:cubicBezTo>
                <a:close/>
                <a:moveTo>
                  <a:pt x="15869" y="10396"/>
                </a:moveTo>
                <a:cubicBezTo>
                  <a:pt x="14493" y="11701"/>
                  <a:pt x="12945" y="13016"/>
                  <a:pt x="11315" y="14254"/>
                </a:cubicBezTo>
                <a:cubicBezTo>
                  <a:pt x="9676" y="15499"/>
                  <a:pt x="8075" y="16574"/>
                  <a:pt x="6614" y="17425"/>
                </a:cubicBezTo>
                <a:cubicBezTo>
                  <a:pt x="6573" y="17449"/>
                  <a:pt x="6559" y="17548"/>
                  <a:pt x="6589" y="17606"/>
                </a:cubicBezTo>
                <a:cubicBezTo>
                  <a:pt x="8086" y="20507"/>
                  <a:pt x="10412" y="21580"/>
                  <a:pt x="12522" y="19977"/>
                </a:cubicBezTo>
                <a:cubicBezTo>
                  <a:pt x="14632" y="18375"/>
                  <a:pt x="15924" y="14552"/>
                  <a:pt x="15953" y="10494"/>
                </a:cubicBezTo>
                <a:cubicBezTo>
                  <a:pt x="15954" y="10413"/>
                  <a:pt x="15908" y="10359"/>
                  <a:pt x="15869" y="10396"/>
                </a:cubicBezTo>
                <a:close/>
              </a:path>
            </a:pathLst>
          </a:custGeom>
          <a:solidFill>
            <a:srgbClr val="00F900"/>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pic>
        <p:nvPicPr>
          <p:cNvPr id="902" name="Aper_PSF.pdf" descr="Aper_PSF.pdf"/>
          <p:cNvPicPr>
            <a:picLocks noChangeAspect="1"/>
          </p:cNvPicPr>
          <p:nvPr/>
        </p:nvPicPr>
        <p:blipFill>
          <a:blip r:embed="rId7"/>
          <a:srcRect/>
          <a:stretch>
            <a:fillRect/>
          </a:stretch>
        </p:blipFill>
        <p:spPr>
          <a:xfrm rot="10800000" flipH="1">
            <a:off x="6523583" y="9698735"/>
            <a:ext cx="4813662" cy="3610246"/>
          </a:xfrm>
          <a:prstGeom prst="rect">
            <a:avLst/>
          </a:prstGeom>
          <a:ln w="12700">
            <a:miter lim="400000"/>
          </a:ln>
        </p:spPr>
      </p:pic>
      <p:pic>
        <p:nvPicPr>
          <p:cNvPr id="903" name="Aper_PSF_blocked.pdf" descr="Aper_PSF_blocked.pdf"/>
          <p:cNvPicPr>
            <a:picLocks noChangeAspect="1"/>
          </p:cNvPicPr>
          <p:nvPr/>
        </p:nvPicPr>
        <p:blipFill>
          <a:blip r:embed="rId8"/>
          <a:srcRect l="14092"/>
          <a:stretch>
            <a:fillRect/>
          </a:stretch>
        </p:blipFill>
        <p:spPr>
          <a:xfrm rot="10800000" flipH="1">
            <a:off x="10901861" y="9711435"/>
            <a:ext cx="4135304" cy="3610246"/>
          </a:xfrm>
          <a:prstGeom prst="rect">
            <a:avLst/>
          </a:prstGeom>
          <a:ln w="12700">
            <a:miter lim="400000"/>
          </a:ln>
        </p:spPr>
      </p:pic>
      <p:pic>
        <p:nvPicPr>
          <p:cNvPr id="904" name="Lyot_plane_before_mask.pdf" descr="Lyot_plane_before_mask.pdf"/>
          <p:cNvPicPr>
            <a:picLocks noChangeAspect="1"/>
          </p:cNvPicPr>
          <p:nvPr/>
        </p:nvPicPr>
        <p:blipFill>
          <a:blip r:embed="rId9"/>
          <a:srcRect l="13230"/>
          <a:stretch>
            <a:fillRect/>
          </a:stretch>
        </p:blipFill>
        <p:spPr>
          <a:xfrm>
            <a:off x="14549932" y="9715806"/>
            <a:ext cx="4176919" cy="3610373"/>
          </a:xfrm>
          <a:prstGeom prst="rect">
            <a:avLst/>
          </a:prstGeom>
          <a:ln w="12700">
            <a:miter lim="400000"/>
          </a:ln>
        </p:spPr>
      </p:pic>
      <p:pic>
        <p:nvPicPr>
          <p:cNvPr id="905" name="Lyot_plane_afer_mask.pdf" descr="Lyot_plane_afer_mask.pdf"/>
          <p:cNvPicPr>
            <a:picLocks noChangeAspect="1"/>
          </p:cNvPicPr>
          <p:nvPr/>
        </p:nvPicPr>
        <p:blipFill>
          <a:blip r:embed="rId10"/>
          <a:srcRect l="13793"/>
          <a:stretch>
            <a:fillRect/>
          </a:stretch>
        </p:blipFill>
        <p:spPr>
          <a:xfrm>
            <a:off x="18167609" y="9704492"/>
            <a:ext cx="4149853" cy="3610373"/>
          </a:xfrm>
          <a:prstGeom prst="rect">
            <a:avLst/>
          </a:prstGeom>
          <a:ln w="12700">
            <a:miter lim="400000"/>
          </a:ln>
        </p:spPr>
      </p:pic>
      <p:pic>
        <p:nvPicPr>
          <p:cNvPr id="906" name="Lyot_Coro_PSF.pdf" descr="Lyot_Coro_PSF.pdf"/>
          <p:cNvPicPr>
            <a:picLocks noChangeAspect="1"/>
          </p:cNvPicPr>
          <p:nvPr/>
        </p:nvPicPr>
        <p:blipFill>
          <a:blip r:embed="rId11"/>
          <a:stretch>
            <a:fillRect/>
          </a:stretch>
        </p:blipFill>
        <p:spPr>
          <a:xfrm>
            <a:off x="19974983" y="1885350"/>
            <a:ext cx="4813830" cy="3610373"/>
          </a:xfrm>
          <a:prstGeom prst="rect">
            <a:avLst/>
          </a:prstGeom>
          <a:ln w="12700">
            <a:miter lim="400000"/>
          </a:ln>
        </p:spPr>
      </p:pic>
      <p:sp>
        <p:nvSpPr>
          <p:cNvPr id="907" name="The Lyot coronagraph"/>
          <p:cNvSpPr txBox="1"/>
          <p:nvPr/>
        </p:nvSpPr>
        <p:spPr>
          <a:xfrm>
            <a:off x="8541755" y="506104"/>
            <a:ext cx="9011413"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lvl1pPr>
          </a:lstStyle>
          <a:p>
            <a:r>
              <a:t>The Lyot coronagraph</a:t>
            </a:r>
          </a:p>
        </p:txBody>
      </p:sp>
      <p:sp>
        <p:nvSpPr>
          <p:cNvPr id="908"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909"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910"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911"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912"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
        <p:nvSpPr>
          <p:cNvPr id="90" name="Line">
            <a:extLst>
              <a:ext uri="{FF2B5EF4-FFF2-40B4-BE49-F238E27FC236}">
                <a16:creationId xmlns:a16="http://schemas.microsoft.com/office/drawing/2014/main" id="{1BB8EB52-0B39-FD46-B3D6-3BB9C1DF1892}"/>
              </a:ext>
            </a:extLst>
          </p:cNvPr>
          <p:cNvSpPr/>
          <p:nvPr/>
        </p:nvSpPr>
        <p:spPr>
          <a:xfrm>
            <a:off x="5548111" y="8471777"/>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1" name="Line">
            <a:extLst>
              <a:ext uri="{FF2B5EF4-FFF2-40B4-BE49-F238E27FC236}">
                <a16:creationId xmlns:a16="http://schemas.microsoft.com/office/drawing/2014/main" id="{9924AF4F-C5D1-A848-893C-C03EAD1F0E78}"/>
              </a:ext>
            </a:extLst>
          </p:cNvPr>
          <p:cNvSpPr/>
          <p:nvPr/>
        </p:nvSpPr>
        <p:spPr>
          <a:xfrm>
            <a:off x="5548111" y="7278005"/>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2" name="Line">
            <a:extLst>
              <a:ext uri="{FF2B5EF4-FFF2-40B4-BE49-F238E27FC236}">
                <a16:creationId xmlns:a16="http://schemas.microsoft.com/office/drawing/2014/main" id="{EED190A7-3205-5A4A-80ED-68640A751A2A}"/>
              </a:ext>
            </a:extLst>
          </p:cNvPr>
          <p:cNvSpPr/>
          <p:nvPr/>
        </p:nvSpPr>
        <p:spPr>
          <a:xfrm>
            <a:off x="16966983" y="8326907"/>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3" name="Line">
            <a:extLst>
              <a:ext uri="{FF2B5EF4-FFF2-40B4-BE49-F238E27FC236}">
                <a16:creationId xmlns:a16="http://schemas.microsoft.com/office/drawing/2014/main" id="{E88AA8EE-FAE4-F84C-8E14-AC37946FFEE9}"/>
              </a:ext>
            </a:extLst>
          </p:cNvPr>
          <p:cNvSpPr/>
          <p:nvPr/>
        </p:nvSpPr>
        <p:spPr>
          <a:xfrm>
            <a:off x="16953335" y="7487976"/>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4" name="Line">
            <a:extLst>
              <a:ext uri="{FF2B5EF4-FFF2-40B4-BE49-F238E27FC236}">
                <a16:creationId xmlns:a16="http://schemas.microsoft.com/office/drawing/2014/main" id="{BE79B6AB-ACBE-D448-BC25-770854366DD9}"/>
              </a:ext>
            </a:extLst>
          </p:cNvPr>
          <p:cNvSpPr/>
          <p:nvPr/>
        </p:nvSpPr>
        <p:spPr>
          <a:xfrm flipV="1">
            <a:off x="11658901" y="7681365"/>
            <a:ext cx="0" cy="370814"/>
          </a:xfrm>
          <a:prstGeom prst="line">
            <a:avLst/>
          </a:prstGeom>
          <a:ln w="1778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5" name="Line">
            <a:extLst>
              <a:ext uri="{FF2B5EF4-FFF2-40B4-BE49-F238E27FC236}">
                <a16:creationId xmlns:a16="http://schemas.microsoft.com/office/drawing/2014/main" id="{65DDD324-B8DD-E243-B8BB-7C6A9F764AA9}"/>
              </a:ext>
            </a:extLst>
          </p:cNvPr>
          <p:cNvSpPr/>
          <p:nvPr/>
        </p:nvSpPr>
        <p:spPr>
          <a:xfrm flipV="1">
            <a:off x="11658901" y="6889594"/>
            <a:ext cx="0" cy="2025805"/>
          </a:xfrm>
          <a:prstGeom prst="line">
            <a:avLst/>
          </a:prstGeom>
          <a:ln w="101600">
            <a:solidFill>
              <a:srgbClr val="000000">
                <a:alpha val="22314"/>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9" name="Line">
            <a:extLst>
              <a:ext uri="{FF2B5EF4-FFF2-40B4-BE49-F238E27FC236}">
                <a16:creationId xmlns:a16="http://schemas.microsoft.com/office/drawing/2014/main" id="{F2C9E45C-6461-414C-82E6-DA7EBF1B83D8}"/>
              </a:ext>
            </a:extLst>
          </p:cNvPr>
          <p:cNvSpPr/>
          <p:nvPr/>
        </p:nvSpPr>
        <p:spPr>
          <a:xfrm flipV="1">
            <a:off x="5727348" y="6335485"/>
            <a:ext cx="0" cy="977951"/>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00" name="Line">
            <a:extLst>
              <a:ext uri="{FF2B5EF4-FFF2-40B4-BE49-F238E27FC236}">
                <a16:creationId xmlns:a16="http://schemas.microsoft.com/office/drawing/2014/main" id="{435CF402-80F9-7F4B-A0C9-89093FA497D2}"/>
              </a:ext>
            </a:extLst>
          </p:cNvPr>
          <p:cNvSpPr/>
          <p:nvPr/>
        </p:nvSpPr>
        <p:spPr>
          <a:xfrm flipV="1">
            <a:off x="5700399" y="8472875"/>
            <a:ext cx="0" cy="997695"/>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01" name="Line">
            <a:extLst>
              <a:ext uri="{FF2B5EF4-FFF2-40B4-BE49-F238E27FC236}">
                <a16:creationId xmlns:a16="http://schemas.microsoft.com/office/drawing/2014/main" id="{703D2853-9161-654A-B6EA-6F288128EA35}"/>
              </a:ext>
            </a:extLst>
          </p:cNvPr>
          <p:cNvSpPr/>
          <p:nvPr/>
        </p:nvSpPr>
        <p:spPr>
          <a:xfrm flipV="1">
            <a:off x="17118101" y="6424390"/>
            <a:ext cx="0" cy="108192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02" name="Line">
            <a:extLst>
              <a:ext uri="{FF2B5EF4-FFF2-40B4-BE49-F238E27FC236}">
                <a16:creationId xmlns:a16="http://schemas.microsoft.com/office/drawing/2014/main" id="{5CD0C3A5-BD25-D34E-8AAB-4310DAC2C726}"/>
              </a:ext>
            </a:extLst>
          </p:cNvPr>
          <p:cNvSpPr/>
          <p:nvPr/>
        </p:nvSpPr>
        <p:spPr>
          <a:xfrm flipV="1">
            <a:off x="17113140" y="8271319"/>
            <a:ext cx="0" cy="1074368"/>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 name="Lyot_plane_before_mask.pdf" descr="Lyot_plane_before_mask.pdf"/>
          <p:cNvPicPr>
            <a:picLocks noChangeAspect="1"/>
          </p:cNvPicPr>
          <p:nvPr/>
        </p:nvPicPr>
        <p:blipFill>
          <a:blip r:embed="rId2"/>
          <a:stretch>
            <a:fillRect/>
          </a:stretch>
        </p:blipFill>
        <p:spPr>
          <a:xfrm>
            <a:off x="13912468" y="9706498"/>
            <a:ext cx="4813830" cy="3610373"/>
          </a:xfrm>
          <a:prstGeom prst="rect">
            <a:avLst/>
          </a:prstGeom>
          <a:ln w="12700">
            <a:miter lim="400000"/>
          </a:ln>
        </p:spPr>
      </p:pic>
      <p:sp>
        <p:nvSpPr>
          <p:cNvPr id="917" name="Shape"/>
          <p:cNvSpPr/>
          <p:nvPr/>
        </p:nvSpPr>
        <p:spPr>
          <a:xfrm>
            <a:off x="1684679" y="7309540"/>
            <a:ext cx="402334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15000"/>
            </a:srgbClr>
          </a:solidFill>
          <a:ln w="12700">
            <a:miter lim="400000"/>
          </a:ln>
        </p:spPr>
        <p:txBody>
          <a:bodyPr lIns="50800" tIns="50800" rIns="50800" bIns="50800" anchor="ctr"/>
          <a:lstStyle/>
          <a:p>
            <a:endParaRPr/>
          </a:p>
        </p:txBody>
      </p:sp>
      <p:pic>
        <p:nvPicPr>
          <p:cNvPr id="918" name="Clear_aperture.pdf" descr="Clear_aperture.pdf"/>
          <p:cNvPicPr>
            <a:picLocks noChangeAspect="1"/>
          </p:cNvPicPr>
          <p:nvPr/>
        </p:nvPicPr>
        <p:blipFill>
          <a:blip r:embed="rId3"/>
          <a:srcRect l="21637" t="11225" r="18999" b="9910"/>
          <a:stretch>
            <a:fillRect/>
          </a:stretch>
        </p:blipFill>
        <p:spPr>
          <a:xfrm>
            <a:off x="5731489" y="1981359"/>
            <a:ext cx="3474028" cy="3461436"/>
          </a:xfrm>
          <a:prstGeom prst="rect">
            <a:avLst/>
          </a:prstGeom>
          <a:ln w="12700">
            <a:miter lim="400000"/>
          </a:ln>
        </p:spPr>
      </p:pic>
      <p:pic>
        <p:nvPicPr>
          <p:cNvPr id="919" name="Lyot_fpmask.pdf" descr="Lyot_fpmask.pdf"/>
          <p:cNvPicPr>
            <a:picLocks noChangeAspect="1"/>
          </p:cNvPicPr>
          <p:nvPr/>
        </p:nvPicPr>
        <p:blipFill>
          <a:blip r:embed="rId4"/>
          <a:srcRect l="21012" t="10433" r="19066" b="9586"/>
          <a:stretch>
            <a:fillRect/>
          </a:stretch>
        </p:blipFill>
        <p:spPr>
          <a:xfrm>
            <a:off x="9873310" y="1956951"/>
            <a:ext cx="3506648" cy="3510418"/>
          </a:xfrm>
          <a:prstGeom prst="rect">
            <a:avLst/>
          </a:prstGeom>
          <a:ln w="12700">
            <a:miter lim="400000"/>
          </a:ln>
        </p:spPr>
      </p:pic>
      <p:pic>
        <p:nvPicPr>
          <p:cNvPr id="920" name="Lyot_mask.pdf" descr="Lyot_mask.pdf"/>
          <p:cNvPicPr>
            <a:picLocks noChangeAspect="1"/>
          </p:cNvPicPr>
          <p:nvPr/>
        </p:nvPicPr>
        <p:blipFill>
          <a:blip r:embed="rId5"/>
          <a:srcRect l="21354" t="11203" r="18942" b="9592"/>
          <a:stretch>
            <a:fillRect/>
          </a:stretch>
        </p:blipFill>
        <p:spPr>
          <a:xfrm>
            <a:off x="15438975" y="1974017"/>
            <a:ext cx="3493930" cy="3476367"/>
          </a:xfrm>
          <a:prstGeom prst="rect">
            <a:avLst/>
          </a:prstGeom>
          <a:ln w="12700">
            <a:miter lim="400000"/>
          </a:ln>
        </p:spPr>
      </p:pic>
      <p:pic>
        <p:nvPicPr>
          <p:cNvPr id="921" name="Lyot_plane_afer_mask.pdf" descr="Lyot_plane_afer_mask.pdf"/>
          <p:cNvPicPr>
            <a:picLocks noChangeAspect="1"/>
          </p:cNvPicPr>
          <p:nvPr/>
        </p:nvPicPr>
        <p:blipFill>
          <a:blip r:embed="rId6"/>
          <a:srcRect l="13897" t="1805" r="13539" b="1666"/>
          <a:stretch>
            <a:fillRect/>
          </a:stretch>
        </p:blipFill>
        <p:spPr>
          <a:xfrm>
            <a:off x="18156843" y="9767690"/>
            <a:ext cx="3501261" cy="3493197"/>
          </a:xfrm>
          <a:prstGeom prst="rect">
            <a:avLst/>
          </a:prstGeom>
          <a:ln w="12700">
            <a:miter lim="400000"/>
          </a:ln>
        </p:spPr>
      </p:pic>
      <p:sp>
        <p:nvSpPr>
          <p:cNvPr id="922" name="Rectangle"/>
          <p:cNvSpPr/>
          <p:nvPr/>
        </p:nvSpPr>
        <p:spPr>
          <a:xfrm>
            <a:off x="5709103" y="7325800"/>
            <a:ext cx="3242746" cy="1088495"/>
          </a:xfrm>
          <a:prstGeom prst="rect">
            <a:avLst/>
          </a:pr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24" name="Rectangle"/>
          <p:cNvSpPr/>
          <p:nvPr/>
        </p:nvSpPr>
        <p:spPr>
          <a:xfrm>
            <a:off x="14365144" y="7353911"/>
            <a:ext cx="2782861" cy="1088494"/>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25" name="Triangle"/>
          <p:cNvSpPr/>
          <p:nvPr/>
        </p:nvSpPr>
        <p:spPr>
          <a:xfrm flipH="1">
            <a:off x="11611264" y="7335063"/>
            <a:ext cx="2770863"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26" name="Triangle"/>
          <p:cNvSpPr/>
          <p:nvPr/>
        </p:nvSpPr>
        <p:spPr>
          <a:xfrm>
            <a:off x="8946233" y="7321077"/>
            <a:ext cx="2770862" cy="10902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27" name="Line"/>
          <p:cNvSpPr/>
          <p:nvPr/>
        </p:nvSpPr>
        <p:spPr>
          <a:xfrm flipV="1">
            <a:off x="11654564" y="7386455"/>
            <a:ext cx="2704000" cy="516734"/>
          </a:xfrm>
          <a:prstGeom prst="line">
            <a:avLst/>
          </a:prstGeom>
          <a:ln w="88900">
            <a:solidFill>
              <a:srgbClr val="FF644E">
                <a:alpha val="15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28" name="Line"/>
          <p:cNvSpPr/>
          <p:nvPr/>
        </p:nvSpPr>
        <p:spPr>
          <a:xfrm>
            <a:off x="11648065" y="7881770"/>
            <a:ext cx="2722216" cy="511837"/>
          </a:xfrm>
          <a:prstGeom prst="line">
            <a:avLst/>
          </a:prstGeom>
          <a:ln w="88900">
            <a:solidFill>
              <a:srgbClr val="FF644E">
                <a:alpha val="15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29" name="Line"/>
          <p:cNvSpPr/>
          <p:nvPr/>
        </p:nvSpPr>
        <p:spPr>
          <a:xfrm>
            <a:off x="14342380" y="7389814"/>
            <a:ext cx="2731035" cy="1"/>
          </a:xfrm>
          <a:prstGeom prst="line">
            <a:avLst/>
          </a:prstGeom>
          <a:ln w="88900">
            <a:solidFill>
              <a:srgbClr val="FF2600">
                <a:alpha val="75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30" name="Line"/>
          <p:cNvSpPr/>
          <p:nvPr/>
        </p:nvSpPr>
        <p:spPr>
          <a:xfrm>
            <a:off x="14339493" y="8396714"/>
            <a:ext cx="2731035" cy="1"/>
          </a:xfrm>
          <a:prstGeom prst="line">
            <a:avLst/>
          </a:prstGeom>
          <a:ln w="88900">
            <a:solidFill>
              <a:srgbClr val="FF2600">
                <a:alpha val="75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31" name="Shape"/>
          <p:cNvSpPr/>
          <p:nvPr/>
        </p:nvSpPr>
        <p:spPr>
          <a:xfrm>
            <a:off x="14129872" y="6667446"/>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34" name="Line"/>
          <p:cNvSpPr/>
          <p:nvPr/>
        </p:nvSpPr>
        <p:spPr>
          <a:xfrm>
            <a:off x="16939021" y="8271002"/>
            <a:ext cx="336822" cy="1"/>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35" name="Line"/>
          <p:cNvSpPr/>
          <p:nvPr/>
        </p:nvSpPr>
        <p:spPr>
          <a:xfrm>
            <a:off x="16950977" y="7504178"/>
            <a:ext cx="336822" cy="1"/>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36" name="Shape"/>
          <p:cNvSpPr/>
          <p:nvPr/>
        </p:nvSpPr>
        <p:spPr>
          <a:xfrm>
            <a:off x="19807829" y="6549650"/>
            <a:ext cx="419157"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37" name="Rectangle"/>
          <p:cNvSpPr/>
          <p:nvPr/>
        </p:nvSpPr>
        <p:spPr>
          <a:xfrm>
            <a:off x="22733592" y="7011726"/>
            <a:ext cx="173425" cy="1918001"/>
          </a:xfrm>
          <a:prstGeom prst="rect">
            <a:avLst/>
          </a:prstGeom>
          <a:solidFill>
            <a:srgbClr val="000000"/>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38" name="Shape"/>
          <p:cNvSpPr/>
          <p:nvPr/>
        </p:nvSpPr>
        <p:spPr>
          <a:xfrm>
            <a:off x="8742271" y="6579695"/>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39" name="Triangle"/>
          <p:cNvSpPr/>
          <p:nvPr/>
        </p:nvSpPr>
        <p:spPr>
          <a:xfrm>
            <a:off x="20053882" y="7504415"/>
            <a:ext cx="2770863" cy="8170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40" name="Rectangle"/>
          <p:cNvSpPr/>
          <p:nvPr/>
        </p:nvSpPr>
        <p:spPr>
          <a:xfrm>
            <a:off x="17146795" y="7497326"/>
            <a:ext cx="2901224" cy="831580"/>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41" name="Line"/>
          <p:cNvSpPr/>
          <p:nvPr/>
        </p:nvSpPr>
        <p:spPr>
          <a:xfrm flipV="1">
            <a:off x="566907" y="946932"/>
            <a:ext cx="3064515" cy="1908587"/>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942" name="Line"/>
          <p:cNvSpPr/>
          <p:nvPr/>
        </p:nvSpPr>
        <p:spPr>
          <a:xfrm flipV="1">
            <a:off x="1484273" y="2702363"/>
            <a:ext cx="3194530" cy="2013508"/>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943" name="Line"/>
          <p:cNvSpPr/>
          <p:nvPr/>
        </p:nvSpPr>
        <p:spPr>
          <a:xfrm>
            <a:off x="590435" y="2875082"/>
            <a:ext cx="4547126" cy="372632"/>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019" name="Connection Line"/>
          <p:cNvSpPr/>
          <p:nvPr/>
        </p:nvSpPr>
        <p:spPr>
          <a:xfrm>
            <a:off x="551648" y="2532659"/>
            <a:ext cx="992031" cy="2219445"/>
          </a:xfrm>
          <a:custGeom>
            <a:avLst/>
            <a:gdLst/>
            <a:ahLst/>
            <a:cxnLst>
              <a:cxn ang="0">
                <a:pos x="wd2" y="hd2"/>
              </a:cxn>
              <a:cxn ang="5400000">
                <a:pos x="wd2" y="hd2"/>
              </a:cxn>
              <a:cxn ang="10800000">
                <a:pos x="wd2" y="hd2"/>
              </a:cxn>
              <a:cxn ang="16200000">
                <a:pos x="wd2" y="hd2"/>
              </a:cxn>
            </a:cxnLst>
            <a:rect l="0" t="0" r="r" b="b"/>
            <a:pathLst>
              <a:path w="21511" h="21600" extrusionOk="0">
                <a:moveTo>
                  <a:pt x="1" y="0"/>
                </a:moveTo>
                <a:cubicBezTo>
                  <a:pt x="-89" y="8826"/>
                  <a:pt x="7081" y="16026"/>
                  <a:pt x="21511" y="21600"/>
                </a:cubicBezTo>
              </a:path>
            </a:pathLst>
          </a:custGeom>
          <a:ln w="50800">
            <a:solidFill>
              <a:srgbClr val="000000"/>
            </a:solidFill>
            <a:miter lim="400000"/>
          </a:ln>
        </p:spPr>
        <p:txBody>
          <a:bodyPr/>
          <a:lstStyle/>
          <a:p>
            <a:endParaRPr/>
          </a:p>
        </p:txBody>
      </p:sp>
      <p:sp>
        <p:nvSpPr>
          <p:cNvPr id="1020" name="Connection Line"/>
          <p:cNvSpPr/>
          <p:nvPr/>
        </p:nvSpPr>
        <p:spPr>
          <a:xfrm>
            <a:off x="5090161" y="3062209"/>
            <a:ext cx="217255" cy="7206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50800">
            <a:solidFill>
              <a:srgbClr val="000000"/>
            </a:solidFill>
            <a:miter lim="400000"/>
          </a:ln>
        </p:spPr>
        <p:txBody>
          <a:bodyPr/>
          <a:lstStyle/>
          <a:p>
            <a:endParaRPr/>
          </a:p>
        </p:txBody>
      </p:sp>
      <p:sp>
        <p:nvSpPr>
          <p:cNvPr id="946" name="Line"/>
          <p:cNvSpPr/>
          <p:nvPr/>
        </p:nvSpPr>
        <p:spPr>
          <a:xfrm>
            <a:off x="2403996" y="4730678"/>
            <a:ext cx="392876" cy="1452694"/>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947" name="Line"/>
          <p:cNvSpPr/>
          <p:nvPr/>
        </p:nvSpPr>
        <p:spPr>
          <a:xfrm flipV="1">
            <a:off x="1691228" y="5293924"/>
            <a:ext cx="247006" cy="868589"/>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948" name="Line"/>
          <p:cNvSpPr/>
          <p:nvPr/>
        </p:nvSpPr>
        <p:spPr>
          <a:xfrm flipV="1">
            <a:off x="1814208" y="4520133"/>
            <a:ext cx="785669" cy="909066"/>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49" name="Line"/>
          <p:cNvSpPr/>
          <p:nvPr/>
        </p:nvSpPr>
        <p:spPr>
          <a:xfrm flipV="1">
            <a:off x="1702071" y="6131147"/>
            <a:ext cx="1" cy="1213317"/>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950" name="Line"/>
          <p:cNvSpPr/>
          <p:nvPr/>
        </p:nvSpPr>
        <p:spPr>
          <a:xfrm flipV="1">
            <a:off x="2776934" y="6159198"/>
            <a:ext cx="1" cy="2238810"/>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951" name="Line"/>
          <p:cNvSpPr/>
          <p:nvPr/>
        </p:nvSpPr>
        <p:spPr>
          <a:xfrm flipH="1">
            <a:off x="1907390" y="3225119"/>
            <a:ext cx="3229973" cy="2122433"/>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952" name="Line"/>
          <p:cNvSpPr/>
          <p:nvPr/>
        </p:nvSpPr>
        <p:spPr>
          <a:xfrm flipH="1">
            <a:off x="2417709" y="3583701"/>
            <a:ext cx="2816684" cy="1177174"/>
          </a:xfrm>
          <a:prstGeom prst="line">
            <a:avLst/>
          </a:prstGeom>
          <a:ln w="25400">
            <a:solidFill>
              <a:srgbClr val="FF2603">
                <a:alpha val="50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953" name="Line"/>
          <p:cNvSpPr/>
          <p:nvPr/>
        </p:nvSpPr>
        <p:spPr>
          <a:xfrm flipH="1">
            <a:off x="1514144" y="3577336"/>
            <a:ext cx="3711956" cy="1106382"/>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954" name="Line"/>
          <p:cNvSpPr/>
          <p:nvPr/>
        </p:nvSpPr>
        <p:spPr>
          <a:xfrm>
            <a:off x="1548377" y="7216826"/>
            <a:ext cx="1349659" cy="1332365"/>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55" name="Shape"/>
          <p:cNvSpPr/>
          <p:nvPr/>
        </p:nvSpPr>
        <p:spPr>
          <a:xfrm>
            <a:off x="572625" y="965855"/>
            <a:ext cx="4093462" cy="3736895"/>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21600" y="10114"/>
                </a:lnTo>
                <a:lnTo>
                  <a:pt x="4858" y="21600"/>
                </a:lnTo>
                <a:cubicBezTo>
                  <a:pt x="3350" y="20250"/>
                  <a:pt x="2133" y="18552"/>
                  <a:pt x="1292" y="16628"/>
                </a:cubicBezTo>
                <a:cubicBezTo>
                  <a:pt x="489" y="14788"/>
                  <a:pt x="49" y="12784"/>
                  <a:pt x="0" y="10745"/>
                </a:cubicBezTo>
                <a:lnTo>
                  <a:pt x="16133" y="0"/>
                </a:lnTo>
                <a:close/>
              </a:path>
            </a:pathLst>
          </a:custGeom>
          <a:solidFill>
            <a:srgbClr val="FF2600">
              <a:alpha val="15000"/>
            </a:srgbClr>
          </a:solidFill>
          <a:ln w="12700">
            <a:miter lim="400000"/>
          </a:ln>
        </p:spPr>
        <p:txBody>
          <a:bodyPr lIns="50800" tIns="50800" rIns="50800" bIns="50800" anchor="ctr"/>
          <a:lstStyle/>
          <a:p>
            <a:endParaRPr/>
          </a:p>
        </p:txBody>
      </p:sp>
      <p:sp>
        <p:nvSpPr>
          <p:cNvPr id="956" name="Shape"/>
          <p:cNvSpPr/>
          <p:nvPr/>
        </p:nvSpPr>
        <p:spPr>
          <a:xfrm>
            <a:off x="559925" y="2850210"/>
            <a:ext cx="4663617" cy="1877940"/>
          </a:xfrm>
          <a:custGeom>
            <a:avLst/>
            <a:gdLst/>
            <a:ahLst/>
            <a:cxnLst>
              <a:cxn ang="0">
                <a:pos x="wd2" y="hd2"/>
              </a:cxn>
              <a:cxn ang="5400000">
                <a:pos x="wd2" y="hd2"/>
              </a:cxn>
              <a:cxn ang="10800000">
                <a:pos x="wd2" y="hd2"/>
              </a:cxn>
              <a:cxn ang="16200000">
                <a:pos x="wd2" y="hd2"/>
              </a:cxn>
            </a:cxnLst>
            <a:rect l="0" t="0" r="r" b="b"/>
            <a:pathLst>
              <a:path w="21600" h="21600" extrusionOk="0">
                <a:moveTo>
                  <a:pt x="21144" y="4588"/>
                </a:moveTo>
                <a:lnTo>
                  <a:pt x="21600" y="8564"/>
                </a:lnTo>
                <a:lnTo>
                  <a:pt x="4264" y="21600"/>
                </a:lnTo>
                <a:cubicBezTo>
                  <a:pt x="2941" y="18913"/>
                  <a:pt x="1872" y="15535"/>
                  <a:pt x="1134" y="11706"/>
                </a:cubicBezTo>
                <a:cubicBezTo>
                  <a:pt x="429" y="8045"/>
                  <a:pt x="43" y="4056"/>
                  <a:pt x="0" y="0"/>
                </a:cubicBezTo>
                <a:lnTo>
                  <a:pt x="21144" y="4588"/>
                </a:lnTo>
                <a:close/>
              </a:path>
            </a:pathLst>
          </a:custGeom>
          <a:solidFill>
            <a:srgbClr val="FF2600">
              <a:alpha val="15000"/>
            </a:srgbClr>
          </a:solidFill>
          <a:ln w="12700">
            <a:miter lim="400000"/>
          </a:ln>
        </p:spPr>
        <p:txBody>
          <a:bodyPr lIns="50800" tIns="50800" rIns="50800" bIns="50800" anchor="ctr"/>
          <a:lstStyle/>
          <a:p>
            <a:endParaRPr/>
          </a:p>
        </p:txBody>
      </p:sp>
      <p:sp>
        <p:nvSpPr>
          <p:cNvPr id="957" name="Shape"/>
          <p:cNvSpPr/>
          <p:nvPr/>
        </p:nvSpPr>
        <p:spPr>
          <a:xfrm>
            <a:off x="1916086" y="3231588"/>
            <a:ext cx="3332856"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FF2600">
              <a:alpha val="15000"/>
            </a:srgbClr>
          </a:solidFill>
          <a:ln w="12700">
            <a:miter lim="400000"/>
          </a:ln>
        </p:spPr>
        <p:txBody>
          <a:bodyPr lIns="50800" tIns="50800" rIns="50800" bIns="50800" anchor="ctr"/>
          <a:lstStyle/>
          <a:p>
            <a:endParaRPr/>
          </a:p>
        </p:txBody>
      </p:sp>
      <p:sp>
        <p:nvSpPr>
          <p:cNvPr id="958" name="Shape"/>
          <p:cNvSpPr/>
          <p:nvPr/>
        </p:nvSpPr>
        <p:spPr>
          <a:xfrm>
            <a:off x="1709104" y="4762927"/>
            <a:ext cx="1073855" cy="1369483"/>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FF2600">
              <a:alpha val="15000"/>
            </a:srgbClr>
          </a:solidFill>
          <a:ln w="12700">
            <a:miter lim="400000"/>
          </a:ln>
        </p:spPr>
        <p:txBody>
          <a:bodyPr lIns="50800" tIns="50800" rIns="50800" bIns="50800" anchor="ctr"/>
          <a:lstStyle/>
          <a:p>
            <a:endParaRPr/>
          </a:p>
        </p:txBody>
      </p:sp>
      <p:sp>
        <p:nvSpPr>
          <p:cNvPr id="959" name="Shape"/>
          <p:cNvSpPr/>
          <p:nvPr/>
        </p:nvSpPr>
        <p:spPr>
          <a:xfrm>
            <a:off x="1701087" y="6132233"/>
            <a:ext cx="1091953" cy="2252162"/>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FF2600">
              <a:alpha val="15000"/>
            </a:srgbClr>
          </a:solidFill>
          <a:ln w="12700">
            <a:miter lim="400000"/>
          </a:ln>
        </p:spPr>
        <p:txBody>
          <a:bodyPr lIns="50800" tIns="50800" rIns="50800" bIns="50800" anchor="ctr"/>
          <a:lstStyle/>
          <a:p>
            <a:endParaRPr/>
          </a:p>
        </p:txBody>
      </p:sp>
      <p:sp>
        <p:nvSpPr>
          <p:cNvPr id="960" name="Shape"/>
          <p:cNvSpPr/>
          <p:nvPr/>
        </p:nvSpPr>
        <p:spPr>
          <a:xfrm rot="5400000">
            <a:off x="2101114" y="5463401"/>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65" name="Line"/>
          <p:cNvSpPr/>
          <p:nvPr/>
        </p:nvSpPr>
        <p:spPr>
          <a:xfrm flipH="1">
            <a:off x="6111929" y="5619023"/>
            <a:ext cx="1223821" cy="1311099"/>
          </a:xfrm>
          <a:prstGeom prst="line">
            <a:avLst/>
          </a:prstGeom>
          <a:ln w="63500">
            <a:solidFill>
              <a:srgbClr val="000000"/>
            </a:solidFill>
            <a:miter lim="400000"/>
            <a:tailEnd type="triangle"/>
          </a:ln>
        </p:spPr>
        <p:txBody>
          <a:bodyPr lIns="50800" tIns="50800" rIns="50800" bIns="50800" anchor="ctr"/>
          <a:lstStyle/>
          <a:p>
            <a:endParaRPr/>
          </a:p>
        </p:txBody>
      </p:sp>
      <p:sp>
        <p:nvSpPr>
          <p:cNvPr id="966" name="Line"/>
          <p:cNvSpPr/>
          <p:nvPr/>
        </p:nvSpPr>
        <p:spPr>
          <a:xfrm flipV="1">
            <a:off x="8949751" y="8156475"/>
            <a:ext cx="2334667" cy="1549705"/>
          </a:xfrm>
          <a:prstGeom prst="line">
            <a:avLst/>
          </a:prstGeom>
          <a:ln w="63500">
            <a:solidFill>
              <a:srgbClr val="000000"/>
            </a:solidFill>
            <a:miter lim="400000"/>
            <a:tailEnd type="triangle"/>
          </a:ln>
        </p:spPr>
        <p:txBody>
          <a:bodyPr lIns="50800" tIns="50800" rIns="50800" bIns="50800" anchor="ctr"/>
          <a:lstStyle/>
          <a:p>
            <a:endParaRPr/>
          </a:p>
        </p:txBody>
      </p:sp>
      <p:sp>
        <p:nvSpPr>
          <p:cNvPr id="967" name="Line"/>
          <p:cNvSpPr/>
          <p:nvPr/>
        </p:nvSpPr>
        <p:spPr>
          <a:xfrm flipH="1" flipV="1">
            <a:off x="11882307" y="8135544"/>
            <a:ext cx="649598" cy="1517210"/>
          </a:xfrm>
          <a:prstGeom prst="line">
            <a:avLst/>
          </a:prstGeom>
          <a:ln w="63500">
            <a:solidFill>
              <a:srgbClr val="000000"/>
            </a:solidFill>
            <a:miter lim="400000"/>
            <a:tailEnd type="triangle"/>
          </a:ln>
        </p:spPr>
        <p:txBody>
          <a:bodyPr lIns="50800" tIns="50800" rIns="50800" bIns="50800" anchor="ctr"/>
          <a:lstStyle/>
          <a:p>
            <a:endParaRPr/>
          </a:p>
        </p:txBody>
      </p:sp>
      <p:sp>
        <p:nvSpPr>
          <p:cNvPr id="968" name="Line"/>
          <p:cNvSpPr/>
          <p:nvPr/>
        </p:nvSpPr>
        <p:spPr>
          <a:xfrm>
            <a:off x="11648040" y="5547969"/>
            <a:ext cx="1" cy="1144883"/>
          </a:xfrm>
          <a:prstGeom prst="line">
            <a:avLst/>
          </a:prstGeom>
          <a:ln w="63500">
            <a:solidFill>
              <a:srgbClr val="000000"/>
            </a:solidFill>
            <a:miter lim="400000"/>
            <a:tailEnd type="triangle"/>
          </a:ln>
        </p:spPr>
        <p:txBody>
          <a:bodyPr lIns="50800" tIns="50800" rIns="50800" bIns="50800" anchor="ctr"/>
          <a:lstStyle/>
          <a:p>
            <a:endParaRPr/>
          </a:p>
        </p:txBody>
      </p:sp>
      <p:sp>
        <p:nvSpPr>
          <p:cNvPr id="969" name="Line"/>
          <p:cNvSpPr/>
          <p:nvPr/>
        </p:nvSpPr>
        <p:spPr>
          <a:xfrm>
            <a:off x="17100565" y="5518126"/>
            <a:ext cx="1" cy="846564"/>
          </a:xfrm>
          <a:prstGeom prst="line">
            <a:avLst/>
          </a:prstGeom>
          <a:ln w="63500">
            <a:solidFill>
              <a:srgbClr val="000000"/>
            </a:solidFill>
            <a:miter lim="400000"/>
            <a:tailEnd type="triangle"/>
          </a:ln>
        </p:spPr>
        <p:txBody>
          <a:bodyPr lIns="50800" tIns="50800" rIns="50800" bIns="50800" anchor="ctr"/>
          <a:lstStyle/>
          <a:p>
            <a:endParaRPr/>
          </a:p>
        </p:txBody>
      </p:sp>
      <p:sp>
        <p:nvSpPr>
          <p:cNvPr id="970" name="Line"/>
          <p:cNvSpPr/>
          <p:nvPr/>
        </p:nvSpPr>
        <p:spPr>
          <a:xfrm>
            <a:off x="22380503" y="5595816"/>
            <a:ext cx="429791" cy="1239738"/>
          </a:xfrm>
          <a:prstGeom prst="line">
            <a:avLst/>
          </a:prstGeom>
          <a:ln w="63500">
            <a:solidFill>
              <a:srgbClr val="000000"/>
            </a:solidFill>
            <a:miter lim="400000"/>
            <a:tailEnd type="triangle"/>
          </a:ln>
        </p:spPr>
        <p:txBody>
          <a:bodyPr lIns="50800" tIns="50800" rIns="50800" bIns="50800" anchor="ctr"/>
          <a:lstStyle/>
          <a:p>
            <a:endParaRPr/>
          </a:p>
        </p:txBody>
      </p:sp>
      <p:sp>
        <p:nvSpPr>
          <p:cNvPr id="971" name="Line"/>
          <p:cNvSpPr/>
          <p:nvPr/>
        </p:nvSpPr>
        <p:spPr>
          <a:xfrm flipV="1">
            <a:off x="16421143" y="8536972"/>
            <a:ext cx="472562" cy="1060513"/>
          </a:xfrm>
          <a:prstGeom prst="line">
            <a:avLst/>
          </a:prstGeom>
          <a:ln w="63500">
            <a:solidFill>
              <a:srgbClr val="000000"/>
            </a:solidFill>
            <a:miter lim="400000"/>
            <a:tailEnd type="triangle"/>
          </a:ln>
        </p:spPr>
        <p:txBody>
          <a:bodyPr lIns="50800" tIns="50800" rIns="50800" bIns="50800" anchor="ctr"/>
          <a:lstStyle/>
          <a:p>
            <a:endParaRPr/>
          </a:p>
        </p:txBody>
      </p:sp>
      <p:sp>
        <p:nvSpPr>
          <p:cNvPr id="972" name="Line"/>
          <p:cNvSpPr/>
          <p:nvPr/>
        </p:nvSpPr>
        <p:spPr>
          <a:xfrm flipH="1" flipV="1">
            <a:off x="17464498" y="8590007"/>
            <a:ext cx="2408522" cy="1073982"/>
          </a:xfrm>
          <a:prstGeom prst="line">
            <a:avLst/>
          </a:prstGeom>
          <a:ln w="63500">
            <a:solidFill>
              <a:srgbClr val="000000"/>
            </a:solidFill>
            <a:miter lim="400000"/>
            <a:tailEnd type="triangle"/>
          </a:ln>
        </p:spPr>
        <p:txBody>
          <a:bodyPr lIns="50800" tIns="50800" rIns="50800" bIns="50800" anchor="ctr"/>
          <a:lstStyle/>
          <a:p>
            <a:endParaRPr/>
          </a:p>
        </p:txBody>
      </p:sp>
      <p:sp>
        <p:nvSpPr>
          <p:cNvPr id="973" name="A"/>
          <p:cNvSpPr txBox="1"/>
          <p:nvPr/>
        </p:nvSpPr>
        <p:spPr>
          <a:xfrm>
            <a:off x="4971595" y="6380446"/>
            <a:ext cx="4846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A</a:t>
            </a:r>
          </a:p>
        </p:txBody>
      </p:sp>
      <p:sp>
        <p:nvSpPr>
          <p:cNvPr id="974" name="B"/>
          <p:cNvSpPr txBox="1"/>
          <p:nvPr/>
        </p:nvSpPr>
        <p:spPr>
          <a:xfrm>
            <a:off x="10966534" y="6380446"/>
            <a:ext cx="4521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B</a:t>
            </a:r>
          </a:p>
        </p:txBody>
      </p:sp>
      <p:sp>
        <p:nvSpPr>
          <p:cNvPr id="975" name="C"/>
          <p:cNvSpPr txBox="1"/>
          <p:nvPr/>
        </p:nvSpPr>
        <p:spPr>
          <a:xfrm>
            <a:off x="16399425" y="6380446"/>
            <a:ext cx="46786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C</a:t>
            </a:r>
          </a:p>
        </p:txBody>
      </p:sp>
      <p:sp>
        <p:nvSpPr>
          <p:cNvPr id="976" name="D"/>
          <p:cNvSpPr txBox="1"/>
          <p:nvPr/>
        </p:nvSpPr>
        <p:spPr>
          <a:xfrm>
            <a:off x="22136027" y="6380446"/>
            <a:ext cx="50749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D</a:t>
            </a:r>
          </a:p>
        </p:txBody>
      </p:sp>
      <p:sp>
        <p:nvSpPr>
          <p:cNvPr id="977" name="Shape"/>
          <p:cNvSpPr/>
          <p:nvPr/>
        </p:nvSpPr>
        <p:spPr>
          <a:xfrm>
            <a:off x="570636" y="1155009"/>
            <a:ext cx="4229576" cy="3519080"/>
          </a:xfrm>
          <a:custGeom>
            <a:avLst/>
            <a:gdLst/>
            <a:ahLst/>
            <a:cxnLst>
              <a:cxn ang="0">
                <a:pos x="wd2" y="hd2"/>
              </a:cxn>
              <a:cxn ang="5400000">
                <a:pos x="wd2" y="hd2"/>
              </a:cxn>
              <a:cxn ang="10800000">
                <a:pos x="wd2" y="hd2"/>
              </a:cxn>
              <a:cxn ang="16200000">
                <a:pos x="wd2" y="hd2"/>
              </a:cxn>
            </a:cxnLst>
            <a:rect l="0" t="0" r="r" b="b"/>
            <a:pathLst>
              <a:path w="21600" h="21600" extrusionOk="0">
                <a:moveTo>
                  <a:pt x="16058" y="0"/>
                </a:moveTo>
                <a:lnTo>
                  <a:pt x="21600" y="10979"/>
                </a:lnTo>
                <a:lnTo>
                  <a:pt x="4701" y="21600"/>
                </a:lnTo>
                <a:cubicBezTo>
                  <a:pt x="3242" y="20166"/>
                  <a:pt x="2064" y="18363"/>
                  <a:pt x="1251" y="16320"/>
                </a:cubicBezTo>
                <a:cubicBezTo>
                  <a:pt x="473" y="14366"/>
                  <a:pt x="47" y="12238"/>
                  <a:pt x="0" y="10073"/>
                </a:cubicBezTo>
                <a:lnTo>
                  <a:pt x="16058" y="0"/>
                </a:lnTo>
                <a:close/>
              </a:path>
            </a:pathLst>
          </a:custGeom>
          <a:solidFill>
            <a:srgbClr val="00F900">
              <a:alpha val="40000"/>
            </a:srgbClr>
          </a:solidFill>
          <a:ln w="25400">
            <a:solidFill>
              <a:srgbClr val="009051">
                <a:alpha val="40000"/>
              </a:srgbClr>
            </a:solidFill>
            <a:miter lim="400000"/>
          </a:ln>
        </p:spPr>
        <p:txBody>
          <a:bodyPr lIns="50800" tIns="50800" rIns="50800" bIns="50800" anchor="ctr"/>
          <a:lstStyle/>
          <a:p>
            <a:endParaRPr/>
          </a:p>
        </p:txBody>
      </p:sp>
      <p:sp>
        <p:nvSpPr>
          <p:cNvPr id="978" name="Shape"/>
          <p:cNvSpPr/>
          <p:nvPr/>
        </p:nvSpPr>
        <p:spPr>
          <a:xfrm>
            <a:off x="587849" y="2854899"/>
            <a:ext cx="4678604" cy="1877940"/>
          </a:xfrm>
          <a:custGeom>
            <a:avLst/>
            <a:gdLst/>
            <a:ahLst/>
            <a:cxnLst>
              <a:cxn ang="0">
                <a:pos x="wd2" y="hd2"/>
              </a:cxn>
              <a:cxn ang="5400000">
                <a:pos x="wd2" y="hd2"/>
              </a:cxn>
              <a:cxn ang="10800000">
                <a:pos x="wd2" y="hd2"/>
              </a:cxn>
              <a:cxn ang="16200000">
                <a:pos x="wd2" y="hd2"/>
              </a:cxn>
            </a:cxnLst>
            <a:rect l="0" t="0" r="r" b="b"/>
            <a:pathLst>
              <a:path w="21600" h="21600" extrusionOk="0">
                <a:moveTo>
                  <a:pt x="21146" y="5292"/>
                </a:moveTo>
                <a:cubicBezTo>
                  <a:pt x="21221" y="5955"/>
                  <a:pt x="21297" y="6617"/>
                  <a:pt x="21373" y="7280"/>
                </a:cubicBezTo>
                <a:cubicBezTo>
                  <a:pt x="21449" y="7943"/>
                  <a:pt x="21524" y="8605"/>
                  <a:pt x="21600" y="9268"/>
                </a:cubicBezTo>
                <a:lnTo>
                  <a:pt x="4250" y="21600"/>
                </a:lnTo>
                <a:cubicBezTo>
                  <a:pt x="2931" y="18913"/>
                  <a:pt x="1866" y="15535"/>
                  <a:pt x="1131" y="11706"/>
                </a:cubicBezTo>
                <a:cubicBezTo>
                  <a:pt x="428" y="8045"/>
                  <a:pt x="43" y="4056"/>
                  <a:pt x="0" y="0"/>
                </a:cubicBezTo>
                <a:lnTo>
                  <a:pt x="21146" y="5292"/>
                </a:lnTo>
                <a:close/>
              </a:path>
            </a:pathLst>
          </a:custGeom>
          <a:solidFill>
            <a:srgbClr val="00F900">
              <a:alpha val="40000"/>
            </a:srgbClr>
          </a:solidFill>
          <a:ln w="12700">
            <a:miter lim="400000"/>
          </a:ln>
        </p:spPr>
        <p:txBody>
          <a:bodyPr lIns="50800" tIns="50800" rIns="50800" bIns="50800" anchor="ctr"/>
          <a:lstStyle/>
          <a:p>
            <a:endParaRPr/>
          </a:p>
        </p:txBody>
      </p:sp>
      <p:sp>
        <p:nvSpPr>
          <p:cNvPr id="979" name="Shape"/>
          <p:cNvSpPr/>
          <p:nvPr/>
        </p:nvSpPr>
        <p:spPr>
          <a:xfrm>
            <a:off x="1855266" y="3290854"/>
            <a:ext cx="3402143" cy="2108858"/>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00F900">
              <a:alpha val="40000"/>
            </a:srgbClr>
          </a:solidFill>
          <a:ln w="12700">
            <a:miter lim="400000"/>
          </a:ln>
        </p:spPr>
        <p:txBody>
          <a:bodyPr lIns="50800" tIns="50800" rIns="50800" bIns="50800" anchor="ctr"/>
          <a:lstStyle/>
          <a:p>
            <a:endParaRPr/>
          </a:p>
        </p:txBody>
      </p:sp>
      <p:sp>
        <p:nvSpPr>
          <p:cNvPr id="980" name="Shape"/>
          <p:cNvSpPr/>
          <p:nvPr/>
        </p:nvSpPr>
        <p:spPr>
          <a:xfrm>
            <a:off x="1666770" y="4737527"/>
            <a:ext cx="1073856" cy="1473290"/>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00F900">
              <a:alpha val="40000"/>
            </a:srgbClr>
          </a:solidFill>
          <a:ln w="12700">
            <a:miter lim="400000"/>
          </a:ln>
        </p:spPr>
        <p:txBody>
          <a:bodyPr lIns="50800" tIns="50800" rIns="50800" bIns="50800" anchor="ctr"/>
          <a:lstStyle/>
          <a:p>
            <a:endParaRPr/>
          </a:p>
        </p:txBody>
      </p:sp>
      <p:sp>
        <p:nvSpPr>
          <p:cNvPr id="981" name="Shape"/>
          <p:cNvSpPr/>
          <p:nvPr/>
        </p:nvSpPr>
        <p:spPr>
          <a:xfrm>
            <a:off x="1624887" y="6056033"/>
            <a:ext cx="1091953" cy="2252162"/>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00F900">
              <a:alpha val="40000"/>
            </a:srgbClr>
          </a:solidFill>
          <a:ln w="12700">
            <a:miter lim="400000"/>
          </a:ln>
        </p:spPr>
        <p:txBody>
          <a:bodyPr lIns="50800" tIns="50800" rIns="50800" bIns="50800" anchor="ctr"/>
          <a:lstStyle/>
          <a:p>
            <a:endParaRPr/>
          </a:p>
        </p:txBody>
      </p:sp>
      <p:sp>
        <p:nvSpPr>
          <p:cNvPr id="982" name="Shape"/>
          <p:cNvSpPr/>
          <p:nvPr/>
        </p:nvSpPr>
        <p:spPr>
          <a:xfrm rot="106210">
            <a:off x="1580679" y="7254777"/>
            <a:ext cx="4144737" cy="1135560"/>
          </a:xfrm>
          <a:custGeom>
            <a:avLst/>
            <a:gdLst/>
            <a:ahLst/>
            <a:cxnLst>
              <a:cxn ang="0">
                <a:pos x="wd2" y="hd2"/>
              </a:cxn>
              <a:cxn ang="5400000">
                <a:pos x="wd2" y="hd2"/>
              </a:cxn>
              <a:cxn ang="10800000">
                <a:pos x="wd2" y="hd2"/>
              </a:cxn>
              <a:cxn ang="16200000">
                <a:pos x="wd2" y="hd2"/>
              </a:cxn>
            </a:cxnLst>
            <a:rect l="0" t="0" r="r" b="b"/>
            <a:pathLst>
              <a:path w="21600" h="21600" extrusionOk="0">
                <a:moveTo>
                  <a:pt x="21597" y="690"/>
                </a:moveTo>
                <a:lnTo>
                  <a:pt x="21600" y="21600"/>
                </a:lnTo>
                <a:lnTo>
                  <a:pt x="5392" y="19751"/>
                </a:lnTo>
                <a:lnTo>
                  <a:pt x="0" y="0"/>
                </a:lnTo>
                <a:lnTo>
                  <a:pt x="21597" y="690"/>
                </a:lnTo>
                <a:close/>
              </a:path>
            </a:pathLst>
          </a:custGeom>
          <a:solidFill>
            <a:srgbClr val="00F900">
              <a:alpha val="40000"/>
            </a:srgbClr>
          </a:solidFill>
          <a:ln w="12700">
            <a:miter lim="400000"/>
          </a:ln>
        </p:spPr>
        <p:txBody>
          <a:bodyPr lIns="50800" tIns="50800" rIns="50800" bIns="50800" anchor="ctr"/>
          <a:lstStyle/>
          <a:p>
            <a:endParaRPr/>
          </a:p>
        </p:txBody>
      </p:sp>
      <p:sp>
        <p:nvSpPr>
          <p:cNvPr id="983" name="Shape"/>
          <p:cNvSpPr/>
          <p:nvPr/>
        </p:nvSpPr>
        <p:spPr>
          <a:xfrm rot="106210">
            <a:off x="5716000" y="7409660"/>
            <a:ext cx="3253251" cy="1130140"/>
          </a:xfrm>
          <a:custGeom>
            <a:avLst/>
            <a:gdLst/>
            <a:ahLst/>
            <a:cxnLst>
              <a:cxn ang="0">
                <a:pos x="wd2" y="hd2"/>
              </a:cxn>
              <a:cxn ang="5400000">
                <a:pos x="wd2" y="hd2"/>
              </a:cxn>
              <a:cxn ang="10800000">
                <a:pos x="wd2" y="hd2"/>
              </a:cxn>
              <a:cxn ang="16200000">
                <a:pos x="wd2" y="hd2"/>
              </a:cxn>
            </a:cxnLst>
            <a:rect l="0" t="0" r="r" b="b"/>
            <a:pathLst>
              <a:path w="21600" h="21600" extrusionOk="0">
                <a:moveTo>
                  <a:pt x="21278" y="1463"/>
                </a:moveTo>
                <a:lnTo>
                  <a:pt x="21600" y="21600"/>
                </a:lnTo>
                <a:lnTo>
                  <a:pt x="62" y="20794"/>
                </a:lnTo>
                <a:lnTo>
                  <a:pt x="0" y="0"/>
                </a:lnTo>
                <a:lnTo>
                  <a:pt x="21278" y="1463"/>
                </a:lnTo>
                <a:close/>
              </a:path>
            </a:pathLst>
          </a:custGeom>
          <a:solidFill>
            <a:srgbClr val="00F900">
              <a:alpha val="40000"/>
            </a:srgbClr>
          </a:solidFill>
          <a:ln w="12700">
            <a:miter lim="400000"/>
          </a:ln>
        </p:spPr>
        <p:txBody>
          <a:bodyPr lIns="50800" tIns="50800" rIns="50800" bIns="50800" anchor="ctr"/>
          <a:lstStyle/>
          <a:p>
            <a:endParaRPr/>
          </a:p>
        </p:txBody>
      </p:sp>
      <p:sp>
        <p:nvSpPr>
          <p:cNvPr id="984" name="Triangle"/>
          <p:cNvSpPr/>
          <p:nvPr/>
        </p:nvSpPr>
        <p:spPr>
          <a:xfrm rot="10358">
            <a:off x="8941628" y="7557748"/>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00F900">
              <a:alpha val="4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85" name="Triangle"/>
          <p:cNvSpPr/>
          <p:nvPr/>
        </p:nvSpPr>
        <p:spPr>
          <a:xfrm rot="10358" flipH="1">
            <a:off x="11583459" y="7561472"/>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00F900">
              <a:alpha val="4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86" name="Shape"/>
          <p:cNvSpPr/>
          <p:nvPr/>
        </p:nvSpPr>
        <p:spPr>
          <a:xfrm rot="21450342" flipH="1">
            <a:off x="14323995" y="7420129"/>
            <a:ext cx="2833230" cy="1157507"/>
          </a:xfrm>
          <a:custGeom>
            <a:avLst/>
            <a:gdLst/>
            <a:ahLst/>
            <a:cxnLst>
              <a:cxn ang="0">
                <a:pos x="wd2" y="hd2"/>
              </a:cxn>
              <a:cxn ang="5400000">
                <a:pos x="wd2" y="hd2"/>
              </a:cxn>
              <a:cxn ang="10800000">
                <a:pos x="wd2" y="hd2"/>
              </a:cxn>
              <a:cxn ang="16200000">
                <a:pos x="wd2" y="hd2"/>
              </a:cxn>
            </a:cxnLst>
            <a:rect l="0" t="0" r="r" b="b"/>
            <a:pathLst>
              <a:path w="21600" h="21600" extrusionOk="0">
                <a:moveTo>
                  <a:pt x="21277" y="1939"/>
                </a:moveTo>
                <a:lnTo>
                  <a:pt x="21600" y="21600"/>
                </a:lnTo>
                <a:lnTo>
                  <a:pt x="375" y="20175"/>
                </a:lnTo>
                <a:lnTo>
                  <a:pt x="0" y="0"/>
                </a:lnTo>
                <a:lnTo>
                  <a:pt x="21277" y="1939"/>
                </a:lnTo>
                <a:close/>
              </a:path>
            </a:pathLst>
          </a:custGeom>
          <a:solidFill>
            <a:srgbClr val="00F900">
              <a:alpha val="40000"/>
            </a:srgbClr>
          </a:solidFill>
          <a:ln w="12700">
            <a:miter lim="400000"/>
          </a:ln>
        </p:spPr>
        <p:txBody>
          <a:bodyPr lIns="50800" tIns="50800" rIns="50800" bIns="50800" anchor="ctr"/>
          <a:lstStyle/>
          <a:p>
            <a:endParaRPr/>
          </a:p>
        </p:txBody>
      </p:sp>
      <p:sp>
        <p:nvSpPr>
          <p:cNvPr id="987" name="Shape"/>
          <p:cNvSpPr/>
          <p:nvPr/>
        </p:nvSpPr>
        <p:spPr>
          <a:xfrm rot="10650343" flipH="1">
            <a:off x="17109623" y="7401486"/>
            <a:ext cx="2959450" cy="854954"/>
          </a:xfrm>
          <a:custGeom>
            <a:avLst/>
            <a:gdLst/>
            <a:ahLst/>
            <a:cxnLst>
              <a:cxn ang="0">
                <a:pos x="wd2" y="hd2"/>
              </a:cxn>
              <a:cxn ang="5400000">
                <a:pos x="wd2" y="hd2"/>
              </a:cxn>
              <a:cxn ang="10800000">
                <a:pos x="wd2" y="hd2"/>
              </a:cxn>
              <a:cxn ang="16200000">
                <a:pos x="wd2" y="hd2"/>
              </a:cxn>
            </a:cxnLst>
            <a:rect l="0" t="0" r="r" b="b"/>
            <a:pathLst>
              <a:path w="21600" h="21600" extrusionOk="0">
                <a:moveTo>
                  <a:pt x="21320" y="2320"/>
                </a:moveTo>
                <a:lnTo>
                  <a:pt x="21600" y="21600"/>
                </a:lnTo>
                <a:lnTo>
                  <a:pt x="234" y="19670"/>
                </a:lnTo>
                <a:lnTo>
                  <a:pt x="0" y="0"/>
                </a:lnTo>
                <a:lnTo>
                  <a:pt x="21320" y="2320"/>
                </a:lnTo>
                <a:close/>
              </a:path>
            </a:pathLst>
          </a:custGeom>
          <a:solidFill>
            <a:srgbClr val="00F900">
              <a:alpha val="40000"/>
            </a:srgbClr>
          </a:solidFill>
          <a:ln w="12700">
            <a:miter lim="400000"/>
          </a:ln>
        </p:spPr>
        <p:txBody>
          <a:bodyPr lIns="50800" tIns="50800" rIns="50800" bIns="50800" anchor="ctr"/>
          <a:lstStyle/>
          <a:p>
            <a:endParaRPr/>
          </a:p>
        </p:txBody>
      </p:sp>
      <p:sp>
        <p:nvSpPr>
          <p:cNvPr id="988" name="Triangle"/>
          <p:cNvSpPr/>
          <p:nvPr/>
        </p:nvSpPr>
        <p:spPr>
          <a:xfrm>
            <a:off x="20043097" y="7316478"/>
            <a:ext cx="2770862" cy="8170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00F900">
              <a:alpha val="4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89" name="Oval"/>
          <p:cNvSpPr/>
          <p:nvPr/>
        </p:nvSpPr>
        <p:spPr>
          <a:xfrm rot="19913441">
            <a:off x="4450879" y="369215"/>
            <a:ext cx="586800" cy="2000199"/>
          </a:xfrm>
          <a:prstGeom prst="ellipse">
            <a:avLst/>
          </a:prstGeom>
          <a:ln w="25400">
            <a:solidFill>
              <a:schemeClr val="accent1">
                <a:satOff val="-9155"/>
                <a:lumOff val="-32673"/>
              </a:schemeClr>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990" name="Star"/>
          <p:cNvSpPr/>
          <p:nvPr/>
        </p:nvSpPr>
        <p:spPr>
          <a:xfrm>
            <a:off x="4472128" y="902464"/>
            <a:ext cx="724701" cy="689232"/>
          </a:xfrm>
          <a:prstGeom prst="star5">
            <a:avLst>
              <a:gd name="adj" fmla="val 19100"/>
              <a:gd name="hf" fmla="val 105146"/>
              <a:gd name="vf" fmla="val 110557"/>
            </a:avLst>
          </a:prstGeom>
          <a:solidFill>
            <a:srgbClr val="FFEC00"/>
          </a:solidFill>
          <a:ln w="25400">
            <a:solidFill>
              <a:srgbClr val="000000"/>
            </a:solidFill>
            <a:miter lim="400000"/>
          </a:ln>
          <a:effectLst>
            <a:outerShdw blurRad="50800" dist="12700" rotWithShape="0">
              <a:srgbClr val="000000">
                <a:alpha val="50000"/>
              </a:srgbClr>
            </a:outerShdw>
          </a:effectLst>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991" name="Saturn"/>
          <p:cNvSpPr/>
          <p:nvPr/>
        </p:nvSpPr>
        <p:spPr>
          <a:xfrm>
            <a:off x="4380910" y="1753436"/>
            <a:ext cx="771170" cy="401390"/>
          </a:xfrm>
          <a:custGeom>
            <a:avLst/>
            <a:gdLst/>
            <a:ahLst/>
            <a:cxnLst>
              <a:cxn ang="0">
                <a:pos x="wd2" y="hd2"/>
              </a:cxn>
              <a:cxn ang="5400000">
                <a:pos x="wd2" y="hd2"/>
              </a:cxn>
              <a:cxn ang="10800000">
                <a:pos x="wd2" y="hd2"/>
              </a:cxn>
              <a:cxn ang="16200000">
                <a:pos x="wd2" y="hd2"/>
              </a:cxn>
            </a:cxnLst>
            <a:rect l="0" t="0" r="r" b="b"/>
            <a:pathLst>
              <a:path w="20986" h="20722" extrusionOk="0">
                <a:moveTo>
                  <a:pt x="10578" y="1"/>
                </a:moveTo>
                <a:cubicBezTo>
                  <a:pt x="9874" y="-20"/>
                  <a:pt x="9157" y="218"/>
                  <a:pt x="8464" y="745"/>
                </a:cubicBezTo>
                <a:cubicBezTo>
                  <a:pt x="6243" y="2431"/>
                  <a:pt x="4928" y="6572"/>
                  <a:pt x="5038" y="10863"/>
                </a:cubicBezTo>
                <a:cubicBezTo>
                  <a:pt x="5041" y="10972"/>
                  <a:pt x="5010" y="11074"/>
                  <a:pt x="4959" y="11124"/>
                </a:cubicBezTo>
                <a:cubicBezTo>
                  <a:pt x="1769" y="14201"/>
                  <a:pt x="-247" y="17027"/>
                  <a:pt x="24" y="18312"/>
                </a:cubicBezTo>
                <a:cubicBezTo>
                  <a:pt x="415" y="20165"/>
                  <a:pt x="5419" y="18109"/>
                  <a:pt x="11201" y="13717"/>
                </a:cubicBezTo>
                <a:cubicBezTo>
                  <a:pt x="16983" y="9325"/>
                  <a:pt x="21353" y="4260"/>
                  <a:pt x="20962" y="2407"/>
                </a:cubicBezTo>
                <a:cubicBezTo>
                  <a:pt x="20691" y="1122"/>
                  <a:pt x="18203" y="1719"/>
                  <a:pt x="14776" y="3669"/>
                </a:cubicBezTo>
                <a:cubicBezTo>
                  <a:pt x="14721" y="3700"/>
                  <a:pt x="14661" y="3665"/>
                  <a:pt x="14623" y="3583"/>
                </a:cubicBezTo>
                <a:cubicBezTo>
                  <a:pt x="13605" y="1349"/>
                  <a:pt x="12125" y="48"/>
                  <a:pt x="10578" y="1"/>
                </a:cubicBezTo>
                <a:close/>
                <a:moveTo>
                  <a:pt x="16712" y="4606"/>
                </a:moveTo>
                <a:cubicBezTo>
                  <a:pt x="17082" y="4644"/>
                  <a:pt x="17316" y="4814"/>
                  <a:pt x="17382" y="5127"/>
                </a:cubicBezTo>
                <a:cubicBezTo>
                  <a:pt x="17663" y="6457"/>
                  <a:pt x="14806" y="9877"/>
                  <a:pt x="11001" y="12767"/>
                </a:cubicBezTo>
                <a:cubicBezTo>
                  <a:pt x="7197" y="15656"/>
                  <a:pt x="3885" y="16921"/>
                  <a:pt x="3604" y="15592"/>
                </a:cubicBezTo>
                <a:cubicBezTo>
                  <a:pt x="3472" y="14965"/>
                  <a:pt x="4037" y="13873"/>
                  <a:pt x="5070" y="12592"/>
                </a:cubicBezTo>
                <a:cubicBezTo>
                  <a:pt x="5108" y="12544"/>
                  <a:pt x="5160" y="12586"/>
                  <a:pt x="5170" y="12671"/>
                </a:cubicBezTo>
                <a:cubicBezTo>
                  <a:pt x="5233" y="13188"/>
                  <a:pt x="5318" y="13702"/>
                  <a:pt x="5425" y="14209"/>
                </a:cubicBezTo>
                <a:cubicBezTo>
                  <a:pt x="5491" y="14521"/>
                  <a:pt x="5563" y="14823"/>
                  <a:pt x="5643" y="15115"/>
                </a:cubicBezTo>
                <a:cubicBezTo>
                  <a:pt x="5669" y="15213"/>
                  <a:pt x="5728" y="15266"/>
                  <a:pt x="5785" y="15245"/>
                </a:cubicBezTo>
                <a:cubicBezTo>
                  <a:pt x="7141" y="14753"/>
                  <a:pt x="8983" y="13676"/>
                  <a:pt x="10888" y="12230"/>
                </a:cubicBezTo>
                <a:cubicBezTo>
                  <a:pt x="12711" y="10845"/>
                  <a:pt x="14371" y="9297"/>
                  <a:pt x="15561" y="7873"/>
                </a:cubicBezTo>
                <a:cubicBezTo>
                  <a:pt x="15601" y="7825"/>
                  <a:pt x="15639" y="7779"/>
                  <a:pt x="15677" y="7733"/>
                </a:cubicBezTo>
                <a:cubicBezTo>
                  <a:pt x="15726" y="7672"/>
                  <a:pt x="15749" y="7557"/>
                  <a:pt x="15732" y="7450"/>
                </a:cubicBezTo>
                <a:cubicBezTo>
                  <a:pt x="15683" y="7135"/>
                  <a:pt x="15627" y="6820"/>
                  <a:pt x="15561" y="6510"/>
                </a:cubicBezTo>
                <a:cubicBezTo>
                  <a:pt x="15454" y="6002"/>
                  <a:pt x="15329" y="5520"/>
                  <a:pt x="15186" y="5064"/>
                </a:cubicBezTo>
                <a:cubicBezTo>
                  <a:pt x="15162" y="4988"/>
                  <a:pt x="15184" y="4892"/>
                  <a:pt x="15229" y="4876"/>
                </a:cubicBezTo>
                <a:cubicBezTo>
                  <a:pt x="15836" y="4664"/>
                  <a:pt x="16342" y="4568"/>
                  <a:pt x="16712" y="4606"/>
                </a:cubicBezTo>
                <a:close/>
                <a:moveTo>
                  <a:pt x="15869" y="10396"/>
                </a:moveTo>
                <a:cubicBezTo>
                  <a:pt x="14493" y="11701"/>
                  <a:pt x="12945" y="13016"/>
                  <a:pt x="11315" y="14254"/>
                </a:cubicBezTo>
                <a:cubicBezTo>
                  <a:pt x="9676" y="15499"/>
                  <a:pt x="8075" y="16574"/>
                  <a:pt x="6614" y="17425"/>
                </a:cubicBezTo>
                <a:cubicBezTo>
                  <a:pt x="6573" y="17449"/>
                  <a:pt x="6559" y="17548"/>
                  <a:pt x="6589" y="17606"/>
                </a:cubicBezTo>
                <a:cubicBezTo>
                  <a:pt x="8086" y="20507"/>
                  <a:pt x="10412" y="21580"/>
                  <a:pt x="12522" y="19977"/>
                </a:cubicBezTo>
                <a:cubicBezTo>
                  <a:pt x="14632" y="18375"/>
                  <a:pt x="15924" y="14552"/>
                  <a:pt x="15953" y="10494"/>
                </a:cubicBezTo>
                <a:cubicBezTo>
                  <a:pt x="15954" y="10413"/>
                  <a:pt x="15908" y="10359"/>
                  <a:pt x="15869" y="10396"/>
                </a:cubicBezTo>
                <a:close/>
              </a:path>
            </a:pathLst>
          </a:custGeom>
          <a:solidFill>
            <a:srgbClr val="00F900">
              <a:alpha val="37887"/>
            </a:srgbClr>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pic>
        <p:nvPicPr>
          <p:cNvPr id="992" name="Lyot_Coro_PSF.pdf" descr="Lyot_Coro_PSF.pdf"/>
          <p:cNvPicPr>
            <a:picLocks noChangeAspect="1"/>
          </p:cNvPicPr>
          <p:nvPr/>
        </p:nvPicPr>
        <p:blipFill>
          <a:blip r:embed="rId7"/>
          <a:stretch>
            <a:fillRect/>
          </a:stretch>
        </p:blipFill>
        <p:spPr>
          <a:xfrm flipH="1">
            <a:off x="19974983" y="1885350"/>
            <a:ext cx="4813830" cy="3610373"/>
          </a:xfrm>
          <a:prstGeom prst="rect">
            <a:avLst/>
          </a:prstGeom>
          <a:ln w="12700">
            <a:miter lim="400000"/>
          </a:ln>
        </p:spPr>
      </p:pic>
      <p:sp>
        <p:nvSpPr>
          <p:cNvPr id="993" name="Shape"/>
          <p:cNvSpPr/>
          <p:nvPr/>
        </p:nvSpPr>
        <p:spPr>
          <a:xfrm>
            <a:off x="1687635" y="7281485"/>
            <a:ext cx="402334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50000"/>
            </a:srgbClr>
          </a:solidFill>
          <a:ln w="12700">
            <a:miter lim="400000"/>
          </a:ln>
        </p:spPr>
        <p:txBody>
          <a:bodyPr lIns="50800" tIns="50800" rIns="50800" bIns="50800" anchor="ctr"/>
          <a:lstStyle/>
          <a:p>
            <a:endParaRPr/>
          </a:p>
        </p:txBody>
      </p:sp>
      <p:sp>
        <p:nvSpPr>
          <p:cNvPr id="994" name="Rectangle"/>
          <p:cNvSpPr/>
          <p:nvPr/>
        </p:nvSpPr>
        <p:spPr>
          <a:xfrm>
            <a:off x="5712059" y="7297746"/>
            <a:ext cx="3242746" cy="1088494"/>
          </a:xfrm>
          <a:prstGeom prst="rect">
            <a:avLst/>
          </a:pr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95" name="Rectangle"/>
          <p:cNvSpPr/>
          <p:nvPr/>
        </p:nvSpPr>
        <p:spPr>
          <a:xfrm>
            <a:off x="14368101" y="7325856"/>
            <a:ext cx="2782861" cy="1088495"/>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96" name="Triangle"/>
          <p:cNvSpPr/>
          <p:nvPr/>
        </p:nvSpPr>
        <p:spPr>
          <a:xfrm flipH="1">
            <a:off x="11614220" y="7307008"/>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97" name="Triangle"/>
          <p:cNvSpPr/>
          <p:nvPr/>
        </p:nvSpPr>
        <p:spPr>
          <a:xfrm>
            <a:off x="8949189" y="7293023"/>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98" name="Line"/>
          <p:cNvSpPr/>
          <p:nvPr/>
        </p:nvSpPr>
        <p:spPr>
          <a:xfrm flipV="1">
            <a:off x="11657520" y="7358400"/>
            <a:ext cx="2704000" cy="516734"/>
          </a:xfrm>
          <a:prstGeom prst="line">
            <a:avLst/>
          </a:prstGeom>
          <a:ln w="88900">
            <a:solidFill>
              <a:srgbClr val="FF644E"/>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99" name="Line"/>
          <p:cNvSpPr/>
          <p:nvPr/>
        </p:nvSpPr>
        <p:spPr>
          <a:xfrm>
            <a:off x="11651021" y="7853715"/>
            <a:ext cx="2722216" cy="511837"/>
          </a:xfrm>
          <a:prstGeom prst="line">
            <a:avLst/>
          </a:prstGeom>
          <a:ln w="88900">
            <a:solidFill>
              <a:srgbClr val="FF644E"/>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000" name="Line"/>
          <p:cNvSpPr/>
          <p:nvPr/>
        </p:nvSpPr>
        <p:spPr>
          <a:xfrm>
            <a:off x="14345336" y="7361759"/>
            <a:ext cx="2731035" cy="1"/>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001" name="Line"/>
          <p:cNvSpPr/>
          <p:nvPr/>
        </p:nvSpPr>
        <p:spPr>
          <a:xfrm>
            <a:off x="14342448" y="8368659"/>
            <a:ext cx="2731035" cy="1"/>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002" name="Triangle"/>
          <p:cNvSpPr/>
          <p:nvPr/>
        </p:nvSpPr>
        <p:spPr>
          <a:xfrm>
            <a:off x="20056839" y="7476360"/>
            <a:ext cx="2770862" cy="8170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003" name="Rectangle"/>
          <p:cNvSpPr/>
          <p:nvPr/>
        </p:nvSpPr>
        <p:spPr>
          <a:xfrm>
            <a:off x="17149750" y="7469271"/>
            <a:ext cx="2901224" cy="831580"/>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004" name="Shape"/>
          <p:cNvSpPr/>
          <p:nvPr/>
        </p:nvSpPr>
        <p:spPr>
          <a:xfrm>
            <a:off x="575581" y="937800"/>
            <a:ext cx="4093462" cy="3736895"/>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21600" y="10114"/>
                </a:lnTo>
                <a:lnTo>
                  <a:pt x="4858" y="21600"/>
                </a:lnTo>
                <a:cubicBezTo>
                  <a:pt x="3350" y="20250"/>
                  <a:pt x="2133" y="18552"/>
                  <a:pt x="1292" y="16628"/>
                </a:cubicBezTo>
                <a:cubicBezTo>
                  <a:pt x="489" y="14788"/>
                  <a:pt x="49" y="12784"/>
                  <a:pt x="0" y="10745"/>
                </a:cubicBezTo>
                <a:lnTo>
                  <a:pt x="16133" y="0"/>
                </a:lnTo>
                <a:close/>
              </a:path>
            </a:pathLst>
          </a:custGeom>
          <a:solidFill>
            <a:srgbClr val="FF2600">
              <a:alpha val="50000"/>
            </a:srgbClr>
          </a:solidFill>
          <a:ln w="12700">
            <a:miter lim="400000"/>
          </a:ln>
        </p:spPr>
        <p:txBody>
          <a:bodyPr lIns="50800" tIns="50800" rIns="50800" bIns="50800" anchor="ctr"/>
          <a:lstStyle/>
          <a:p>
            <a:endParaRPr/>
          </a:p>
        </p:txBody>
      </p:sp>
      <p:sp>
        <p:nvSpPr>
          <p:cNvPr id="1005" name="Shape"/>
          <p:cNvSpPr/>
          <p:nvPr/>
        </p:nvSpPr>
        <p:spPr>
          <a:xfrm>
            <a:off x="1919042" y="3203533"/>
            <a:ext cx="3332856"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FF2600">
              <a:alpha val="28942"/>
            </a:srgbClr>
          </a:solidFill>
          <a:ln w="12700">
            <a:miter lim="400000"/>
          </a:ln>
        </p:spPr>
        <p:txBody>
          <a:bodyPr lIns="50800" tIns="50800" rIns="50800" bIns="50800" anchor="ctr"/>
          <a:lstStyle/>
          <a:p>
            <a:endParaRPr/>
          </a:p>
        </p:txBody>
      </p:sp>
      <p:sp>
        <p:nvSpPr>
          <p:cNvPr id="1006" name="Shape"/>
          <p:cNvSpPr/>
          <p:nvPr/>
        </p:nvSpPr>
        <p:spPr>
          <a:xfrm>
            <a:off x="1712060" y="4734872"/>
            <a:ext cx="1073855" cy="1369484"/>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FF2600">
              <a:alpha val="50000"/>
            </a:srgbClr>
          </a:solidFill>
          <a:ln w="12700">
            <a:miter lim="400000"/>
          </a:ln>
        </p:spPr>
        <p:txBody>
          <a:bodyPr lIns="50800" tIns="50800" rIns="50800" bIns="50800" anchor="ctr"/>
          <a:lstStyle/>
          <a:p>
            <a:endParaRPr/>
          </a:p>
        </p:txBody>
      </p:sp>
      <p:sp>
        <p:nvSpPr>
          <p:cNvPr id="1007" name="Shape"/>
          <p:cNvSpPr/>
          <p:nvPr/>
        </p:nvSpPr>
        <p:spPr>
          <a:xfrm>
            <a:off x="1704043" y="6104178"/>
            <a:ext cx="1091953" cy="2252162"/>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FF2600">
              <a:alpha val="50000"/>
            </a:srgbClr>
          </a:solidFill>
          <a:ln w="12700">
            <a:miter lim="400000"/>
          </a:ln>
        </p:spPr>
        <p:txBody>
          <a:bodyPr lIns="50800" tIns="50800" rIns="50800" bIns="50800" anchor="ctr"/>
          <a:lstStyle/>
          <a:p>
            <a:endParaRPr/>
          </a:p>
        </p:txBody>
      </p:sp>
      <p:sp>
        <p:nvSpPr>
          <p:cNvPr id="1008" name="Line"/>
          <p:cNvSpPr/>
          <p:nvPr/>
        </p:nvSpPr>
        <p:spPr>
          <a:xfrm flipV="1">
            <a:off x="11658901" y="7681365"/>
            <a:ext cx="0" cy="370814"/>
          </a:xfrm>
          <a:prstGeom prst="line">
            <a:avLst/>
          </a:prstGeom>
          <a:ln w="1778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pic>
        <p:nvPicPr>
          <p:cNvPr id="1009" name="Aper_PSF.pdf" descr="Aper_PSF.pdf"/>
          <p:cNvPicPr>
            <a:picLocks noChangeAspect="1"/>
          </p:cNvPicPr>
          <p:nvPr/>
        </p:nvPicPr>
        <p:blipFill>
          <a:blip r:embed="rId8"/>
          <a:stretch>
            <a:fillRect/>
          </a:stretch>
        </p:blipFill>
        <p:spPr>
          <a:xfrm rot="10800000" flipH="1">
            <a:off x="6536387" y="9706092"/>
            <a:ext cx="4805523" cy="3604143"/>
          </a:xfrm>
          <a:prstGeom prst="rect">
            <a:avLst/>
          </a:prstGeom>
          <a:ln w="12700">
            <a:miter lim="400000"/>
          </a:ln>
        </p:spPr>
      </p:pic>
      <p:pic>
        <p:nvPicPr>
          <p:cNvPr id="1010" name="Aper_PSF_blocked.pdf" descr="Aper_PSF_blocked.pdf"/>
          <p:cNvPicPr>
            <a:picLocks noChangeAspect="1"/>
          </p:cNvPicPr>
          <p:nvPr/>
        </p:nvPicPr>
        <p:blipFill>
          <a:blip r:embed="rId9"/>
          <a:srcRect l="13895" r="13895"/>
          <a:stretch>
            <a:fillRect/>
          </a:stretch>
        </p:blipFill>
        <p:spPr>
          <a:xfrm rot="10800000" flipH="1">
            <a:off x="10891112" y="9706092"/>
            <a:ext cx="3476055" cy="3610373"/>
          </a:xfrm>
          <a:prstGeom prst="rect">
            <a:avLst/>
          </a:prstGeom>
          <a:ln w="12700">
            <a:miter lim="400000"/>
          </a:ln>
        </p:spPr>
      </p:pic>
      <p:pic>
        <p:nvPicPr>
          <p:cNvPr id="1011" name="Lyot_plane_afer_mask.pdf" descr="Lyot_plane_afer_mask.pdf"/>
          <p:cNvPicPr>
            <a:picLocks noChangeAspect="1"/>
          </p:cNvPicPr>
          <p:nvPr/>
        </p:nvPicPr>
        <p:blipFill>
          <a:blip r:embed="rId10"/>
          <a:srcRect l="13725"/>
          <a:stretch>
            <a:fillRect/>
          </a:stretch>
        </p:blipFill>
        <p:spPr>
          <a:xfrm>
            <a:off x="18172061" y="9712726"/>
            <a:ext cx="4145932" cy="3604143"/>
          </a:xfrm>
          <a:prstGeom prst="rect">
            <a:avLst/>
          </a:prstGeom>
          <a:ln w="12700">
            <a:miter lim="400000"/>
          </a:ln>
        </p:spPr>
      </p:pic>
      <p:pic>
        <p:nvPicPr>
          <p:cNvPr id="1012" name="Lyot_Coro_PSF.pdf" descr="Lyot_Coro_PSF.pdf"/>
          <p:cNvPicPr>
            <a:picLocks noChangeAspect="1"/>
          </p:cNvPicPr>
          <p:nvPr/>
        </p:nvPicPr>
        <p:blipFill>
          <a:blip r:embed="rId11"/>
          <a:stretch>
            <a:fillRect/>
          </a:stretch>
        </p:blipFill>
        <p:spPr>
          <a:xfrm>
            <a:off x="19972027" y="1843526"/>
            <a:ext cx="4805523" cy="3604143"/>
          </a:xfrm>
          <a:prstGeom prst="rect">
            <a:avLst/>
          </a:prstGeom>
          <a:ln w="12700">
            <a:miter lim="400000"/>
          </a:ln>
        </p:spPr>
      </p:pic>
      <p:sp>
        <p:nvSpPr>
          <p:cNvPr id="1013" name="The Lyot coronagraph"/>
          <p:cNvSpPr txBox="1"/>
          <p:nvPr/>
        </p:nvSpPr>
        <p:spPr>
          <a:xfrm>
            <a:off x="8541755" y="506104"/>
            <a:ext cx="9011413"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lvl1pPr>
          </a:lstStyle>
          <a:p>
            <a:r>
              <a:t>The Lyot coronagraph</a:t>
            </a:r>
          </a:p>
        </p:txBody>
      </p:sp>
      <p:sp>
        <p:nvSpPr>
          <p:cNvPr id="1014"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015"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016"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017"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018"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
        <p:nvSpPr>
          <p:cNvPr id="109" name="Line">
            <a:extLst>
              <a:ext uri="{FF2B5EF4-FFF2-40B4-BE49-F238E27FC236}">
                <a16:creationId xmlns:a16="http://schemas.microsoft.com/office/drawing/2014/main" id="{497F1304-F877-5447-BEE2-16A4DD62CD3D}"/>
              </a:ext>
            </a:extLst>
          </p:cNvPr>
          <p:cNvSpPr/>
          <p:nvPr/>
        </p:nvSpPr>
        <p:spPr>
          <a:xfrm>
            <a:off x="5548111" y="8471777"/>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10" name="Line">
            <a:extLst>
              <a:ext uri="{FF2B5EF4-FFF2-40B4-BE49-F238E27FC236}">
                <a16:creationId xmlns:a16="http://schemas.microsoft.com/office/drawing/2014/main" id="{9C2C948E-3C9F-CA44-9C88-7ECD15DBA337}"/>
              </a:ext>
            </a:extLst>
          </p:cNvPr>
          <p:cNvSpPr/>
          <p:nvPr/>
        </p:nvSpPr>
        <p:spPr>
          <a:xfrm>
            <a:off x="5548111" y="7278005"/>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11" name="Line">
            <a:extLst>
              <a:ext uri="{FF2B5EF4-FFF2-40B4-BE49-F238E27FC236}">
                <a16:creationId xmlns:a16="http://schemas.microsoft.com/office/drawing/2014/main" id="{0EF699CB-5C56-A940-A205-69FB8E31F81C}"/>
              </a:ext>
            </a:extLst>
          </p:cNvPr>
          <p:cNvSpPr/>
          <p:nvPr/>
        </p:nvSpPr>
        <p:spPr>
          <a:xfrm>
            <a:off x="16966983" y="8326907"/>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12" name="Line">
            <a:extLst>
              <a:ext uri="{FF2B5EF4-FFF2-40B4-BE49-F238E27FC236}">
                <a16:creationId xmlns:a16="http://schemas.microsoft.com/office/drawing/2014/main" id="{B7264C69-434D-1D4D-98AB-76B742F87549}"/>
              </a:ext>
            </a:extLst>
          </p:cNvPr>
          <p:cNvSpPr/>
          <p:nvPr/>
        </p:nvSpPr>
        <p:spPr>
          <a:xfrm>
            <a:off x="16953335" y="7487976"/>
            <a:ext cx="31499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13" name="Line">
            <a:extLst>
              <a:ext uri="{FF2B5EF4-FFF2-40B4-BE49-F238E27FC236}">
                <a16:creationId xmlns:a16="http://schemas.microsoft.com/office/drawing/2014/main" id="{4DF524B1-0571-6A44-9D45-30BEDF04268D}"/>
              </a:ext>
            </a:extLst>
          </p:cNvPr>
          <p:cNvSpPr/>
          <p:nvPr/>
        </p:nvSpPr>
        <p:spPr>
          <a:xfrm flipV="1">
            <a:off x="17118101" y="6424390"/>
            <a:ext cx="0" cy="108192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14" name="Line">
            <a:extLst>
              <a:ext uri="{FF2B5EF4-FFF2-40B4-BE49-F238E27FC236}">
                <a16:creationId xmlns:a16="http://schemas.microsoft.com/office/drawing/2014/main" id="{4C19C17E-E968-DE49-A562-20C546839EF8}"/>
              </a:ext>
            </a:extLst>
          </p:cNvPr>
          <p:cNvSpPr/>
          <p:nvPr/>
        </p:nvSpPr>
        <p:spPr>
          <a:xfrm flipV="1">
            <a:off x="17113140" y="8271319"/>
            <a:ext cx="0" cy="1074368"/>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dirty="0"/>
          </a:p>
        </p:txBody>
      </p:sp>
      <p:sp>
        <p:nvSpPr>
          <p:cNvPr id="115" name="Line">
            <a:extLst>
              <a:ext uri="{FF2B5EF4-FFF2-40B4-BE49-F238E27FC236}">
                <a16:creationId xmlns:a16="http://schemas.microsoft.com/office/drawing/2014/main" id="{0C0E02B5-CC9F-4349-9112-33A81B34F1B2}"/>
              </a:ext>
            </a:extLst>
          </p:cNvPr>
          <p:cNvSpPr/>
          <p:nvPr/>
        </p:nvSpPr>
        <p:spPr>
          <a:xfrm flipV="1">
            <a:off x="11658901" y="6889594"/>
            <a:ext cx="0" cy="2025805"/>
          </a:xfrm>
          <a:prstGeom prst="line">
            <a:avLst/>
          </a:prstGeom>
          <a:ln w="101600">
            <a:solidFill>
              <a:srgbClr val="000000">
                <a:alpha val="22314"/>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16" name="Line">
            <a:extLst>
              <a:ext uri="{FF2B5EF4-FFF2-40B4-BE49-F238E27FC236}">
                <a16:creationId xmlns:a16="http://schemas.microsoft.com/office/drawing/2014/main" id="{AA974A9C-BB2D-224C-9AE0-26BE992E16D1}"/>
              </a:ext>
            </a:extLst>
          </p:cNvPr>
          <p:cNvSpPr/>
          <p:nvPr/>
        </p:nvSpPr>
        <p:spPr>
          <a:xfrm flipV="1">
            <a:off x="5727348" y="6335485"/>
            <a:ext cx="0" cy="977951"/>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17" name="Line">
            <a:extLst>
              <a:ext uri="{FF2B5EF4-FFF2-40B4-BE49-F238E27FC236}">
                <a16:creationId xmlns:a16="http://schemas.microsoft.com/office/drawing/2014/main" id="{BF7D7E62-9FA9-EA4F-9C5D-E32562A75311}"/>
              </a:ext>
            </a:extLst>
          </p:cNvPr>
          <p:cNvSpPr/>
          <p:nvPr/>
        </p:nvSpPr>
        <p:spPr>
          <a:xfrm flipV="1">
            <a:off x="5700399" y="8472875"/>
            <a:ext cx="0" cy="997695"/>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Five general performance metrics"/>
          <p:cNvSpPr txBox="1">
            <a:spLocks noGrp="1"/>
          </p:cNvSpPr>
          <p:nvPr>
            <p:ph type="title"/>
          </p:nvPr>
        </p:nvSpPr>
        <p:spPr>
          <a:prstGeom prst="rect">
            <a:avLst/>
          </a:prstGeom>
        </p:spPr>
        <p:txBody>
          <a:bodyPr/>
          <a:lstStyle/>
          <a:p>
            <a:r>
              <a:t>Five general performance metrics </a:t>
            </a:r>
          </a:p>
        </p:txBody>
      </p:sp>
      <p:sp>
        <p:nvSpPr>
          <p:cNvPr id="1023" name="Raw contrast -&gt; how much is the starlight suppressed? (eta_s/eta_s(0))…"/>
          <p:cNvSpPr txBox="1">
            <a:spLocks noGrp="1"/>
          </p:cNvSpPr>
          <p:nvPr>
            <p:ph type="body" idx="1"/>
          </p:nvPr>
        </p:nvSpPr>
        <p:spPr>
          <a:xfrm>
            <a:off x="1348474" y="2771635"/>
            <a:ext cx="26209884" cy="9848851"/>
          </a:xfrm>
          <a:prstGeom prst="rect">
            <a:avLst/>
          </a:prstGeom>
        </p:spPr>
        <p:txBody>
          <a:bodyPr/>
          <a:lstStyle/>
          <a:p>
            <a:r>
              <a:rPr b="1" dirty="0">
                <a:latin typeface="Graphik"/>
                <a:ea typeface="Graphik"/>
                <a:cs typeface="Graphik"/>
                <a:sym typeface="Graphik"/>
              </a:rPr>
              <a:t>Raw contrast</a:t>
            </a:r>
            <a:br>
              <a:rPr dirty="0"/>
            </a:br>
            <a:r>
              <a:rPr dirty="0"/>
              <a:t>-&gt; how much is the starlight suppressed? </a:t>
            </a:r>
          </a:p>
          <a:p>
            <a:r>
              <a:rPr b="1" dirty="0">
                <a:latin typeface="Graphik"/>
                <a:ea typeface="Graphik"/>
                <a:cs typeface="Graphik"/>
                <a:sym typeface="Graphik"/>
              </a:rPr>
              <a:t>Planet throughput </a:t>
            </a:r>
            <a:br>
              <a:rPr dirty="0"/>
            </a:br>
            <a:r>
              <a:rPr dirty="0"/>
              <a:t>-&gt; how much planet light </a:t>
            </a:r>
            <a:r>
              <a:rPr lang="en-US" dirty="0"/>
              <a:t>comes through?</a:t>
            </a:r>
          </a:p>
          <a:p>
            <a:pPr>
              <a:defRPr b="1">
                <a:latin typeface="Graphik"/>
                <a:ea typeface="Graphik"/>
                <a:cs typeface="Graphik"/>
                <a:sym typeface="Graphik"/>
              </a:defRPr>
            </a:pPr>
            <a:r>
              <a:rPr lang="en-US" dirty="0"/>
              <a:t>Contrast</a:t>
            </a:r>
            <a:br>
              <a:rPr lang="en-US" dirty="0"/>
            </a:br>
            <a:r>
              <a:rPr lang="en-US" b="0" dirty="0">
                <a:latin typeface="Graphik-Light"/>
                <a:ea typeface="Graphik-Light"/>
                <a:cs typeface="Graphik-Light"/>
                <a:sym typeface="Graphik Light"/>
              </a:rPr>
              <a:t>-&gt; What is the signal to noise ratio of an off-axis planet?</a:t>
            </a:r>
          </a:p>
          <a:p>
            <a:r>
              <a:rPr b="1" dirty="0">
                <a:latin typeface="Graphik"/>
                <a:ea typeface="Graphik"/>
                <a:cs typeface="Graphik"/>
                <a:sym typeface="Graphik"/>
              </a:rPr>
              <a:t>Inner working angle</a:t>
            </a:r>
            <a:r>
              <a:rPr dirty="0"/>
              <a:t> </a:t>
            </a:r>
            <a:br>
              <a:rPr dirty="0"/>
            </a:br>
            <a:r>
              <a:rPr dirty="0"/>
              <a:t>-&gt; how close can you find planets to a star?</a:t>
            </a:r>
          </a:p>
          <a:p>
            <a:r>
              <a:rPr b="1" dirty="0">
                <a:latin typeface="Graphik"/>
                <a:ea typeface="Graphik"/>
                <a:cs typeface="Graphik"/>
                <a:sym typeface="Graphik"/>
              </a:rPr>
              <a:t>Robustness</a:t>
            </a:r>
            <a:br>
              <a:rPr b="1" dirty="0">
                <a:latin typeface="Graphik"/>
                <a:ea typeface="Graphik"/>
                <a:cs typeface="Graphik"/>
                <a:sym typeface="Graphik"/>
              </a:rPr>
            </a:br>
            <a:r>
              <a:rPr dirty="0"/>
              <a:t>-&gt; how robust is the coronagraph to aberrations or stellar diameter</a:t>
            </a:r>
          </a:p>
        </p:txBody>
      </p:sp>
      <p:sp>
        <p:nvSpPr>
          <p:cNvPr id="1024"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025"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026"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027"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028"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aw contrast: my definition"/>
          <p:cNvSpPr txBox="1">
            <a:spLocks noGrp="1"/>
          </p:cNvSpPr>
          <p:nvPr>
            <p:ph type="title"/>
          </p:nvPr>
        </p:nvSpPr>
        <p:spPr>
          <a:prstGeom prst="rect">
            <a:avLst/>
          </a:prstGeom>
        </p:spPr>
        <p:txBody>
          <a:bodyPr/>
          <a:lstStyle/>
          <a:p>
            <a:r>
              <a:t>Raw contrast: my definition</a:t>
            </a:r>
          </a:p>
        </p:txBody>
      </p:sp>
      <p:sp>
        <p:nvSpPr>
          <p:cNvPr id="1031" name="Raw contrast is the normalized intensity of the residual starlight after the coronagraph as function of position."/>
          <p:cNvSpPr txBox="1">
            <a:spLocks noGrp="1"/>
          </p:cNvSpPr>
          <p:nvPr>
            <p:ph type="body" sz="half" idx="1"/>
          </p:nvPr>
        </p:nvSpPr>
        <p:spPr>
          <a:xfrm>
            <a:off x="1181844" y="3345523"/>
            <a:ext cx="14646679" cy="8256011"/>
          </a:xfrm>
          <a:prstGeom prst="rect">
            <a:avLst/>
          </a:prstGeom>
        </p:spPr>
        <p:txBody>
          <a:bodyPr/>
          <a:lstStyle/>
          <a:p>
            <a:r>
              <a:t>Raw contrast is the </a:t>
            </a:r>
            <a:r>
              <a:rPr>
                <a:solidFill>
                  <a:schemeClr val="accent4">
                    <a:hueOff val="-297102"/>
                    <a:satOff val="16978"/>
                    <a:lumOff val="-20883"/>
                  </a:schemeClr>
                </a:solidFill>
              </a:rPr>
              <a:t>normalized intensity of the residual starlight</a:t>
            </a:r>
            <a:r>
              <a:t> after the coronagraph as function of position.</a:t>
            </a:r>
          </a:p>
        </p:txBody>
      </p:sp>
      <p:pic>
        <p:nvPicPr>
          <p:cNvPr id="1032" name="Aper_PSF.pdf" descr="Aper_PSF.pdf"/>
          <p:cNvPicPr>
            <a:picLocks noChangeAspect="1"/>
          </p:cNvPicPr>
          <p:nvPr/>
        </p:nvPicPr>
        <p:blipFill>
          <a:blip r:embed="rId3"/>
          <a:srcRect l="21531" t="11111" r="18751" b="9756"/>
          <a:stretch>
            <a:fillRect/>
          </a:stretch>
        </p:blipFill>
        <p:spPr>
          <a:xfrm>
            <a:off x="18389137" y="1346474"/>
            <a:ext cx="4727155" cy="4698072"/>
          </a:xfrm>
          <a:prstGeom prst="rect">
            <a:avLst/>
          </a:prstGeom>
          <a:ln w="12700">
            <a:miter lim="400000"/>
          </a:ln>
        </p:spPr>
      </p:pic>
      <p:pic>
        <p:nvPicPr>
          <p:cNvPr id="1033" name="Lyot_plane_afer_mask.pdf" descr="Lyot_plane_afer_mask.pdf"/>
          <p:cNvPicPr>
            <a:picLocks noChangeAspect="1"/>
          </p:cNvPicPr>
          <p:nvPr/>
        </p:nvPicPr>
        <p:blipFill>
          <a:blip r:embed="rId4"/>
          <a:srcRect l="21522" t="10740" r="18775" b="10052"/>
          <a:stretch>
            <a:fillRect/>
          </a:stretch>
        </p:blipFill>
        <p:spPr>
          <a:xfrm>
            <a:off x="18391916" y="7447274"/>
            <a:ext cx="4721603" cy="4698100"/>
          </a:xfrm>
          <a:prstGeom prst="rect">
            <a:avLst/>
          </a:prstGeom>
          <a:ln w="12700">
            <a:miter lim="400000"/>
          </a:ln>
        </p:spPr>
      </p:pic>
      <p:sp>
        <p:nvSpPr>
          <p:cNvPr id="1034" name="Line"/>
          <p:cNvSpPr/>
          <p:nvPr/>
        </p:nvSpPr>
        <p:spPr>
          <a:xfrm>
            <a:off x="20802703" y="6161618"/>
            <a:ext cx="1" cy="1171796"/>
          </a:xfrm>
          <a:prstGeom prst="line">
            <a:avLst/>
          </a:prstGeom>
          <a:ln w="76200">
            <a:solidFill>
              <a:srgbClr val="000000"/>
            </a:solidFill>
            <a:miter lim="400000"/>
            <a:tailEnd type="triangle"/>
          </a:ln>
        </p:spPr>
        <p:txBody>
          <a:bodyPr lIns="50800" tIns="50800" rIns="50800" bIns="50800" anchor="ctr"/>
          <a:lstStyle/>
          <a:p>
            <a:endParaRPr/>
          </a:p>
        </p:txBody>
      </p:sp>
      <p:pic>
        <p:nvPicPr>
          <p:cNvPr id="1035" name="Coro_PSF_slice.pdf" descr="Coro_PSF_slice.pdf"/>
          <p:cNvPicPr>
            <a:picLocks noChangeAspect="1"/>
          </p:cNvPicPr>
          <p:nvPr/>
        </p:nvPicPr>
        <p:blipFill>
          <a:blip r:embed="rId5"/>
          <a:stretch>
            <a:fillRect/>
          </a:stretch>
        </p:blipFill>
        <p:spPr>
          <a:xfrm>
            <a:off x="401905" y="5251205"/>
            <a:ext cx="15234882" cy="7617442"/>
          </a:xfrm>
          <a:prstGeom prst="rect">
            <a:avLst/>
          </a:prstGeom>
          <a:ln w="12700">
            <a:miter lim="400000"/>
          </a:ln>
        </p:spPr>
      </p:pic>
      <p:sp>
        <p:nvSpPr>
          <p:cNvPr id="1036" name="Line"/>
          <p:cNvSpPr/>
          <p:nvPr/>
        </p:nvSpPr>
        <p:spPr>
          <a:xfrm>
            <a:off x="18411147" y="3671442"/>
            <a:ext cx="4683159" cy="1"/>
          </a:xfrm>
          <a:prstGeom prst="line">
            <a:avLst/>
          </a:prstGeom>
          <a:ln w="50800">
            <a:solidFill>
              <a:srgbClr val="FFFFFF"/>
            </a:solidFill>
            <a:miter lim="400000"/>
            <a:tailEnd type="triangle"/>
          </a:ln>
        </p:spPr>
        <p:txBody>
          <a:bodyPr lIns="50800" tIns="50800" rIns="50800" bIns="50800" anchor="ctr"/>
          <a:lstStyle/>
          <a:p>
            <a:endParaRPr/>
          </a:p>
        </p:txBody>
      </p:sp>
      <p:sp>
        <p:nvSpPr>
          <p:cNvPr id="1037" name="Line"/>
          <p:cNvSpPr/>
          <p:nvPr/>
        </p:nvSpPr>
        <p:spPr>
          <a:xfrm>
            <a:off x="18411147" y="9823588"/>
            <a:ext cx="4683159" cy="1"/>
          </a:xfrm>
          <a:prstGeom prst="line">
            <a:avLst/>
          </a:prstGeom>
          <a:ln w="50800">
            <a:solidFill>
              <a:srgbClr val="FFFFFF"/>
            </a:solidFill>
            <a:miter lim="400000"/>
            <a:tailEnd type="triangle"/>
          </a:ln>
        </p:spPr>
        <p:txBody>
          <a:bodyPr lIns="50800" tIns="50800" rIns="50800" bIns="50800" anchor="ctr"/>
          <a:lstStyle/>
          <a:p>
            <a:endParaRPr/>
          </a:p>
        </p:txBody>
      </p:sp>
      <p:sp>
        <p:nvSpPr>
          <p:cNvPr id="1038" name="Line"/>
          <p:cNvSpPr/>
          <p:nvPr/>
        </p:nvSpPr>
        <p:spPr>
          <a:xfrm>
            <a:off x="8210815" y="6324765"/>
            <a:ext cx="1" cy="3333045"/>
          </a:xfrm>
          <a:prstGeom prst="line">
            <a:avLst/>
          </a:prstGeom>
          <a:ln w="88900">
            <a:solidFill>
              <a:schemeClr val="accent3">
                <a:hueOff val="49437"/>
                <a:lumOff val="-29144"/>
              </a:schemeClr>
            </a:solidFill>
            <a:miter lim="400000"/>
            <a:tailEnd type="triangle"/>
          </a:ln>
        </p:spPr>
        <p:txBody>
          <a:bodyPr lIns="50800" tIns="50800" rIns="50800" bIns="50800" anchor="ctr"/>
          <a:lstStyle/>
          <a:p>
            <a:endParaRPr/>
          </a:p>
        </p:txBody>
      </p:sp>
      <p:sp>
        <p:nvSpPr>
          <p:cNvPr id="1039" name="Line"/>
          <p:cNvSpPr/>
          <p:nvPr/>
        </p:nvSpPr>
        <p:spPr>
          <a:xfrm flipH="1">
            <a:off x="6197959" y="6385130"/>
            <a:ext cx="7067" cy="3850657"/>
          </a:xfrm>
          <a:prstGeom prst="line">
            <a:avLst/>
          </a:prstGeom>
          <a:ln w="88900">
            <a:solidFill>
              <a:schemeClr val="accent3">
                <a:hueOff val="49437"/>
                <a:lumOff val="-29144"/>
              </a:schemeClr>
            </a:solidFill>
            <a:miter lim="400000"/>
            <a:tailEnd type="triangle"/>
          </a:ln>
        </p:spPr>
        <p:txBody>
          <a:bodyPr lIns="50800" tIns="50800" rIns="50800" bIns="50800" anchor="ctr"/>
          <a:lstStyle/>
          <a:p>
            <a:endParaRPr/>
          </a:p>
        </p:txBody>
      </p:sp>
      <p:sp>
        <p:nvSpPr>
          <p:cNvPr id="1040" name="10-4"/>
          <p:cNvSpPr txBox="1"/>
          <p:nvPr/>
        </p:nvSpPr>
        <p:spPr>
          <a:xfrm>
            <a:off x="8408938" y="6433294"/>
            <a:ext cx="10998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b="1">
                <a:solidFill>
                  <a:schemeClr val="accent3">
                    <a:hueOff val="49437"/>
                    <a:lumOff val="-29144"/>
                  </a:schemeClr>
                </a:solidFill>
                <a:latin typeface="Graphik"/>
                <a:ea typeface="Graphik"/>
                <a:cs typeface="Graphik"/>
                <a:sym typeface="Graphik"/>
              </a:defRPr>
            </a:pPr>
            <a:r>
              <a:t>10</a:t>
            </a:r>
            <a:r>
              <a:rPr baseline="31999"/>
              <a:t>-4</a:t>
            </a:r>
          </a:p>
        </p:txBody>
      </p:sp>
      <p:sp>
        <p:nvSpPr>
          <p:cNvPr id="1041" name="10-5"/>
          <p:cNvSpPr txBox="1"/>
          <p:nvPr/>
        </p:nvSpPr>
        <p:spPr>
          <a:xfrm>
            <a:off x="5056837" y="7797392"/>
            <a:ext cx="10998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b="1">
                <a:solidFill>
                  <a:schemeClr val="accent3">
                    <a:hueOff val="49437"/>
                    <a:lumOff val="-29144"/>
                  </a:schemeClr>
                </a:solidFill>
                <a:latin typeface="Graphik"/>
                <a:ea typeface="Graphik"/>
                <a:cs typeface="Graphik"/>
                <a:sym typeface="Graphik"/>
              </a:defRPr>
            </a:pPr>
            <a:r>
              <a:t>10</a:t>
            </a:r>
            <a:r>
              <a:rPr baseline="31999"/>
              <a:t>-5</a:t>
            </a:r>
          </a:p>
        </p:txBody>
      </p:sp>
      <p:sp>
        <p:nvSpPr>
          <p:cNvPr id="1042" name="how much is the starlight suppressed?"/>
          <p:cNvSpPr txBox="1"/>
          <p:nvPr/>
        </p:nvSpPr>
        <p:spPr>
          <a:xfrm>
            <a:off x="1206500" y="2324100"/>
            <a:ext cx="21971000" cy="1003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25500">
              <a:spcBef>
                <a:spcPts val="0"/>
              </a:spcBef>
              <a:defRPr sz="5500">
                <a:latin typeface="+mn-lt"/>
                <a:ea typeface="+mn-ea"/>
                <a:cs typeface="+mn-cs"/>
                <a:sym typeface="Produkt Extralight"/>
              </a:defRPr>
            </a:lvl1pPr>
          </a:lstStyle>
          <a:p>
            <a:r>
              <a:t>how much is the starlight suppressed?</a:t>
            </a:r>
          </a:p>
        </p:txBody>
      </p:sp>
      <p:sp>
        <p:nvSpPr>
          <p:cNvPr id="1043" name="Raw contrast"/>
          <p:cNvSpPr txBox="1"/>
          <p:nvPr/>
        </p:nvSpPr>
        <p:spPr>
          <a:xfrm>
            <a:off x="5735507" y="5404630"/>
            <a:ext cx="328980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b="1">
                <a:solidFill>
                  <a:schemeClr val="accent3">
                    <a:hueOff val="49437"/>
                    <a:lumOff val="-29144"/>
                  </a:schemeClr>
                </a:solidFill>
                <a:latin typeface="Graphik"/>
                <a:ea typeface="Graphik"/>
                <a:cs typeface="Graphik"/>
                <a:sym typeface="Graphik"/>
              </a:defRPr>
            </a:lvl1pPr>
          </a:lstStyle>
          <a:p>
            <a:r>
              <a:t>Raw contrast</a:t>
            </a:r>
          </a:p>
        </p:txBody>
      </p:sp>
      <p:sp>
        <p:nvSpPr>
          <p:cNvPr id="1044"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045"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046"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047"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048"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 name="Aper_PSF.pdf" descr="Aper_PSF.pdf"/>
          <p:cNvPicPr>
            <a:picLocks noChangeAspect="1"/>
          </p:cNvPicPr>
          <p:nvPr/>
        </p:nvPicPr>
        <p:blipFill>
          <a:blip r:embed="rId3"/>
          <a:stretch>
            <a:fillRect/>
          </a:stretch>
        </p:blipFill>
        <p:spPr>
          <a:xfrm rot="16200000" flipH="1">
            <a:off x="17493002" y="1226649"/>
            <a:ext cx="6519448" cy="4889587"/>
          </a:xfrm>
          <a:prstGeom prst="rect">
            <a:avLst/>
          </a:prstGeom>
          <a:ln w="12700">
            <a:miter lim="400000"/>
          </a:ln>
        </p:spPr>
      </p:pic>
      <p:pic>
        <p:nvPicPr>
          <p:cNvPr id="1053" name="Lyot_Coro_PSF.pdf" descr="Lyot_Coro_PSF.pdf"/>
          <p:cNvPicPr>
            <a:picLocks noChangeAspect="1"/>
          </p:cNvPicPr>
          <p:nvPr/>
        </p:nvPicPr>
        <p:blipFill>
          <a:blip r:embed="rId4"/>
          <a:stretch>
            <a:fillRect/>
          </a:stretch>
        </p:blipFill>
        <p:spPr>
          <a:xfrm rot="16200000">
            <a:off x="17500584" y="7357271"/>
            <a:ext cx="6504285" cy="4878214"/>
          </a:xfrm>
          <a:prstGeom prst="rect">
            <a:avLst/>
          </a:prstGeom>
          <a:ln w="12700">
            <a:miter lim="400000"/>
          </a:ln>
        </p:spPr>
      </p:pic>
      <p:pic>
        <p:nvPicPr>
          <p:cNvPr id="1054" name="Coro_PSF_slice.pdf" descr="Coro_PSF_slice.pdf"/>
          <p:cNvPicPr>
            <a:picLocks noChangeAspect="1"/>
          </p:cNvPicPr>
          <p:nvPr/>
        </p:nvPicPr>
        <p:blipFill>
          <a:blip r:embed="rId5"/>
          <a:stretch>
            <a:fillRect/>
          </a:stretch>
        </p:blipFill>
        <p:spPr>
          <a:xfrm>
            <a:off x="401707" y="5251205"/>
            <a:ext cx="15235238" cy="7617620"/>
          </a:xfrm>
          <a:prstGeom prst="rect">
            <a:avLst/>
          </a:prstGeom>
          <a:ln w="12700">
            <a:miter lim="400000"/>
          </a:ln>
        </p:spPr>
      </p:pic>
      <p:sp>
        <p:nvSpPr>
          <p:cNvPr id="1055" name="how much is the starlight suppressed?"/>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how much is the starlight suppressed?</a:t>
            </a:r>
          </a:p>
        </p:txBody>
      </p:sp>
      <p:sp>
        <p:nvSpPr>
          <p:cNvPr id="1056" name="Planets have a finite size (core diameter ~2λ/DLyot) -&gt; relative intensity per pixel is not a useful metric. Sum over all pixels with planet light in circular aperture."/>
          <p:cNvSpPr txBox="1">
            <a:spLocks noGrp="1"/>
          </p:cNvSpPr>
          <p:nvPr>
            <p:ph type="body" sz="half" idx="1"/>
          </p:nvPr>
        </p:nvSpPr>
        <p:spPr>
          <a:xfrm>
            <a:off x="1181844" y="3616730"/>
            <a:ext cx="14646679" cy="8256012"/>
          </a:xfrm>
          <a:prstGeom prst="rect">
            <a:avLst/>
          </a:prstGeom>
        </p:spPr>
        <p:txBody>
          <a:bodyPr/>
          <a:lstStyle/>
          <a:p>
            <a:r>
              <a:t>Planets have </a:t>
            </a:r>
            <a:r>
              <a:rPr>
                <a:solidFill>
                  <a:schemeClr val="accent4">
                    <a:hueOff val="-297102"/>
                    <a:satOff val="16978"/>
                    <a:lumOff val="-20883"/>
                  </a:schemeClr>
                </a:solidFill>
              </a:rPr>
              <a:t>a finite size</a:t>
            </a:r>
            <a:r>
              <a:t> (core diameter ~2λ</a:t>
            </a:r>
            <a:r>
              <a:rPr>
                <a:solidFill>
                  <a:srgbClr val="000000"/>
                </a:solidFill>
              </a:rPr>
              <a:t>/D</a:t>
            </a:r>
            <a:r>
              <a:rPr baseline="-5999">
                <a:solidFill>
                  <a:srgbClr val="000000"/>
                </a:solidFill>
              </a:rPr>
              <a:t>Lyot</a:t>
            </a:r>
            <a:r>
              <a:rPr>
                <a:solidFill>
                  <a:srgbClr val="000000"/>
                </a:solidFill>
              </a:rPr>
              <a:t>)</a:t>
            </a:r>
            <a:br/>
            <a:r>
              <a:t>-&gt; relative intensity per pixel is not a useful metric. </a:t>
            </a:r>
            <a:r>
              <a:rPr>
                <a:solidFill>
                  <a:schemeClr val="accent4">
                    <a:hueOff val="-297102"/>
                    <a:satOff val="16978"/>
                    <a:lumOff val="-20883"/>
                  </a:schemeClr>
                </a:solidFill>
              </a:rPr>
              <a:t>Sum over all pixels with planet light in circular aperture.</a:t>
            </a:r>
            <a:r>
              <a:t> </a:t>
            </a:r>
          </a:p>
        </p:txBody>
      </p:sp>
      <p:sp>
        <p:nvSpPr>
          <p:cNvPr id="1057" name="Line"/>
          <p:cNvSpPr/>
          <p:nvPr/>
        </p:nvSpPr>
        <p:spPr>
          <a:xfrm>
            <a:off x="20802703" y="6161618"/>
            <a:ext cx="1" cy="1171796"/>
          </a:xfrm>
          <a:prstGeom prst="line">
            <a:avLst/>
          </a:prstGeom>
          <a:ln w="76200">
            <a:solidFill>
              <a:srgbClr val="000000"/>
            </a:solidFill>
            <a:miter lim="400000"/>
            <a:tailEnd type="triangle"/>
          </a:ln>
        </p:spPr>
        <p:txBody>
          <a:bodyPr lIns="50800" tIns="50800" rIns="50800" bIns="50800" anchor="ctr"/>
          <a:lstStyle/>
          <a:p>
            <a:endParaRPr/>
          </a:p>
        </p:txBody>
      </p:sp>
      <p:sp>
        <p:nvSpPr>
          <p:cNvPr id="1058" name="Line"/>
          <p:cNvSpPr/>
          <p:nvPr/>
        </p:nvSpPr>
        <p:spPr>
          <a:xfrm>
            <a:off x="18411147" y="3671442"/>
            <a:ext cx="4683159" cy="1"/>
          </a:xfrm>
          <a:prstGeom prst="line">
            <a:avLst/>
          </a:prstGeom>
          <a:ln w="50800">
            <a:solidFill>
              <a:srgbClr val="FFFFFF"/>
            </a:solidFill>
            <a:miter lim="400000"/>
            <a:tailEnd type="triangle"/>
          </a:ln>
        </p:spPr>
        <p:txBody>
          <a:bodyPr lIns="50800" tIns="50800" rIns="50800" bIns="50800" anchor="ctr"/>
          <a:lstStyle/>
          <a:p>
            <a:endParaRPr/>
          </a:p>
        </p:txBody>
      </p:sp>
      <p:sp>
        <p:nvSpPr>
          <p:cNvPr id="1059" name="Line"/>
          <p:cNvSpPr/>
          <p:nvPr/>
        </p:nvSpPr>
        <p:spPr>
          <a:xfrm>
            <a:off x="18411147" y="9823588"/>
            <a:ext cx="4683159" cy="1"/>
          </a:xfrm>
          <a:prstGeom prst="line">
            <a:avLst/>
          </a:prstGeom>
          <a:ln w="50800">
            <a:solidFill>
              <a:srgbClr val="FFFFFF"/>
            </a:solidFill>
            <a:miter lim="400000"/>
            <a:tailEnd type="triangle"/>
          </a:ln>
        </p:spPr>
        <p:txBody>
          <a:bodyPr lIns="50800" tIns="50800" rIns="50800" bIns="50800" anchor="ctr"/>
          <a:lstStyle/>
          <a:p>
            <a:endParaRPr/>
          </a:p>
        </p:txBody>
      </p:sp>
      <p:sp>
        <p:nvSpPr>
          <p:cNvPr id="1060" name="Line"/>
          <p:cNvSpPr/>
          <p:nvPr/>
        </p:nvSpPr>
        <p:spPr>
          <a:xfrm flipH="1">
            <a:off x="6139778" y="8646946"/>
            <a:ext cx="783536" cy="0"/>
          </a:xfrm>
          <a:prstGeom prst="line">
            <a:avLst/>
          </a:prstGeom>
          <a:ln w="88900">
            <a:solidFill>
              <a:schemeClr val="accent3">
                <a:hueOff val="49437"/>
                <a:lumOff val="-29144"/>
              </a:schemeClr>
            </a:solidFill>
            <a:miter lim="400000"/>
            <a:headEnd type="triangle" len="sm"/>
            <a:tailEnd type="triangle" len="sm"/>
          </a:ln>
        </p:spPr>
        <p:txBody>
          <a:bodyPr lIns="50800" tIns="50800" rIns="50800" bIns="50800" anchor="ctr"/>
          <a:lstStyle/>
          <a:p>
            <a:endParaRPr/>
          </a:p>
        </p:txBody>
      </p:sp>
      <p:sp>
        <p:nvSpPr>
          <p:cNvPr id="1061" name="Raw contrast: my definition"/>
          <p:cNvSpPr txBox="1">
            <a:spLocks noGrp="1"/>
          </p:cNvSpPr>
          <p:nvPr>
            <p:ph type="title"/>
          </p:nvPr>
        </p:nvSpPr>
        <p:spPr>
          <a:prstGeom prst="rect">
            <a:avLst/>
          </a:prstGeom>
        </p:spPr>
        <p:txBody>
          <a:bodyPr/>
          <a:lstStyle/>
          <a:p>
            <a:r>
              <a:t>Raw contrast: my definition</a:t>
            </a:r>
          </a:p>
        </p:txBody>
      </p:sp>
      <p:sp>
        <p:nvSpPr>
          <p:cNvPr id="1062"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063"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064"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065"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066"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 name="Coro_PSF_slice_pl_convolved.pdf" descr="Coro_PSF_slice_pl_convolved.pdf"/>
          <p:cNvPicPr>
            <a:picLocks noChangeAspect="1"/>
          </p:cNvPicPr>
          <p:nvPr/>
        </p:nvPicPr>
        <p:blipFill>
          <a:blip r:embed="rId3"/>
          <a:stretch>
            <a:fillRect/>
          </a:stretch>
        </p:blipFill>
        <p:spPr>
          <a:xfrm>
            <a:off x="401707" y="5251205"/>
            <a:ext cx="15235238" cy="7617620"/>
          </a:xfrm>
          <a:prstGeom prst="rect">
            <a:avLst/>
          </a:prstGeom>
          <a:ln w="12700">
            <a:miter lim="400000"/>
          </a:ln>
        </p:spPr>
      </p:pic>
      <p:pic>
        <p:nvPicPr>
          <p:cNvPr id="1071" name="Aper_PSF.pdf" descr="Aper_PSF.pdf"/>
          <p:cNvPicPr>
            <a:picLocks noChangeAspect="1"/>
          </p:cNvPicPr>
          <p:nvPr/>
        </p:nvPicPr>
        <p:blipFill>
          <a:blip r:embed="rId4"/>
          <a:stretch>
            <a:fillRect/>
          </a:stretch>
        </p:blipFill>
        <p:spPr>
          <a:xfrm rot="16200000" flipH="1">
            <a:off x="17493002" y="1226649"/>
            <a:ext cx="6519448" cy="4889587"/>
          </a:xfrm>
          <a:prstGeom prst="rect">
            <a:avLst/>
          </a:prstGeom>
          <a:ln w="12700">
            <a:miter lim="400000"/>
          </a:ln>
        </p:spPr>
      </p:pic>
      <p:pic>
        <p:nvPicPr>
          <p:cNvPr id="1072" name="Lyot_Coro_PSF.pdf" descr="Lyot_Coro_PSF.pdf"/>
          <p:cNvPicPr>
            <a:picLocks noChangeAspect="1"/>
          </p:cNvPicPr>
          <p:nvPr/>
        </p:nvPicPr>
        <p:blipFill>
          <a:blip r:embed="rId5"/>
          <a:stretch>
            <a:fillRect/>
          </a:stretch>
        </p:blipFill>
        <p:spPr>
          <a:xfrm rot="16200000">
            <a:off x="17500584" y="7357271"/>
            <a:ext cx="6504285" cy="4878214"/>
          </a:xfrm>
          <a:prstGeom prst="rect">
            <a:avLst/>
          </a:prstGeom>
          <a:ln w="12700">
            <a:miter lim="400000"/>
          </a:ln>
        </p:spPr>
      </p:pic>
      <p:sp>
        <p:nvSpPr>
          <p:cNvPr id="1073" name="how much did you suppress your starlight?"/>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how much did you suppress your starlight?</a:t>
            </a:r>
          </a:p>
        </p:txBody>
      </p:sp>
      <p:sp>
        <p:nvSpPr>
          <p:cNvPr id="1074" name="Line"/>
          <p:cNvSpPr/>
          <p:nvPr/>
        </p:nvSpPr>
        <p:spPr>
          <a:xfrm>
            <a:off x="20802703" y="6161618"/>
            <a:ext cx="1" cy="1171796"/>
          </a:xfrm>
          <a:prstGeom prst="line">
            <a:avLst/>
          </a:prstGeom>
          <a:ln w="76200">
            <a:solidFill>
              <a:srgbClr val="000000"/>
            </a:solidFill>
            <a:miter lim="400000"/>
            <a:tailEnd type="triangle"/>
          </a:ln>
        </p:spPr>
        <p:txBody>
          <a:bodyPr lIns="50800" tIns="50800" rIns="50800" bIns="50800" anchor="ctr"/>
          <a:lstStyle/>
          <a:p>
            <a:endParaRPr/>
          </a:p>
        </p:txBody>
      </p:sp>
      <p:sp>
        <p:nvSpPr>
          <p:cNvPr id="1075" name="Line"/>
          <p:cNvSpPr/>
          <p:nvPr/>
        </p:nvSpPr>
        <p:spPr>
          <a:xfrm>
            <a:off x="18411147" y="3671443"/>
            <a:ext cx="4612139" cy="0"/>
          </a:xfrm>
          <a:prstGeom prst="line">
            <a:avLst/>
          </a:prstGeom>
          <a:ln w="50800">
            <a:solidFill>
              <a:srgbClr val="FFFFFF"/>
            </a:solidFill>
            <a:miter lim="400000"/>
            <a:tailEnd type="triangle"/>
          </a:ln>
        </p:spPr>
        <p:txBody>
          <a:bodyPr lIns="50800" tIns="50800" rIns="50800" bIns="50800" anchor="ctr"/>
          <a:lstStyle/>
          <a:p>
            <a:endParaRPr/>
          </a:p>
        </p:txBody>
      </p:sp>
      <p:sp>
        <p:nvSpPr>
          <p:cNvPr id="1076" name="Line"/>
          <p:cNvSpPr/>
          <p:nvPr/>
        </p:nvSpPr>
        <p:spPr>
          <a:xfrm>
            <a:off x="18411147" y="9823589"/>
            <a:ext cx="4612139" cy="0"/>
          </a:xfrm>
          <a:prstGeom prst="line">
            <a:avLst/>
          </a:prstGeom>
          <a:ln w="50800">
            <a:solidFill>
              <a:srgbClr val="FFFFFF"/>
            </a:solidFill>
            <a:miter lim="400000"/>
            <a:tailEnd type="triangle"/>
          </a:ln>
        </p:spPr>
        <p:txBody>
          <a:bodyPr lIns="50800" tIns="50800" rIns="50800" bIns="50800" anchor="ctr"/>
          <a:lstStyle/>
          <a:p>
            <a:endParaRPr/>
          </a:p>
        </p:txBody>
      </p:sp>
      <p:sp>
        <p:nvSpPr>
          <p:cNvPr id="1077" name="Lyot mask"/>
          <p:cNvSpPr txBox="1"/>
          <p:nvPr/>
        </p:nvSpPr>
        <p:spPr>
          <a:xfrm>
            <a:off x="7169586" y="11224586"/>
            <a:ext cx="2092656"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b="1">
                <a:solidFill>
                  <a:srgbClr val="FFFFFF"/>
                </a:solidFill>
                <a:latin typeface="Graphik"/>
                <a:ea typeface="Graphik"/>
                <a:cs typeface="Graphik"/>
                <a:sym typeface="Graphik"/>
              </a:defRPr>
            </a:lvl1pPr>
          </a:lstStyle>
          <a:p>
            <a:r>
              <a:t>Lyot mask</a:t>
            </a:r>
          </a:p>
        </p:txBody>
      </p:sp>
      <p:sp>
        <p:nvSpPr>
          <p:cNvPr id="1078" name="Circle"/>
          <p:cNvSpPr/>
          <p:nvPr/>
        </p:nvSpPr>
        <p:spPr>
          <a:xfrm>
            <a:off x="20537800" y="2619609"/>
            <a:ext cx="378251" cy="378251"/>
          </a:xfrm>
          <a:prstGeom prst="ellipse">
            <a:avLst/>
          </a:prstGeom>
          <a:solidFill>
            <a:srgbClr val="FFFFFF"/>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079" name="Photometric aperture"/>
          <p:cNvSpPr txBox="1"/>
          <p:nvPr/>
        </p:nvSpPr>
        <p:spPr>
          <a:xfrm>
            <a:off x="18620185" y="1929020"/>
            <a:ext cx="4338017"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b="1">
                <a:solidFill>
                  <a:srgbClr val="FFFFFF"/>
                </a:solidFill>
                <a:latin typeface="Graphik"/>
                <a:ea typeface="Graphik"/>
                <a:cs typeface="Graphik"/>
                <a:sym typeface="Graphik"/>
              </a:defRPr>
            </a:lvl1pPr>
          </a:lstStyle>
          <a:p>
            <a:r>
              <a:t>Photometric aperture</a:t>
            </a:r>
          </a:p>
        </p:txBody>
      </p:sp>
      <p:sp>
        <p:nvSpPr>
          <p:cNvPr id="1080" name="Line"/>
          <p:cNvSpPr/>
          <p:nvPr/>
        </p:nvSpPr>
        <p:spPr>
          <a:xfrm>
            <a:off x="8186246" y="6298488"/>
            <a:ext cx="1" cy="3226029"/>
          </a:xfrm>
          <a:prstGeom prst="line">
            <a:avLst/>
          </a:prstGeom>
          <a:ln w="88900">
            <a:solidFill>
              <a:schemeClr val="accent3">
                <a:hueOff val="49437"/>
                <a:lumOff val="-29144"/>
              </a:schemeClr>
            </a:solidFill>
            <a:miter lim="400000"/>
            <a:tailEnd type="triangle"/>
          </a:ln>
        </p:spPr>
        <p:txBody>
          <a:bodyPr lIns="50800" tIns="50800" rIns="50800" bIns="50800" anchor="ctr"/>
          <a:lstStyle/>
          <a:p>
            <a:endParaRPr/>
          </a:p>
        </p:txBody>
      </p:sp>
      <p:sp>
        <p:nvSpPr>
          <p:cNvPr id="1081" name="Raw contrast"/>
          <p:cNvSpPr txBox="1"/>
          <p:nvPr/>
        </p:nvSpPr>
        <p:spPr>
          <a:xfrm>
            <a:off x="4404126" y="6242907"/>
            <a:ext cx="328980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b="1">
                <a:solidFill>
                  <a:schemeClr val="accent3">
                    <a:hueOff val="49437"/>
                    <a:lumOff val="-29144"/>
                  </a:schemeClr>
                </a:solidFill>
                <a:latin typeface="Graphik"/>
                <a:ea typeface="Graphik"/>
                <a:cs typeface="Graphik"/>
                <a:sym typeface="Graphik"/>
              </a:defRPr>
            </a:lvl1pPr>
          </a:lstStyle>
          <a:p>
            <a:r>
              <a:t>Raw contrast</a:t>
            </a:r>
          </a:p>
        </p:txBody>
      </p:sp>
      <p:sp>
        <p:nvSpPr>
          <p:cNvPr id="1082" name="Line"/>
          <p:cNvSpPr/>
          <p:nvPr/>
        </p:nvSpPr>
        <p:spPr>
          <a:xfrm flipH="1">
            <a:off x="4254295" y="6396496"/>
            <a:ext cx="0" cy="4543648"/>
          </a:xfrm>
          <a:prstGeom prst="line">
            <a:avLst/>
          </a:prstGeom>
          <a:ln w="88900">
            <a:solidFill>
              <a:schemeClr val="accent3">
                <a:hueOff val="49437"/>
                <a:lumOff val="-29144"/>
              </a:schemeClr>
            </a:solidFill>
            <a:miter lim="400000"/>
            <a:tailEnd type="triangle"/>
          </a:ln>
        </p:spPr>
        <p:txBody>
          <a:bodyPr lIns="50800" tIns="50800" rIns="50800" bIns="50800" anchor="ctr"/>
          <a:lstStyle/>
          <a:p>
            <a:endParaRPr/>
          </a:p>
        </p:txBody>
      </p:sp>
      <p:sp>
        <p:nvSpPr>
          <p:cNvPr id="1083" name="10-6"/>
          <p:cNvSpPr txBox="1"/>
          <p:nvPr/>
        </p:nvSpPr>
        <p:spPr>
          <a:xfrm>
            <a:off x="3085346" y="7942354"/>
            <a:ext cx="10998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b="1">
                <a:solidFill>
                  <a:schemeClr val="accent3">
                    <a:hueOff val="49437"/>
                    <a:lumOff val="-29144"/>
                  </a:schemeClr>
                </a:solidFill>
                <a:latin typeface="Graphik"/>
                <a:ea typeface="Graphik"/>
                <a:cs typeface="Graphik"/>
                <a:sym typeface="Graphik"/>
              </a:defRPr>
            </a:pPr>
            <a:r>
              <a:t>10</a:t>
            </a:r>
            <a:r>
              <a:rPr baseline="31999"/>
              <a:t>-6</a:t>
            </a:r>
          </a:p>
        </p:txBody>
      </p:sp>
      <p:sp>
        <p:nvSpPr>
          <p:cNvPr id="1084" name="10-4"/>
          <p:cNvSpPr txBox="1"/>
          <p:nvPr/>
        </p:nvSpPr>
        <p:spPr>
          <a:xfrm>
            <a:off x="8232711" y="8022258"/>
            <a:ext cx="10998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b="1">
                <a:solidFill>
                  <a:schemeClr val="accent3">
                    <a:hueOff val="49437"/>
                    <a:lumOff val="-29144"/>
                  </a:schemeClr>
                </a:solidFill>
                <a:latin typeface="Graphik"/>
                <a:ea typeface="Graphik"/>
                <a:cs typeface="Graphik"/>
                <a:sym typeface="Graphik"/>
              </a:defRPr>
            </a:pPr>
            <a:r>
              <a:t>10</a:t>
            </a:r>
            <a:r>
              <a:rPr baseline="31999"/>
              <a:t>-4</a:t>
            </a:r>
          </a:p>
        </p:txBody>
      </p:sp>
      <p:sp>
        <p:nvSpPr>
          <p:cNvPr id="1085" name="Raw contrast: my definition"/>
          <p:cNvSpPr txBox="1">
            <a:spLocks noGrp="1"/>
          </p:cNvSpPr>
          <p:nvPr>
            <p:ph type="title"/>
          </p:nvPr>
        </p:nvSpPr>
        <p:spPr>
          <a:prstGeom prst="rect">
            <a:avLst/>
          </a:prstGeom>
        </p:spPr>
        <p:txBody>
          <a:bodyPr/>
          <a:lstStyle/>
          <a:p>
            <a:r>
              <a:t>Raw contrast: my definition</a:t>
            </a:r>
          </a:p>
        </p:txBody>
      </p:sp>
      <p:pic>
        <p:nvPicPr>
          <p:cNvPr id="1086" name="Screenshot 2024-07-21 at 21.55.10.png" descr="Screenshot 2024-07-21 at 21.55.10.png"/>
          <p:cNvPicPr>
            <a:picLocks noChangeAspect="1"/>
          </p:cNvPicPr>
          <p:nvPr/>
        </p:nvPicPr>
        <p:blipFill>
          <a:blip r:embed="rId6"/>
          <a:srcRect t="53911"/>
          <a:stretch>
            <a:fillRect/>
          </a:stretch>
        </p:blipFill>
        <p:spPr>
          <a:xfrm>
            <a:off x="-31468" y="4091416"/>
            <a:ext cx="9077315" cy="1387408"/>
          </a:xfrm>
          <a:prstGeom prst="rect">
            <a:avLst/>
          </a:prstGeom>
          <a:ln w="12700">
            <a:miter lim="400000"/>
          </a:ln>
        </p:spPr>
      </p:pic>
      <p:sp>
        <p:nvSpPr>
          <p:cNvPr id="1087" name="Circle"/>
          <p:cNvSpPr/>
          <p:nvPr/>
        </p:nvSpPr>
        <p:spPr>
          <a:xfrm>
            <a:off x="20590835" y="11129379"/>
            <a:ext cx="378251" cy="378252"/>
          </a:xfrm>
          <a:prstGeom prst="ellipse">
            <a:avLst/>
          </a:prstGeom>
          <a:solidFill>
            <a:srgbClr val="FFFFFF"/>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088" name="Photometric aperture"/>
          <p:cNvSpPr txBox="1"/>
          <p:nvPr/>
        </p:nvSpPr>
        <p:spPr>
          <a:xfrm>
            <a:off x="18673220" y="10438791"/>
            <a:ext cx="4338016"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b="1">
                <a:solidFill>
                  <a:srgbClr val="FFFFFF"/>
                </a:solidFill>
                <a:latin typeface="Graphik"/>
                <a:ea typeface="Graphik"/>
                <a:cs typeface="Graphik"/>
                <a:sym typeface="Graphik"/>
              </a:defRPr>
            </a:lvl1pPr>
          </a:lstStyle>
          <a:p>
            <a:r>
              <a:t>Photometric aperture</a:t>
            </a:r>
          </a:p>
        </p:txBody>
      </p:sp>
      <p:pic>
        <p:nvPicPr>
          <p:cNvPr id="1089" name="Image" descr="Image"/>
          <p:cNvPicPr>
            <a:picLocks noChangeAspect="1"/>
          </p:cNvPicPr>
          <p:nvPr/>
        </p:nvPicPr>
        <p:blipFill>
          <a:blip r:embed="rId7"/>
          <a:srcRect l="21465"/>
          <a:stretch>
            <a:fillRect/>
          </a:stretch>
        </p:blipFill>
        <p:spPr>
          <a:xfrm>
            <a:off x="12251776" y="3979527"/>
            <a:ext cx="4947906" cy="1343451"/>
          </a:xfrm>
          <a:prstGeom prst="rect">
            <a:avLst/>
          </a:prstGeom>
          <a:ln w="12700">
            <a:miter lim="400000"/>
          </a:ln>
        </p:spPr>
      </p:pic>
      <p:pic>
        <p:nvPicPr>
          <p:cNvPr id="1090" name="Image" descr="Image"/>
          <p:cNvPicPr>
            <a:picLocks noChangeAspect="1"/>
          </p:cNvPicPr>
          <p:nvPr/>
        </p:nvPicPr>
        <p:blipFill>
          <a:blip r:embed="rId8"/>
          <a:stretch>
            <a:fillRect/>
          </a:stretch>
        </p:blipFill>
        <p:spPr>
          <a:xfrm>
            <a:off x="9482004" y="4357360"/>
            <a:ext cx="2603501" cy="482601"/>
          </a:xfrm>
          <a:prstGeom prst="rect">
            <a:avLst/>
          </a:prstGeom>
          <a:ln w="12700">
            <a:miter lim="400000"/>
          </a:ln>
        </p:spPr>
      </p:pic>
      <p:sp>
        <p:nvSpPr>
          <p:cNvPr id="1091"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092"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093"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094"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095"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 name="How much planet light comes through?"/>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How much planet light comes through?</a:t>
            </a:r>
          </a:p>
        </p:txBody>
      </p:sp>
      <p:sp>
        <p:nvSpPr>
          <p:cNvPr id="1100" name="Planet throughput"/>
          <p:cNvSpPr txBox="1">
            <a:spLocks noGrp="1"/>
          </p:cNvSpPr>
          <p:nvPr>
            <p:ph type="title"/>
          </p:nvPr>
        </p:nvSpPr>
        <p:spPr>
          <a:prstGeom prst="rect">
            <a:avLst/>
          </a:prstGeom>
        </p:spPr>
        <p:txBody>
          <a:bodyPr/>
          <a:lstStyle/>
          <a:p>
            <a:r>
              <a:t>Planet throughput</a:t>
            </a:r>
          </a:p>
        </p:txBody>
      </p:sp>
      <p:sp>
        <p:nvSpPr>
          <p:cNvPr id="1101" name="To remove the starlight we are also removing light from the planet…"/>
          <p:cNvSpPr txBox="1">
            <a:spLocks noGrp="1"/>
          </p:cNvSpPr>
          <p:nvPr>
            <p:ph type="body" sz="half" idx="1"/>
          </p:nvPr>
        </p:nvSpPr>
        <p:spPr>
          <a:xfrm>
            <a:off x="1206500" y="4080409"/>
            <a:ext cx="13080078" cy="8592201"/>
          </a:xfrm>
          <a:prstGeom prst="rect">
            <a:avLst/>
          </a:prstGeom>
        </p:spPr>
        <p:txBody>
          <a:bodyPr/>
          <a:lstStyle/>
          <a:p>
            <a:pPr marL="448055" indent="-448055" defTabSz="348488">
              <a:spcBef>
                <a:spcPts val="4600"/>
              </a:spcBef>
              <a:defRPr sz="3920">
                <a:solidFill>
                  <a:schemeClr val="accent4">
                    <a:hueOff val="31372"/>
                    <a:lumOff val="-14375"/>
                  </a:schemeClr>
                </a:solidFill>
              </a:defRPr>
            </a:pPr>
            <a:r>
              <a:t>To remove the starlight we are also removing light from the planet</a:t>
            </a:r>
          </a:p>
          <a:p>
            <a:pPr marL="1344168" lvl="2" indent="-448055" defTabSz="348488">
              <a:spcBef>
                <a:spcPts val="4600"/>
              </a:spcBef>
              <a:defRPr sz="3920"/>
            </a:pPr>
            <a:r>
              <a:t>We have reduced the diameter of the Lyot stop</a:t>
            </a:r>
          </a:p>
          <a:p>
            <a:pPr marL="1344168" lvl="2" indent="-448055" defTabSz="348488">
              <a:spcBef>
                <a:spcPts val="4600"/>
              </a:spcBef>
              <a:defRPr sz="3920"/>
            </a:pPr>
            <a:r>
              <a:t>Off-axis planet light is blocked by the focal plane mask</a:t>
            </a:r>
          </a:p>
          <a:p>
            <a:pPr marL="448055" indent="-448055" defTabSz="348488">
              <a:spcBef>
                <a:spcPts val="4600"/>
              </a:spcBef>
              <a:defRPr sz="3920"/>
            </a:pPr>
            <a:r>
              <a:t>To understand coronagraph performance, we need to calculate its </a:t>
            </a:r>
            <a:r>
              <a:rPr>
                <a:solidFill>
                  <a:schemeClr val="accent4">
                    <a:hueOff val="-297102"/>
                    <a:satOff val="16978"/>
                    <a:lumOff val="-20883"/>
                  </a:schemeClr>
                </a:solidFill>
              </a:rPr>
              <a:t>off-axis throughput</a:t>
            </a:r>
          </a:p>
          <a:p>
            <a:pPr marL="448055" indent="-448055" defTabSz="348488">
              <a:spcBef>
                <a:spcPts val="4600"/>
              </a:spcBef>
              <a:defRPr sz="3920"/>
            </a:pPr>
            <a:r>
              <a:t>It is easy to remove all starlight, it is difficult to do so while maximizing planet throughput</a:t>
            </a:r>
          </a:p>
        </p:txBody>
      </p:sp>
      <p:pic>
        <p:nvPicPr>
          <p:cNvPr id="1102" name="Clear_aperture.pdf" descr="Clear_aperture.pdf"/>
          <p:cNvPicPr>
            <a:picLocks noChangeAspect="1"/>
          </p:cNvPicPr>
          <p:nvPr/>
        </p:nvPicPr>
        <p:blipFill>
          <a:blip r:embed="rId2"/>
          <a:srcRect l="21637" t="11225" r="18999" b="9910"/>
          <a:stretch>
            <a:fillRect/>
          </a:stretch>
        </p:blipFill>
        <p:spPr>
          <a:xfrm>
            <a:off x="15021306" y="4001900"/>
            <a:ext cx="4235389" cy="4220036"/>
          </a:xfrm>
          <a:prstGeom prst="rect">
            <a:avLst/>
          </a:prstGeom>
          <a:ln w="12700">
            <a:miter lim="400000"/>
          </a:ln>
        </p:spPr>
      </p:pic>
      <p:pic>
        <p:nvPicPr>
          <p:cNvPr id="1103" name="Lyot_mask.pdf" descr="Lyot_mask.pdf"/>
          <p:cNvPicPr>
            <a:picLocks noChangeAspect="1"/>
          </p:cNvPicPr>
          <p:nvPr/>
        </p:nvPicPr>
        <p:blipFill>
          <a:blip r:embed="rId3"/>
          <a:srcRect l="21354" t="11203" r="18942" b="9592"/>
          <a:stretch>
            <a:fillRect/>
          </a:stretch>
        </p:blipFill>
        <p:spPr>
          <a:xfrm>
            <a:off x="19573297" y="3999302"/>
            <a:ext cx="4259653" cy="4238242"/>
          </a:xfrm>
          <a:prstGeom prst="rect">
            <a:avLst/>
          </a:prstGeom>
          <a:ln w="12700">
            <a:miter lim="400000"/>
          </a:ln>
        </p:spPr>
      </p:pic>
      <p:pic>
        <p:nvPicPr>
          <p:cNvPr id="1104" name="Aper_PSF_blocked.pdf" descr="Aper_PSF_blocked.pdf"/>
          <p:cNvPicPr>
            <a:picLocks noChangeAspect="1"/>
          </p:cNvPicPr>
          <p:nvPr/>
        </p:nvPicPr>
        <p:blipFill>
          <a:blip r:embed="rId4"/>
          <a:srcRect l="14092"/>
          <a:stretch>
            <a:fillRect/>
          </a:stretch>
        </p:blipFill>
        <p:spPr>
          <a:xfrm rot="10800000" flipH="1">
            <a:off x="15068487" y="8352058"/>
            <a:ext cx="5041589" cy="4401461"/>
          </a:xfrm>
          <a:prstGeom prst="rect">
            <a:avLst/>
          </a:prstGeom>
          <a:ln w="12700">
            <a:miter lim="400000"/>
          </a:ln>
        </p:spPr>
      </p:pic>
      <p:sp>
        <p:nvSpPr>
          <p:cNvPr id="1105" name="Circle"/>
          <p:cNvSpPr/>
          <p:nvPr/>
        </p:nvSpPr>
        <p:spPr>
          <a:xfrm>
            <a:off x="19795387" y="4205614"/>
            <a:ext cx="3807308" cy="3807308"/>
          </a:xfrm>
          <a:prstGeom prst="ellipse">
            <a:avLst/>
          </a:prstGeom>
          <a:ln w="63500">
            <a:solidFill>
              <a:srgbClr val="FFFFFF"/>
            </a:solidFill>
            <a:prstDash val="sysDot"/>
            <a:miter lim="400000"/>
          </a:ln>
        </p:spPr>
        <p:txBody>
          <a:bodyPr lIns="50800" tIns="50800" rIns="50800" bIns="50800" anchor="ctr"/>
          <a:lstStyle/>
          <a:p>
            <a:pPr algn="ctr" defTabSz="825500">
              <a:spcBef>
                <a:spcPts val="0"/>
              </a:spcBef>
              <a:defRPr sz="3200">
                <a:solidFill>
                  <a:srgbClr val="FFFFFF"/>
                </a:solidFill>
              </a:defRPr>
            </a:pPr>
            <a:endParaRPr/>
          </a:p>
        </p:txBody>
      </p:sp>
      <p:pic>
        <p:nvPicPr>
          <p:cNvPr id="1106" name="Aper_PSF_blocked.pdf" descr="Aper_PSF_blocked.pdf"/>
          <p:cNvPicPr>
            <a:picLocks noChangeAspect="1"/>
          </p:cNvPicPr>
          <p:nvPr/>
        </p:nvPicPr>
        <p:blipFill>
          <a:blip r:embed="rId5"/>
          <a:srcRect r="12525"/>
          <a:stretch>
            <a:fillRect/>
          </a:stretch>
        </p:blipFill>
        <p:spPr>
          <a:xfrm rot="10800000">
            <a:off x="19503829" y="8352102"/>
            <a:ext cx="5133708" cy="4401615"/>
          </a:xfrm>
          <a:prstGeom prst="rect">
            <a:avLst/>
          </a:prstGeom>
          <a:ln w="12700">
            <a:miter lim="400000"/>
          </a:ln>
        </p:spPr>
      </p:pic>
      <p:sp>
        <p:nvSpPr>
          <p:cNvPr id="1107" name="Line"/>
          <p:cNvSpPr/>
          <p:nvPr/>
        </p:nvSpPr>
        <p:spPr>
          <a:xfrm>
            <a:off x="18602180" y="6092423"/>
            <a:ext cx="1893441" cy="1"/>
          </a:xfrm>
          <a:prstGeom prst="line">
            <a:avLst/>
          </a:prstGeom>
          <a:ln w="50800">
            <a:solidFill>
              <a:schemeClr val="accent4">
                <a:hueOff val="-297102"/>
                <a:satOff val="16978"/>
                <a:lumOff val="-20883"/>
              </a:schemeClr>
            </a:solidFill>
            <a:miter lim="400000"/>
            <a:tailEnd type="triangle"/>
          </a:ln>
        </p:spPr>
        <p:txBody>
          <a:bodyPr lIns="50800" tIns="50800" rIns="50800" bIns="50800" anchor="ctr"/>
          <a:lstStyle/>
          <a:p>
            <a:endParaRPr/>
          </a:p>
        </p:txBody>
      </p:sp>
      <p:sp>
        <p:nvSpPr>
          <p:cNvPr id="1108" name="Pupil"/>
          <p:cNvSpPr txBox="1"/>
          <p:nvPr/>
        </p:nvSpPr>
        <p:spPr>
          <a:xfrm>
            <a:off x="16523082" y="5692373"/>
            <a:ext cx="125730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Pupil</a:t>
            </a:r>
          </a:p>
        </p:txBody>
      </p:sp>
      <p:sp>
        <p:nvSpPr>
          <p:cNvPr id="1109" name="Lyot stop"/>
          <p:cNvSpPr txBox="1"/>
          <p:nvPr/>
        </p:nvSpPr>
        <p:spPr>
          <a:xfrm>
            <a:off x="20589845" y="5692373"/>
            <a:ext cx="2220977"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Lyot stop</a:t>
            </a:r>
          </a:p>
        </p:txBody>
      </p:sp>
      <p:sp>
        <p:nvSpPr>
          <p:cNvPr id="1110"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111"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112"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113"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114"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Planet throughput"/>
          <p:cNvSpPr txBox="1">
            <a:spLocks noGrp="1"/>
          </p:cNvSpPr>
          <p:nvPr>
            <p:ph type="title"/>
          </p:nvPr>
        </p:nvSpPr>
        <p:spPr>
          <a:prstGeom prst="rect">
            <a:avLst/>
          </a:prstGeom>
        </p:spPr>
        <p:txBody>
          <a:bodyPr/>
          <a:lstStyle/>
          <a:p>
            <a:r>
              <a:t>Planet throughput</a:t>
            </a:r>
          </a:p>
        </p:txBody>
      </p:sp>
      <p:sp>
        <p:nvSpPr>
          <p:cNvPr id="1117" name="How much planet light comes through?"/>
          <p:cNvSpPr txBox="1"/>
          <p:nvPr/>
        </p:nvSpPr>
        <p:spPr>
          <a:xfrm>
            <a:off x="1206500" y="2324100"/>
            <a:ext cx="21971000" cy="1003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25500">
              <a:spcBef>
                <a:spcPts val="0"/>
              </a:spcBef>
              <a:defRPr sz="5500">
                <a:latin typeface="+mn-lt"/>
                <a:ea typeface="+mn-ea"/>
                <a:cs typeface="+mn-cs"/>
                <a:sym typeface="Produkt Extralight"/>
              </a:defRPr>
            </a:lvl1pPr>
          </a:lstStyle>
          <a:p>
            <a:r>
              <a:t>How much planet light comes through?</a:t>
            </a:r>
          </a:p>
        </p:txBody>
      </p:sp>
      <p:pic>
        <p:nvPicPr>
          <p:cNvPr id="1118" name="Sagan_Throughput.mp4" descr="Sagan_Throughput.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4428791"/>
            <a:ext cx="24384000" cy="8866911"/>
          </a:xfrm>
          <a:prstGeom prst="rect">
            <a:avLst/>
          </a:prstGeom>
          <a:ln w="12700">
            <a:miter lim="400000"/>
          </a:ln>
        </p:spPr>
      </p:pic>
      <p:sp>
        <p:nvSpPr>
          <p:cNvPr id="1119" name="Mask focal plane"/>
          <p:cNvSpPr txBox="1"/>
          <p:nvPr/>
        </p:nvSpPr>
        <p:spPr>
          <a:xfrm>
            <a:off x="1947926" y="3978119"/>
            <a:ext cx="39954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Mask focal plane</a:t>
            </a:r>
          </a:p>
        </p:txBody>
      </p:sp>
      <p:sp>
        <p:nvSpPr>
          <p:cNvPr id="1120" name="Lyot Stop"/>
          <p:cNvSpPr txBox="1"/>
          <p:nvPr/>
        </p:nvSpPr>
        <p:spPr>
          <a:xfrm>
            <a:off x="11043919" y="3978119"/>
            <a:ext cx="227888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Lyot Stop</a:t>
            </a:r>
          </a:p>
        </p:txBody>
      </p:sp>
      <p:sp>
        <p:nvSpPr>
          <p:cNvPr id="1121" name="Coronagraphic PSF"/>
          <p:cNvSpPr txBox="1"/>
          <p:nvPr/>
        </p:nvSpPr>
        <p:spPr>
          <a:xfrm>
            <a:off x="18066886" y="3978119"/>
            <a:ext cx="459740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Coronagraphic PSF</a:t>
            </a:r>
          </a:p>
        </p:txBody>
      </p:sp>
      <p:sp>
        <p:nvSpPr>
          <p:cNvPr id="1122"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123"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124"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125"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126"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4" fill="hold"/>
                                        <p:tgtEl>
                                          <p:spTgt spid="11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118"/>
                </p:tgtEl>
              </p:cMediaNode>
            </p:video>
            <p:seq concurrent="1" prevAc="none" nextAc="seek">
              <p:cTn id="8" restart="whenNotActive" fill="hold" evtFilter="cancelBubble" nodeType="interactiveSeq">
                <p:stCondLst>
                  <p:cond evt="onClick" delay="0">
                    <p:tgtEl>
                      <p:spTgt spid="11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18"/>
                                        </p:tgtEl>
                                      </p:cBhvr>
                                    </p:cmd>
                                  </p:childTnLst>
                                </p:cTn>
                              </p:par>
                            </p:childTnLst>
                          </p:cTn>
                        </p:par>
                      </p:childTnLst>
                    </p:cTn>
                  </p:par>
                </p:childTnLst>
              </p:cTn>
              <p:nextCondLst>
                <p:cond evt="onClick" delay="0">
                  <p:tgtEl>
                    <p:spTgt spid="111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Planet throughput"/>
          <p:cNvSpPr txBox="1">
            <a:spLocks noGrp="1"/>
          </p:cNvSpPr>
          <p:nvPr>
            <p:ph type="title"/>
          </p:nvPr>
        </p:nvSpPr>
        <p:spPr>
          <a:prstGeom prst="rect">
            <a:avLst/>
          </a:prstGeom>
        </p:spPr>
        <p:txBody>
          <a:bodyPr/>
          <a:lstStyle/>
          <a:p>
            <a:r>
              <a:t>Planet throughput</a:t>
            </a:r>
          </a:p>
        </p:txBody>
      </p:sp>
      <p:sp>
        <p:nvSpPr>
          <p:cNvPr id="1129" name="Coronagraph introduces PSF deformation -&gt; astrometric error"/>
          <p:cNvSpPr txBox="1"/>
          <p:nvPr/>
        </p:nvSpPr>
        <p:spPr>
          <a:xfrm>
            <a:off x="1206500" y="2324100"/>
            <a:ext cx="21971000" cy="1003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25500">
              <a:spcBef>
                <a:spcPts val="0"/>
              </a:spcBef>
              <a:defRPr sz="5500">
                <a:latin typeface="+mn-lt"/>
                <a:ea typeface="+mn-ea"/>
                <a:cs typeface="+mn-cs"/>
                <a:sym typeface="Produkt Extralight"/>
              </a:defRPr>
            </a:lvl1pPr>
          </a:lstStyle>
          <a:p>
            <a:r>
              <a:t>Coronagraph introduces PSF deformation -&gt; astrometric error</a:t>
            </a:r>
          </a:p>
        </p:txBody>
      </p:sp>
      <p:pic>
        <p:nvPicPr>
          <p:cNvPr id="1130" name="Sagan_deformation.mp4" descr="Sagan_deformation.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369989" y="3457413"/>
            <a:ext cx="21644022" cy="9838194"/>
          </a:xfrm>
          <a:prstGeom prst="rect">
            <a:avLst/>
          </a:prstGeom>
          <a:ln w="12700">
            <a:miter lim="400000"/>
          </a:ln>
        </p:spPr>
      </p:pic>
      <p:sp>
        <p:nvSpPr>
          <p:cNvPr id="1131"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132"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133"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134"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135"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4" fill="hold"/>
                                        <p:tgtEl>
                                          <p:spTgt spid="11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130"/>
                </p:tgtEl>
              </p:cMediaNode>
            </p:video>
            <p:seq concurrent="1" prevAc="none" nextAc="seek">
              <p:cTn id="8" restart="whenNotActive" fill="hold" evtFilter="cancelBubble" nodeType="interactiveSeq">
                <p:stCondLst>
                  <p:cond evt="onClick" delay="0">
                    <p:tgtEl>
                      <p:spTgt spid="11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30"/>
                                        </p:tgtEl>
                                      </p:cBhvr>
                                    </p:cmd>
                                  </p:childTnLst>
                                </p:cTn>
                              </p:par>
                            </p:childTnLst>
                          </p:cTn>
                        </p:par>
                      </p:childTnLst>
                    </p:cTn>
                  </p:par>
                </p:childTnLst>
              </p:cTn>
              <p:nextCondLst>
                <p:cond evt="onClick" delay="0">
                  <p:tgtEl>
                    <p:spTgt spid="113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 name="Planet throughput"/>
          <p:cNvSpPr txBox="1">
            <a:spLocks noGrp="1"/>
          </p:cNvSpPr>
          <p:nvPr>
            <p:ph type="title"/>
          </p:nvPr>
        </p:nvSpPr>
        <p:spPr>
          <a:prstGeom prst="rect">
            <a:avLst/>
          </a:prstGeom>
        </p:spPr>
        <p:txBody>
          <a:bodyPr/>
          <a:lstStyle/>
          <a:p>
            <a:r>
              <a:t>Planet throughput</a:t>
            </a:r>
          </a:p>
        </p:txBody>
      </p:sp>
      <p:sp>
        <p:nvSpPr>
          <p:cNvPr id="1138" name="Coronagraph introduces PSF deformation -&gt; astrometric error"/>
          <p:cNvSpPr txBox="1"/>
          <p:nvPr/>
        </p:nvSpPr>
        <p:spPr>
          <a:xfrm>
            <a:off x="1206500" y="2324100"/>
            <a:ext cx="21971000" cy="1003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25500">
              <a:spcBef>
                <a:spcPts val="0"/>
              </a:spcBef>
              <a:defRPr sz="5500">
                <a:latin typeface="+mn-lt"/>
                <a:ea typeface="+mn-ea"/>
                <a:cs typeface="+mn-cs"/>
                <a:sym typeface="Produkt Extralight"/>
              </a:defRPr>
            </a:lvl1pPr>
          </a:lstStyle>
          <a:p>
            <a:r>
              <a:t>Coronagraph introduces PSF deformation -&gt; astrometric error</a:t>
            </a:r>
          </a:p>
        </p:txBody>
      </p:sp>
      <p:pic>
        <p:nvPicPr>
          <p:cNvPr id="1139" name="Sagan_deformation_040.png" descr="Sagan_deformation_040.png"/>
          <p:cNvPicPr>
            <a:picLocks noChangeAspect="1"/>
          </p:cNvPicPr>
          <p:nvPr/>
        </p:nvPicPr>
        <p:blipFill>
          <a:blip r:embed="rId2"/>
          <a:stretch>
            <a:fillRect/>
          </a:stretch>
        </p:blipFill>
        <p:spPr>
          <a:xfrm>
            <a:off x="1369665" y="3457267"/>
            <a:ext cx="21644670" cy="9838486"/>
          </a:xfrm>
          <a:prstGeom prst="rect">
            <a:avLst/>
          </a:prstGeom>
          <a:ln w="12700">
            <a:miter lim="400000"/>
          </a:ln>
        </p:spPr>
      </p:pic>
      <p:sp>
        <p:nvSpPr>
          <p:cNvPr id="1140" name="Detection inside mask radius?"/>
          <p:cNvSpPr txBox="1"/>
          <p:nvPr/>
        </p:nvSpPr>
        <p:spPr>
          <a:xfrm>
            <a:off x="14128946" y="11783474"/>
            <a:ext cx="702716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Detection inside mask radius?</a:t>
            </a:r>
          </a:p>
        </p:txBody>
      </p:sp>
      <p:sp>
        <p:nvSpPr>
          <p:cNvPr id="1141"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142"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143"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144"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145"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According to Googl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According to Google</a:t>
            </a:r>
          </a:p>
        </p:txBody>
      </p:sp>
      <p:sp>
        <p:nvSpPr>
          <p:cNvPr id="208" name="How to image exoplanets"/>
          <p:cNvSpPr txBox="1">
            <a:spLocks noGrp="1"/>
          </p:cNvSpPr>
          <p:nvPr>
            <p:ph type="title"/>
          </p:nvPr>
        </p:nvSpPr>
        <p:spPr>
          <a:prstGeom prst="rect">
            <a:avLst/>
          </a:prstGeom>
        </p:spPr>
        <p:txBody>
          <a:bodyPr/>
          <a:lstStyle>
            <a:lvl1pPr>
              <a:defRPr>
                <a:solidFill>
                  <a:srgbClr val="000000"/>
                </a:solidFill>
                <a:latin typeface="Produkt Regular"/>
                <a:ea typeface="Produkt Regular"/>
                <a:cs typeface="Produkt Regular"/>
                <a:sym typeface="Produkt Regular"/>
              </a:defRPr>
            </a:lvl1pPr>
          </a:lstStyle>
          <a:p>
            <a:r>
              <a:t>How to image exoplanets</a:t>
            </a:r>
          </a:p>
        </p:txBody>
      </p:sp>
      <p:sp>
        <p:nvSpPr>
          <p:cNvPr id="209" name="Slide bullet text"/>
          <p:cNvSpPr txBox="1">
            <a:spLocks noGrp="1"/>
          </p:cNvSpPr>
          <p:nvPr>
            <p:ph type="body" idx="1"/>
          </p:nvPr>
        </p:nvSpPr>
        <p:spPr>
          <a:prstGeom prst="rect">
            <a:avLst/>
          </a:prstGeom>
        </p:spPr>
        <p:txBody>
          <a:bodyPr/>
          <a:lstStyle/>
          <a:p>
            <a:endParaRPr/>
          </a:p>
        </p:txBody>
      </p:sp>
      <p:pic>
        <p:nvPicPr>
          <p:cNvPr id="210" name="seven-earth-size-exoplanets-discovered-6423181526040576-2-hp2x.gif" descr="seven-earth-size-exoplanets-discovered-6423181526040576-2-hp2x.gif"/>
          <p:cNvPicPr>
            <a:picLocks/>
          </p:cNvPicPr>
          <p:nvPr/>
        </p:nvPicPr>
        <p:blipFill>
          <a:blip r:embed="rId2"/>
          <a:stretch>
            <a:fillRect/>
          </a:stretch>
        </p:blipFill>
        <p:spPr>
          <a:xfrm>
            <a:off x="582315" y="3924136"/>
            <a:ext cx="23219370" cy="8904748"/>
          </a:xfrm>
          <a:prstGeom prst="rect">
            <a:avLst/>
          </a:prstGeom>
          <a:ln w="12700">
            <a:miter lim="400000"/>
          </a:ln>
        </p:spPr>
      </p:pic>
      <p:sp>
        <p:nvSpPr>
          <p:cNvPr id="211" name="Image credit: Google"/>
          <p:cNvSpPr txBox="1"/>
          <p:nvPr/>
        </p:nvSpPr>
        <p:spPr>
          <a:xfrm>
            <a:off x="19359660" y="12523484"/>
            <a:ext cx="1972819" cy="35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
            </a:lvl1pPr>
          </a:lstStyle>
          <a:p>
            <a:r>
              <a:t>Image credit: Google</a:t>
            </a:r>
          </a:p>
        </p:txBody>
      </p:sp>
      <p:sp>
        <p:nvSpPr>
          <p:cNvPr id="212"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213"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214"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215"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216"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7" name="Sagan_throughput_curve.mp4" descr="Sagan_throughput_curve.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3673102" y="7644664"/>
            <a:ext cx="12088496" cy="5494772"/>
          </a:xfrm>
          <a:prstGeom prst="rect">
            <a:avLst/>
          </a:prstGeom>
          <a:ln w="12700">
            <a:miter lim="400000"/>
          </a:ln>
        </p:spPr>
      </p:pic>
      <p:sp>
        <p:nvSpPr>
          <p:cNvPr id="1148" name="Rectangle"/>
          <p:cNvSpPr/>
          <p:nvPr/>
        </p:nvSpPr>
        <p:spPr>
          <a:xfrm>
            <a:off x="-3527459" y="6350000"/>
            <a:ext cx="5772867" cy="7350760"/>
          </a:xfrm>
          <a:prstGeom prst="rect">
            <a:avLst/>
          </a:prstGeom>
          <a:solidFill>
            <a:srgbClr val="FFFFFF"/>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49" name="Perfect"/>
          <p:cNvSpPr txBox="1"/>
          <p:nvPr/>
        </p:nvSpPr>
        <p:spPr>
          <a:xfrm>
            <a:off x="-1841713" y="6688224"/>
            <a:ext cx="2172819" cy="957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Perfect</a:t>
            </a:r>
          </a:p>
        </p:txBody>
      </p:sp>
      <p:sp>
        <p:nvSpPr>
          <p:cNvPr id="1150" name="Lyot"/>
          <p:cNvSpPr txBox="1"/>
          <p:nvPr/>
        </p:nvSpPr>
        <p:spPr>
          <a:xfrm>
            <a:off x="4817117" y="6688224"/>
            <a:ext cx="1348930" cy="957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Lyot</a:t>
            </a:r>
          </a:p>
        </p:txBody>
      </p:sp>
      <p:sp>
        <p:nvSpPr>
          <p:cNvPr id="1151" name="Performance far away from ideal.…"/>
          <p:cNvSpPr txBox="1">
            <a:spLocks noGrp="1"/>
          </p:cNvSpPr>
          <p:nvPr>
            <p:ph type="body" sz="quarter" idx="1"/>
          </p:nvPr>
        </p:nvSpPr>
        <p:spPr>
          <a:xfrm>
            <a:off x="1206500" y="4248504"/>
            <a:ext cx="8976031" cy="2547645"/>
          </a:xfrm>
          <a:prstGeom prst="rect">
            <a:avLst/>
          </a:prstGeom>
        </p:spPr>
        <p:txBody>
          <a:bodyPr/>
          <a:lstStyle/>
          <a:p>
            <a:pPr marL="420623" indent="-420623" defTabSz="327152">
              <a:spcBef>
                <a:spcPts val="4300"/>
              </a:spcBef>
              <a:defRPr sz="3680"/>
            </a:pPr>
            <a:r>
              <a:t>Performance far away from ideal.</a:t>
            </a:r>
          </a:p>
          <a:p>
            <a:pPr marL="420623" indent="-420623" defTabSz="327152">
              <a:spcBef>
                <a:spcPts val="4300"/>
              </a:spcBef>
              <a:defRPr sz="3680"/>
            </a:pPr>
            <a:r>
              <a:t>Off-axis throughput limited by Lyot stop</a:t>
            </a:r>
          </a:p>
        </p:txBody>
      </p:sp>
      <p:sp>
        <p:nvSpPr>
          <p:cNvPr id="1152" name="Planet throughput"/>
          <p:cNvSpPr txBox="1">
            <a:spLocks noGrp="1"/>
          </p:cNvSpPr>
          <p:nvPr>
            <p:ph type="title"/>
          </p:nvPr>
        </p:nvSpPr>
        <p:spPr>
          <a:prstGeom prst="rect">
            <a:avLst/>
          </a:prstGeom>
        </p:spPr>
        <p:txBody>
          <a:bodyPr/>
          <a:lstStyle/>
          <a:p>
            <a:r>
              <a:t>Planet throughput</a:t>
            </a:r>
          </a:p>
        </p:txBody>
      </p:sp>
      <p:sp>
        <p:nvSpPr>
          <p:cNvPr id="1153" name="How much planet light comes through?"/>
          <p:cNvSpPr txBox="1"/>
          <p:nvPr/>
        </p:nvSpPr>
        <p:spPr>
          <a:xfrm>
            <a:off x="1206500" y="2324100"/>
            <a:ext cx="21971000" cy="1003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25500">
              <a:spcBef>
                <a:spcPts val="0"/>
              </a:spcBef>
              <a:defRPr sz="5500">
                <a:latin typeface="+mn-lt"/>
                <a:ea typeface="+mn-ea"/>
                <a:cs typeface="+mn-cs"/>
                <a:sym typeface="Produkt Extralight"/>
              </a:defRPr>
            </a:lvl1pPr>
          </a:lstStyle>
          <a:p>
            <a:r>
              <a:t>How much planet light comes through?</a:t>
            </a:r>
          </a:p>
        </p:txBody>
      </p:sp>
      <p:pic>
        <p:nvPicPr>
          <p:cNvPr id="1154" name="Sagan_Useful_throughput.pdf" descr="Sagan_Useful_throughput.pdf"/>
          <p:cNvPicPr>
            <a:picLocks noChangeAspect="1"/>
          </p:cNvPicPr>
          <p:nvPr/>
        </p:nvPicPr>
        <p:blipFill>
          <a:blip r:embed="rId5"/>
          <a:srcRect t="9010"/>
          <a:stretch>
            <a:fillRect/>
          </a:stretch>
        </p:blipFill>
        <p:spPr>
          <a:xfrm>
            <a:off x="10346042" y="3631121"/>
            <a:ext cx="14383148" cy="9815318"/>
          </a:xfrm>
          <a:prstGeom prst="rect">
            <a:avLst/>
          </a:prstGeom>
          <a:ln w="12700">
            <a:miter lim="400000"/>
          </a:ln>
        </p:spPr>
      </p:pic>
      <p:sp>
        <p:nvSpPr>
          <p:cNvPr id="1155"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156"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157"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158"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159"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pic>
        <p:nvPicPr>
          <p:cNvPr id="1160" name="Screenshot 2024-07-22 at 00.03.49.png" descr="Screenshot 2024-07-22 at 00.03.49.png"/>
          <p:cNvPicPr>
            <a:picLocks noChangeAspect="1"/>
          </p:cNvPicPr>
          <p:nvPr/>
        </p:nvPicPr>
        <p:blipFill>
          <a:blip r:embed="rId6"/>
          <a:srcRect r="1769"/>
          <a:stretch>
            <a:fillRect/>
          </a:stretch>
        </p:blipFill>
        <p:spPr>
          <a:xfrm>
            <a:off x="18804117" y="10727163"/>
            <a:ext cx="4400207" cy="1427531"/>
          </a:xfrm>
          <a:prstGeom prst="rect">
            <a:avLst/>
          </a:prstGeom>
          <a:ln w="12700">
            <a:miter lim="400000"/>
          </a:ln>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4" fill="hold"/>
                                        <p:tgtEl>
                                          <p:spTgt spid="11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147"/>
                </p:tgtEl>
              </p:cMediaNode>
            </p:video>
            <p:seq concurrent="1" nextAc="seek">
              <p:cTn id="8" restart="whenNotActive" fill="hold" evtFilter="cancelBubble" nodeType="interactiveSeq">
                <p:stCondLst>
                  <p:cond evt="onClick" delay="0">
                    <p:tgtEl>
                      <p:spTgt spid="114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47"/>
                                        </p:tgtEl>
                                      </p:cBhvr>
                                    </p:cmd>
                                  </p:childTnLst>
                                </p:cTn>
                              </p:par>
                            </p:childTnLst>
                          </p:cTn>
                        </p:par>
                      </p:childTnLst>
                    </p:cTn>
                  </p:par>
                </p:childTnLst>
              </p:cTn>
              <p:nextCondLst>
                <p:cond evt="onClick" delay="0">
                  <p:tgtEl>
                    <p:spTgt spid="114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2" name="Sagan_Useful_throughput.pdf" descr="Sagan_Useful_throughput.pdf"/>
          <p:cNvPicPr>
            <a:picLocks noChangeAspect="1"/>
          </p:cNvPicPr>
          <p:nvPr/>
        </p:nvPicPr>
        <p:blipFill>
          <a:blip r:embed="rId2"/>
          <a:srcRect t="9010"/>
          <a:stretch>
            <a:fillRect/>
          </a:stretch>
        </p:blipFill>
        <p:spPr>
          <a:xfrm>
            <a:off x="14759323" y="6897222"/>
            <a:ext cx="9301618" cy="6347590"/>
          </a:xfrm>
          <a:prstGeom prst="rect">
            <a:avLst/>
          </a:prstGeom>
          <a:ln w="12700">
            <a:miter lim="400000"/>
          </a:ln>
        </p:spPr>
      </p:pic>
      <p:pic>
        <p:nvPicPr>
          <p:cNvPr id="1163" name="Screenshot 2024-07-22 at 00.03.49.png" descr="Screenshot 2024-07-22 at 00.03.49.png"/>
          <p:cNvPicPr>
            <a:picLocks noChangeAspect="1"/>
          </p:cNvPicPr>
          <p:nvPr/>
        </p:nvPicPr>
        <p:blipFill>
          <a:blip r:embed="rId3"/>
          <a:srcRect r="1769"/>
          <a:stretch>
            <a:fillRect/>
          </a:stretch>
        </p:blipFill>
        <p:spPr>
          <a:xfrm>
            <a:off x="19935203" y="11448333"/>
            <a:ext cx="3040097" cy="986279"/>
          </a:xfrm>
          <a:prstGeom prst="rect">
            <a:avLst/>
          </a:prstGeom>
          <a:ln w="12700">
            <a:miter lim="400000"/>
          </a:ln>
        </p:spPr>
      </p:pic>
      <p:sp>
        <p:nvSpPr>
          <p:cNvPr id="1164" name="Contrast"/>
          <p:cNvSpPr txBox="1">
            <a:spLocks noGrp="1"/>
          </p:cNvSpPr>
          <p:nvPr>
            <p:ph type="title"/>
          </p:nvPr>
        </p:nvSpPr>
        <p:spPr>
          <a:prstGeom prst="rect">
            <a:avLst/>
          </a:prstGeom>
        </p:spPr>
        <p:txBody>
          <a:bodyPr/>
          <a:lstStyle/>
          <a:p>
            <a:r>
              <a:t>Contrast</a:t>
            </a:r>
          </a:p>
        </p:txBody>
      </p:sp>
      <p:pic>
        <p:nvPicPr>
          <p:cNvPr id="1165" name="Coro_PSF_slice_pl_convolved.pdf" descr="Coro_PSF_slice_pl_convolved.pdf"/>
          <p:cNvPicPr>
            <a:picLocks noChangeAspect="1"/>
          </p:cNvPicPr>
          <p:nvPr/>
        </p:nvPicPr>
        <p:blipFill>
          <a:blip r:embed="rId4"/>
          <a:stretch>
            <a:fillRect/>
          </a:stretch>
        </p:blipFill>
        <p:spPr>
          <a:xfrm>
            <a:off x="11283390" y="196227"/>
            <a:ext cx="13204775" cy="6602388"/>
          </a:xfrm>
          <a:prstGeom prst="rect">
            <a:avLst/>
          </a:prstGeom>
          <a:ln w="12700">
            <a:miter lim="400000"/>
          </a:ln>
        </p:spPr>
      </p:pic>
      <p:pic>
        <p:nvPicPr>
          <p:cNvPr id="1166" name="Screenshot 2024-07-21 at 21.55.10.png" descr="Screenshot 2024-07-21 at 21.55.10.png"/>
          <p:cNvPicPr>
            <a:picLocks noChangeAspect="1"/>
          </p:cNvPicPr>
          <p:nvPr/>
        </p:nvPicPr>
        <p:blipFill>
          <a:blip r:embed="rId5"/>
          <a:srcRect t="53911"/>
          <a:stretch>
            <a:fillRect/>
          </a:stretch>
        </p:blipFill>
        <p:spPr>
          <a:xfrm>
            <a:off x="782636" y="2304559"/>
            <a:ext cx="7963098" cy="1217107"/>
          </a:xfrm>
          <a:prstGeom prst="rect">
            <a:avLst/>
          </a:prstGeom>
          <a:ln w="12700">
            <a:miter lim="400000"/>
          </a:ln>
        </p:spPr>
      </p:pic>
      <p:pic>
        <p:nvPicPr>
          <p:cNvPr id="1167" name="Screenshot 2024-07-21 at 21.55.10.png" descr="Screenshot 2024-07-21 at 21.55.10.png"/>
          <p:cNvPicPr>
            <a:picLocks noChangeAspect="1"/>
          </p:cNvPicPr>
          <p:nvPr/>
        </p:nvPicPr>
        <p:blipFill>
          <a:blip r:embed="rId5"/>
          <a:srcRect t="2562" b="51349"/>
          <a:stretch>
            <a:fillRect/>
          </a:stretch>
        </p:blipFill>
        <p:spPr>
          <a:xfrm>
            <a:off x="807292" y="5661391"/>
            <a:ext cx="7963097" cy="1217107"/>
          </a:xfrm>
          <a:prstGeom prst="rect">
            <a:avLst/>
          </a:prstGeom>
          <a:ln w="12700">
            <a:miter lim="400000"/>
          </a:ln>
        </p:spPr>
      </p:pic>
      <p:pic>
        <p:nvPicPr>
          <p:cNvPr id="1168" name="Image" descr="Image"/>
          <p:cNvPicPr>
            <a:picLocks noChangeAspect="1"/>
          </p:cNvPicPr>
          <p:nvPr/>
        </p:nvPicPr>
        <p:blipFill>
          <a:blip r:embed="rId6"/>
          <a:stretch>
            <a:fillRect/>
          </a:stretch>
        </p:blipFill>
        <p:spPr>
          <a:xfrm>
            <a:off x="18354039" y="9191676"/>
            <a:ext cx="872967" cy="736567"/>
          </a:xfrm>
          <a:prstGeom prst="rect">
            <a:avLst/>
          </a:prstGeom>
          <a:ln w="12700">
            <a:miter lim="400000"/>
          </a:ln>
        </p:spPr>
      </p:pic>
      <p:sp>
        <p:nvSpPr>
          <p:cNvPr id="1169" name="Line"/>
          <p:cNvSpPr/>
          <p:nvPr/>
        </p:nvSpPr>
        <p:spPr>
          <a:xfrm>
            <a:off x="18065974" y="1115776"/>
            <a:ext cx="1" cy="2724083"/>
          </a:xfrm>
          <a:prstGeom prst="line">
            <a:avLst/>
          </a:prstGeom>
          <a:ln w="76200">
            <a:solidFill>
              <a:srgbClr val="7B0200"/>
            </a:solidFill>
            <a:miter lim="400000"/>
            <a:tailEnd type="triangle"/>
          </a:ln>
        </p:spPr>
        <p:txBody>
          <a:bodyPr lIns="50800" tIns="50800" rIns="50800" bIns="50800" anchor="ctr"/>
          <a:lstStyle/>
          <a:p>
            <a:endParaRPr/>
          </a:p>
        </p:txBody>
      </p:sp>
      <p:sp>
        <p:nvSpPr>
          <p:cNvPr id="1170" name="Line"/>
          <p:cNvSpPr/>
          <p:nvPr/>
        </p:nvSpPr>
        <p:spPr>
          <a:xfrm>
            <a:off x="20288668" y="3511055"/>
            <a:ext cx="1" cy="1121994"/>
          </a:xfrm>
          <a:prstGeom prst="line">
            <a:avLst/>
          </a:prstGeom>
          <a:ln w="76200">
            <a:solidFill>
              <a:srgbClr val="008F00"/>
            </a:solidFill>
            <a:miter lim="400000"/>
            <a:tailEnd type="triangle"/>
          </a:ln>
        </p:spPr>
        <p:txBody>
          <a:bodyPr lIns="50800" tIns="50800" rIns="50800" bIns="50800" anchor="ctr"/>
          <a:lstStyle/>
          <a:p>
            <a:endParaRPr/>
          </a:p>
        </p:txBody>
      </p:sp>
      <p:sp>
        <p:nvSpPr>
          <p:cNvPr id="1171" name="A"/>
          <p:cNvSpPr txBox="1"/>
          <p:nvPr/>
        </p:nvSpPr>
        <p:spPr>
          <a:xfrm>
            <a:off x="18126899" y="2415632"/>
            <a:ext cx="669799"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b="1">
                <a:solidFill>
                  <a:srgbClr val="7A0200"/>
                </a:solidFill>
                <a:latin typeface="Graphik"/>
                <a:ea typeface="Graphik"/>
                <a:cs typeface="Graphik"/>
                <a:sym typeface="Graphik"/>
              </a:defRPr>
            </a:lvl1pPr>
          </a:lstStyle>
          <a:p>
            <a:r>
              <a:t>A</a:t>
            </a:r>
          </a:p>
        </p:txBody>
      </p:sp>
      <p:sp>
        <p:nvSpPr>
          <p:cNvPr id="1172" name="B"/>
          <p:cNvSpPr txBox="1"/>
          <p:nvPr/>
        </p:nvSpPr>
        <p:spPr>
          <a:xfrm>
            <a:off x="20398902" y="3578150"/>
            <a:ext cx="621031"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b="1">
                <a:solidFill>
                  <a:srgbClr val="008F00"/>
                </a:solidFill>
                <a:latin typeface="Graphik"/>
                <a:ea typeface="Graphik"/>
                <a:cs typeface="Graphik"/>
                <a:sym typeface="Graphik"/>
              </a:defRPr>
            </a:lvl1pPr>
          </a:lstStyle>
          <a:p>
            <a:r>
              <a:t>B</a:t>
            </a:r>
          </a:p>
        </p:txBody>
      </p:sp>
      <p:pic>
        <p:nvPicPr>
          <p:cNvPr id="1173" name="Image" descr="Image"/>
          <p:cNvPicPr>
            <a:picLocks noChangeAspect="1"/>
          </p:cNvPicPr>
          <p:nvPr/>
        </p:nvPicPr>
        <p:blipFill>
          <a:blip r:embed="rId7"/>
          <a:srcRect l="21465"/>
          <a:stretch>
            <a:fillRect/>
          </a:stretch>
        </p:blipFill>
        <p:spPr>
          <a:xfrm>
            <a:off x="4115558" y="3710310"/>
            <a:ext cx="4947905" cy="1343451"/>
          </a:xfrm>
          <a:prstGeom prst="rect">
            <a:avLst/>
          </a:prstGeom>
          <a:ln w="12700">
            <a:miter lim="400000"/>
          </a:ln>
        </p:spPr>
      </p:pic>
      <p:pic>
        <p:nvPicPr>
          <p:cNvPr id="1174" name="Image" descr="Image"/>
          <p:cNvPicPr>
            <a:picLocks noChangeAspect="1"/>
          </p:cNvPicPr>
          <p:nvPr/>
        </p:nvPicPr>
        <p:blipFill>
          <a:blip r:embed="rId8"/>
          <a:stretch>
            <a:fillRect/>
          </a:stretch>
        </p:blipFill>
        <p:spPr>
          <a:xfrm>
            <a:off x="1345786" y="4088143"/>
            <a:ext cx="2603501" cy="482601"/>
          </a:xfrm>
          <a:prstGeom prst="rect">
            <a:avLst/>
          </a:prstGeom>
          <a:ln w="12700">
            <a:miter lim="400000"/>
          </a:ln>
        </p:spPr>
      </p:pic>
      <p:sp>
        <p:nvSpPr>
          <p:cNvPr id="1175" name="Line"/>
          <p:cNvSpPr/>
          <p:nvPr/>
        </p:nvSpPr>
        <p:spPr>
          <a:xfrm flipH="1">
            <a:off x="13806398" y="2595925"/>
            <a:ext cx="95007" cy="2301705"/>
          </a:xfrm>
          <a:prstGeom prst="line">
            <a:avLst/>
          </a:prstGeom>
          <a:ln w="88900">
            <a:solidFill>
              <a:schemeClr val="accent4">
                <a:hueOff val="-297102"/>
                <a:satOff val="16978"/>
                <a:lumOff val="-20883"/>
              </a:schemeClr>
            </a:solidFill>
            <a:miter lim="400000"/>
            <a:tailEnd type="triangle"/>
          </a:ln>
        </p:spPr>
        <p:txBody>
          <a:bodyPr lIns="50800" tIns="50800" rIns="50800" bIns="50800" anchor="ctr"/>
          <a:lstStyle/>
          <a:p>
            <a:endParaRPr/>
          </a:p>
        </p:txBody>
      </p:sp>
      <p:pic>
        <p:nvPicPr>
          <p:cNvPr id="1176" name="Image" descr="Image"/>
          <p:cNvPicPr>
            <a:picLocks noChangeAspect="1"/>
          </p:cNvPicPr>
          <p:nvPr/>
        </p:nvPicPr>
        <p:blipFill>
          <a:blip r:embed="rId8"/>
          <a:srcRect r="48889"/>
          <a:stretch>
            <a:fillRect/>
          </a:stretch>
        </p:blipFill>
        <p:spPr>
          <a:xfrm>
            <a:off x="13331941" y="1440799"/>
            <a:ext cx="2182159" cy="791425"/>
          </a:xfrm>
          <a:prstGeom prst="rect">
            <a:avLst/>
          </a:prstGeom>
          <a:ln w="12700">
            <a:miter lim="400000"/>
          </a:ln>
        </p:spPr>
      </p:pic>
      <p:sp>
        <p:nvSpPr>
          <p:cNvPr id="1177"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178"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179"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180"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181"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
        <p:nvSpPr>
          <p:cNvPr id="1182" name="A"/>
          <p:cNvSpPr txBox="1"/>
          <p:nvPr/>
        </p:nvSpPr>
        <p:spPr>
          <a:xfrm>
            <a:off x="16602000" y="11302717"/>
            <a:ext cx="669799"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b="1">
                <a:solidFill>
                  <a:srgbClr val="7A0200"/>
                </a:solidFill>
                <a:latin typeface="Graphik"/>
                <a:ea typeface="Graphik"/>
                <a:cs typeface="Graphik"/>
                <a:sym typeface="Graphik"/>
              </a:defRPr>
            </a:lvl1pPr>
          </a:lstStyle>
          <a:p>
            <a:r>
              <a:t>A</a:t>
            </a:r>
          </a:p>
        </p:txBody>
      </p:sp>
      <p:sp>
        <p:nvSpPr>
          <p:cNvPr id="1183" name="B"/>
          <p:cNvSpPr txBox="1"/>
          <p:nvPr/>
        </p:nvSpPr>
        <p:spPr>
          <a:xfrm>
            <a:off x="21566575" y="8582413"/>
            <a:ext cx="621031"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b="1">
                <a:solidFill>
                  <a:srgbClr val="008F00"/>
                </a:solidFill>
                <a:latin typeface="Graphik"/>
                <a:ea typeface="Graphik"/>
                <a:cs typeface="Graphik"/>
                <a:sym typeface="Graphik"/>
              </a:defRPr>
            </a:lvl1pPr>
          </a:lstStyle>
          <a:p>
            <a:r>
              <a:t>B</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Contrast"/>
          <p:cNvSpPr txBox="1">
            <a:spLocks noGrp="1"/>
          </p:cNvSpPr>
          <p:nvPr>
            <p:ph type="title"/>
          </p:nvPr>
        </p:nvSpPr>
        <p:spPr>
          <a:prstGeom prst="rect">
            <a:avLst/>
          </a:prstGeom>
        </p:spPr>
        <p:txBody>
          <a:bodyPr/>
          <a:lstStyle/>
          <a:p>
            <a:r>
              <a:t>Contrast</a:t>
            </a:r>
          </a:p>
        </p:txBody>
      </p:sp>
      <p:sp>
        <p:nvSpPr>
          <p:cNvPr id="1186" name="Contrast, or the contrast gain, takes into account the off-axis throughput…"/>
          <p:cNvSpPr txBox="1">
            <a:spLocks noGrp="1"/>
          </p:cNvSpPr>
          <p:nvPr>
            <p:ph type="body" sz="half" idx="1"/>
          </p:nvPr>
        </p:nvSpPr>
        <p:spPr>
          <a:xfrm>
            <a:off x="1280465" y="9524718"/>
            <a:ext cx="13026958" cy="8256012"/>
          </a:xfrm>
          <a:prstGeom prst="rect">
            <a:avLst/>
          </a:prstGeom>
        </p:spPr>
        <p:txBody>
          <a:bodyPr/>
          <a:lstStyle/>
          <a:p>
            <a:pPr>
              <a:defRPr>
                <a:solidFill>
                  <a:schemeClr val="accent4">
                    <a:hueOff val="-297102"/>
                    <a:satOff val="16978"/>
                    <a:lumOff val="-20883"/>
                  </a:schemeClr>
                </a:solidFill>
              </a:defRPr>
            </a:pPr>
            <a:r>
              <a:t>Contrast, or the contrast gain, takes into account the off-axis throughput </a:t>
            </a:r>
          </a:p>
          <a:p>
            <a:r>
              <a:t>If gain in contrast is 10, but off-axis throughput is 1/10, you don’t gain anything!</a:t>
            </a:r>
          </a:p>
        </p:txBody>
      </p:sp>
      <p:pic>
        <p:nvPicPr>
          <p:cNvPr id="1187" name="Coro_PSF_slice_pl_convolved.pdf" descr="Coro_PSF_slice_pl_convolved.pdf"/>
          <p:cNvPicPr>
            <a:picLocks noChangeAspect="1"/>
          </p:cNvPicPr>
          <p:nvPr/>
        </p:nvPicPr>
        <p:blipFill>
          <a:blip r:embed="rId2"/>
          <a:stretch>
            <a:fillRect/>
          </a:stretch>
        </p:blipFill>
        <p:spPr>
          <a:xfrm>
            <a:off x="11283390" y="196227"/>
            <a:ext cx="13204775" cy="6602388"/>
          </a:xfrm>
          <a:prstGeom prst="rect">
            <a:avLst/>
          </a:prstGeom>
          <a:ln w="12700">
            <a:miter lim="400000"/>
          </a:ln>
        </p:spPr>
      </p:pic>
      <p:pic>
        <p:nvPicPr>
          <p:cNvPr id="1188" name="Sagan_Useful_throughput.pdf" descr="Sagan_Useful_throughput.pdf"/>
          <p:cNvPicPr>
            <a:picLocks noChangeAspect="1"/>
          </p:cNvPicPr>
          <p:nvPr/>
        </p:nvPicPr>
        <p:blipFill>
          <a:blip r:embed="rId3"/>
          <a:srcRect t="9010"/>
          <a:stretch>
            <a:fillRect/>
          </a:stretch>
        </p:blipFill>
        <p:spPr>
          <a:xfrm>
            <a:off x="14759324" y="6897222"/>
            <a:ext cx="9301617" cy="6347590"/>
          </a:xfrm>
          <a:prstGeom prst="rect">
            <a:avLst/>
          </a:prstGeom>
          <a:ln w="12700">
            <a:miter lim="400000"/>
          </a:ln>
        </p:spPr>
      </p:pic>
      <p:pic>
        <p:nvPicPr>
          <p:cNvPr id="1189" name="Screenshot 2024-07-21 at 21.55.10.png" descr="Screenshot 2024-07-21 at 21.55.10.png"/>
          <p:cNvPicPr>
            <a:picLocks noChangeAspect="1"/>
          </p:cNvPicPr>
          <p:nvPr/>
        </p:nvPicPr>
        <p:blipFill>
          <a:blip r:embed="rId4"/>
          <a:srcRect t="53911"/>
          <a:stretch>
            <a:fillRect/>
          </a:stretch>
        </p:blipFill>
        <p:spPr>
          <a:xfrm>
            <a:off x="782636" y="2304559"/>
            <a:ext cx="7963098" cy="1217107"/>
          </a:xfrm>
          <a:prstGeom prst="rect">
            <a:avLst/>
          </a:prstGeom>
          <a:ln w="12700">
            <a:miter lim="400000"/>
          </a:ln>
        </p:spPr>
      </p:pic>
      <p:pic>
        <p:nvPicPr>
          <p:cNvPr id="1190" name="Screenshot 2024-07-21 at 21.55.10.png" descr="Screenshot 2024-07-21 at 21.55.10.png"/>
          <p:cNvPicPr>
            <a:picLocks noChangeAspect="1"/>
          </p:cNvPicPr>
          <p:nvPr/>
        </p:nvPicPr>
        <p:blipFill>
          <a:blip r:embed="rId4"/>
          <a:srcRect t="2562" b="51349"/>
          <a:stretch>
            <a:fillRect/>
          </a:stretch>
        </p:blipFill>
        <p:spPr>
          <a:xfrm>
            <a:off x="807292" y="5661391"/>
            <a:ext cx="7963097" cy="1217108"/>
          </a:xfrm>
          <a:prstGeom prst="rect">
            <a:avLst/>
          </a:prstGeom>
          <a:ln w="12700">
            <a:miter lim="400000"/>
          </a:ln>
        </p:spPr>
      </p:pic>
      <p:pic>
        <p:nvPicPr>
          <p:cNvPr id="1191" name="Image" descr="Image"/>
          <p:cNvPicPr>
            <a:picLocks noChangeAspect="1"/>
          </p:cNvPicPr>
          <p:nvPr/>
        </p:nvPicPr>
        <p:blipFill>
          <a:blip r:embed="rId5"/>
          <a:stretch>
            <a:fillRect/>
          </a:stretch>
        </p:blipFill>
        <p:spPr>
          <a:xfrm>
            <a:off x="18354038" y="9191677"/>
            <a:ext cx="872968" cy="736566"/>
          </a:xfrm>
          <a:prstGeom prst="rect">
            <a:avLst/>
          </a:prstGeom>
          <a:ln w="12700">
            <a:miter lim="400000"/>
          </a:ln>
        </p:spPr>
      </p:pic>
      <p:sp>
        <p:nvSpPr>
          <p:cNvPr id="1192" name="Line"/>
          <p:cNvSpPr/>
          <p:nvPr/>
        </p:nvSpPr>
        <p:spPr>
          <a:xfrm>
            <a:off x="18065974" y="1115776"/>
            <a:ext cx="1" cy="2724082"/>
          </a:xfrm>
          <a:prstGeom prst="line">
            <a:avLst/>
          </a:prstGeom>
          <a:ln w="76200">
            <a:solidFill>
              <a:srgbClr val="7B0200"/>
            </a:solidFill>
            <a:miter lim="400000"/>
            <a:tailEnd type="triangle"/>
          </a:ln>
        </p:spPr>
        <p:txBody>
          <a:bodyPr lIns="50800" tIns="50800" rIns="50800" bIns="50800" anchor="ctr"/>
          <a:lstStyle/>
          <a:p>
            <a:endParaRPr/>
          </a:p>
        </p:txBody>
      </p:sp>
      <p:sp>
        <p:nvSpPr>
          <p:cNvPr id="1193" name="Line"/>
          <p:cNvSpPr/>
          <p:nvPr/>
        </p:nvSpPr>
        <p:spPr>
          <a:xfrm>
            <a:off x="20288667" y="3511055"/>
            <a:ext cx="1" cy="1121994"/>
          </a:xfrm>
          <a:prstGeom prst="line">
            <a:avLst/>
          </a:prstGeom>
          <a:ln w="76200">
            <a:solidFill>
              <a:srgbClr val="008F00"/>
            </a:solidFill>
            <a:miter lim="400000"/>
            <a:tailEnd type="triangle"/>
          </a:ln>
        </p:spPr>
        <p:txBody>
          <a:bodyPr lIns="50800" tIns="50800" rIns="50800" bIns="50800" anchor="ctr"/>
          <a:lstStyle/>
          <a:p>
            <a:endParaRPr/>
          </a:p>
        </p:txBody>
      </p:sp>
      <p:sp>
        <p:nvSpPr>
          <p:cNvPr id="1194" name="A"/>
          <p:cNvSpPr txBox="1"/>
          <p:nvPr/>
        </p:nvSpPr>
        <p:spPr>
          <a:xfrm>
            <a:off x="18126900" y="2415632"/>
            <a:ext cx="669799"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b="1">
                <a:solidFill>
                  <a:srgbClr val="7A0200"/>
                </a:solidFill>
                <a:latin typeface="Graphik"/>
                <a:ea typeface="Graphik"/>
                <a:cs typeface="Graphik"/>
                <a:sym typeface="Graphik"/>
              </a:defRPr>
            </a:lvl1pPr>
          </a:lstStyle>
          <a:p>
            <a:r>
              <a:t>A</a:t>
            </a:r>
          </a:p>
        </p:txBody>
      </p:sp>
      <p:sp>
        <p:nvSpPr>
          <p:cNvPr id="1195" name="B"/>
          <p:cNvSpPr txBox="1"/>
          <p:nvPr/>
        </p:nvSpPr>
        <p:spPr>
          <a:xfrm>
            <a:off x="20398902" y="3578151"/>
            <a:ext cx="621031"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b="1">
                <a:solidFill>
                  <a:srgbClr val="008F00"/>
                </a:solidFill>
                <a:latin typeface="Graphik"/>
                <a:ea typeface="Graphik"/>
                <a:cs typeface="Graphik"/>
                <a:sym typeface="Graphik"/>
              </a:defRPr>
            </a:lvl1pPr>
          </a:lstStyle>
          <a:p>
            <a:r>
              <a:t>B</a:t>
            </a:r>
          </a:p>
        </p:txBody>
      </p:sp>
      <p:sp>
        <p:nvSpPr>
          <p:cNvPr id="1196" name="A"/>
          <p:cNvSpPr txBox="1"/>
          <p:nvPr/>
        </p:nvSpPr>
        <p:spPr>
          <a:xfrm>
            <a:off x="16602000" y="11302717"/>
            <a:ext cx="669799"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b="1">
                <a:solidFill>
                  <a:srgbClr val="7A0200"/>
                </a:solidFill>
                <a:latin typeface="Graphik"/>
                <a:ea typeface="Graphik"/>
                <a:cs typeface="Graphik"/>
                <a:sym typeface="Graphik"/>
              </a:defRPr>
            </a:lvl1pPr>
          </a:lstStyle>
          <a:p>
            <a:r>
              <a:t>A</a:t>
            </a:r>
          </a:p>
        </p:txBody>
      </p:sp>
      <p:sp>
        <p:nvSpPr>
          <p:cNvPr id="1197" name="B"/>
          <p:cNvSpPr txBox="1"/>
          <p:nvPr/>
        </p:nvSpPr>
        <p:spPr>
          <a:xfrm>
            <a:off x="21566574" y="8582413"/>
            <a:ext cx="621031"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b="1">
                <a:solidFill>
                  <a:srgbClr val="008F00"/>
                </a:solidFill>
                <a:latin typeface="Graphik"/>
                <a:ea typeface="Graphik"/>
                <a:cs typeface="Graphik"/>
                <a:sym typeface="Graphik"/>
              </a:defRPr>
            </a:lvl1pPr>
          </a:lstStyle>
          <a:p>
            <a:r>
              <a:t>B</a:t>
            </a:r>
          </a:p>
        </p:txBody>
      </p:sp>
      <p:pic>
        <p:nvPicPr>
          <p:cNvPr id="1198" name="Image" descr="Image"/>
          <p:cNvPicPr>
            <a:picLocks noChangeAspect="1"/>
          </p:cNvPicPr>
          <p:nvPr/>
        </p:nvPicPr>
        <p:blipFill>
          <a:blip r:embed="rId6"/>
          <a:stretch>
            <a:fillRect/>
          </a:stretch>
        </p:blipFill>
        <p:spPr>
          <a:xfrm>
            <a:off x="1361993" y="7486265"/>
            <a:ext cx="5754558" cy="1277161"/>
          </a:xfrm>
          <a:prstGeom prst="rect">
            <a:avLst/>
          </a:prstGeom>
          <a:ln w="12700">
            <a:miter lim="400000"/>
          </a:ln>
        </p:spPr>
      </p:pic>
      <p:sp>
        <p:nvSpPr>
          <p:cNvPr id="1199" name="Rectangle"/>
          <p:cNvSpPr/>
          <p:nvPr/>
        </p:nvSpPr>
        <p:spPr>
          <a:xfrm>
            <a:off x="20088493" y="11125426"/>
            <a:ext cx="2982033" cy="1270001"/>
          </a:xfrm>
          <a:prstGeom prst="rect">
            <a:avLst/>
          </a:prstGeom>
          <a:solidFill>
            <a:srgbClr val="FFFFFF"/>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pic>
        <p:nvPicPr>
          <p:cNvPr id="1200" name="Image" descr="Image"/>
          <p:cNvPicPr>
            <a:picLocks noChangeAspect="1"/>
          </p:cNvPicPr>
          <p:nvPr/>
        </p:nvPicPr>
        <p:blipFill>
          <a:blip r:embed="rId7"/>
          <a:srcRect l="21465"/>
          <a:stretch>
            <a:fillRect/>
          </a:stretch>
        </p:blipFill>
        <p:spPr>
          <a:xfrm>
            <a:off x="4115558" y="3710310"/>
            <a:ext cx="4947905" cy="1343451"/>
          </a:xfrm>
          <a:prstGeom prst="rect">
            <a:avLst/>
          </a:prstGeom>
          <a:ln w="12700">
            <a:miter lim="400000"/>
          </a:ln>
        </p:spPr>
      </p:pic>
      <p:pic>
        <p:nvPicPr>
          <p:cNvPr id="1201" name="Image" descr="Image"/>
          <p:cNvPicPr>
            <a:picLocks noChangeAspect="1"/>
          </p:cNvPicPr>
          <p:nvPr/>
        </p:nvPicPr>
        <p:blipFill>
          <a:blip r:embed="rId8"/>
          <a:stretch>
            <a:fillRect/>
          </a:stretch>
        </p:blipFill>
        <p:spPr>
          <a:xfrm>
            <a:off x="1345786" y="4088143"/>
            <a:ext cx="2603501" cy="482601"/>
          </a:xfrm>
          <a:prstGeom prst="rect">
            <a:avLst/>
          </a:prstGeom>
          <a:ln w="12700">
            <a:miter lim="400000"/>
          </a:ln>
        </p:spPr>
      </p:pic>
      <p:sp>
        <p:nvSpPr>
          <p:cNvPr id="1202" name="Line"/>
          <p:cNvSpPr/>
          <p:nvPr/>
        </p:nvSpPr>
        <p:spPr>
          <a:xfrm flipH="1">
            <a:off x="13806397" y="2595925"/>
            <a:ext cx="95007" cy="2301705"/>
          </a:xfrm>
          <a:prstGeom prst="line">
            <a:avLst/>
          </a:prstGeom>
          <a:ln w="88900">
            <a:solidFill>
              <a:schemeClr val="accent4">
                <a:hueOff val="-297102"/>
                <a:satOff val="16978"/>
                <a:lumOff val="-20883"/>
              </a:schemeClr>
            </a:solidFill>
            <a:miter lim="400000"/>
            <a:tailEnd type="triangle"/>
          </a:ln>
        </p:spPr>
        <p:txBody>
          <a:bodyPr lIns="50800" tIns="50800" rIns="50800" bIns="50800" anchor="ctr"/>
          <a:lstStyle/>
          <a:p>
            <a:endParaRPr/>
          </a:p>
        </p:txBody>
      </p:sp>
      <p:pic>
        <p:nvPicPr>
          <p:cNvPr id="1203" name="Image" descr="Image"/>
          <p:cNvPicPr>
            <a:picLocks noChangeAspect="1"/>
          </p:cNvPicPr>
          <p:nvPr/>
        </p:nvPicPr>
        <p:blipFill>
          <a:blip r:embed="rId8"/>
          <a:srcRect r="48889"/>
          <a:stretch>
            <a:fillRect/>
          </a:stretch>
        </p:blipFill>
        <p:spPr>
          <a:xfrm>
            <a:off x="13331941" y="1440800"/>
            <a:ext cx="2182159" cy="791424"/>
          </a:xfrm>
          <a:prstGeom prst="rect">
            <a:avLst/>
          </a:prstGeom>
          <a:ln w="12700">
            <a:miter lim="400000"/>
          </a:ln>
        </p:spPr>
      </p:pic>
      <p:sp>
        <p:nvSpPr>
          <p:cNvPr id="1204"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205"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206"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207"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208"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pic>
        <p:nvPicPr>
          <p:cNvPr id="1209" name="Screenshot 2024-07-22 at 00.03.49.png" descr="Screenshot 2024-07-22 at 00.03.49.png"/>
          <p:cNvPicPr>
            <a:picLocks noChangeAspect="1"/>
          </p:cNvPicPr>
          <p:nvPr/>
        </p:nvPicPr>
        <p:blipFill>
          <a:blip r:embed="rId9"/>
          <a:srcRect r="1769"/>
          <a:stretch>
            <a:fillRect/>
          </a:stretch>
        </p:blipFill>
        <p:spPr>
          <a:xfrm>
            <a:off x="19935204" y="11448334"/>
            <a:ext cx="3040096" cy="986279"/>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1" name="Sagan_Useful_throughput.pdf" descr="Sagan_Useful_throughput.pdf"/>
          <p:cNvPicPr>
            <a:picLocks noChangeAspect="1"/>
          </p:cNvPicPr>
          <p:nvPr/>
        </p:nvPicPr>
        <p:blipFill>
          <a:blip r:embed="rId2"/>
          <a:stretch>
            <a:fillRect/>
          </a:stretch>
        </p:blipFill>
        <p:spPr>
          <a:xfrm>
            <a:off x="10346042" y="2659078"/>
            <a:ext cx="14383148" cy="10787361"/>
          </a:xfrm>
          <a:prstGeom prst="rect">
            <a:avLst/>
          </a:prstGeom>
          <a:ln w="12700">
            <a:miter lim="400000"/>
          </a:ln>
        </p:spPr>
      </p:pic>
      <p:sp>
        <p:nvSpPr>
          <p:cNvPr id="1212" name="The common definition. For the inner working angle (IWA) is:  The separation where the throughput is 50% of the maximum off-axis throughput…"/>
          <p:cNvSpPr txBox="1">
            <a:spLocks noGrp="1"/>
          </p:cNvSpPr>
          <p:nvPr>
            <p:ph type="body" sz="half" idx="1"/>
          </p:nvPr>
        </p:nvSpPr>
        <p:spPr>
          <a:xfrm>
            <a:off x="1206500" y="4248504"/>
            <a:ext cx="9505881" cy="8432539"/>
          </a:xfrm>
          <a:prstGeom prst="rect">
            <a:avLst/>
          </a:prstGeom>
        </p:spPr>
        <p:txBody>
          <a:bodyPr/>
          <a:lstStyle/>
          <a:p>
            <a:r>
              <a:t>The common definition. For the inner working angle (IWA) is:</a:t>
            </a:r>
            <a:br/>
            <a:br/>
            <a:r>
              <a:rPr b="1">
                <a:solidFill>
                  <a:schemeClr val="accent4">
                    <a:hueOff val="-297102"/>
                    <a:satOff val="16978"/>
                    <a:lumOff val="-20883"/>
                  </a:schemeClr>
                </a:solidFill>
                <a:latin typeface="Graphik"/>
                <a:ea typeface="Graphik"/>
                <a:cs typeface="Graphik"/>
                <a:sym typeface="Graphik"/>
              </a:rPr>
              <a:t>The separation where the throughput is 50% of the maximum off-axis throughput</a:t>
            </a:r>
            <a:endParaRPr b="1">
              <a:latin typeface="Graphik"/>
              <a:ea typeface="Graphik"/>
              <a:cs typeface="Graphik"/>
              <a:sym typeface="Graphik"/>
            </a:endParaRPr>
          </a:p>
          <a:p>
            <a:r>
              <a:t>Depends on how you define throughput! </a:t>
            </a:r>
          </a:p>
          <a:p>
            <a:pPr lvl="2"/>
            <a:r>
              <a:t>We used flux inside 2*λ/D aperture</a:t>
            </a:r>
          </a:p>
        </p:txBody>
      </p:sp>
      <p:sp>
        <p:nvSpPr>
          <p:cNvPr id="1213" name="The inner working angle"/>
          <p:cNvSpPr txBox="1">
            <a:spLocks noGrp="1"/>
          </p:cNvSpPr>
          <p:nvPr>
            <p:ph type="title"/>
          </p:nvPr>
        </p:nvSpPr>
        <p:spPr>
          <a:prstGeom prst="rect">
            <a:avLst/>
          </a:prstGeom>
        </p:spPr>
        <p:txBody>
          <a:bodyPr/>
          <a:lstStyle/>
          <a:p>
            <a:r>
              <a:t>The inner working angle</a:t>
            </a:r>
          </a:p>
        </p:txBody>
      </p:sp>
      <p:sp>
        <p:nvSpPr>
          <p:cNvPr id="1214" name="How close can you find planets to a star?"/>
          <p:cNvSpPr txBox="1"/>
          <p:nvPr/>
        </p:nvSpPr>
        <p:spPr>
          <a:xfrm>
            <a:off x="1206500" y="2336800"/>
            <a:ext cx="21971000" cy="1003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25500">
              <a:spcBef>
                <a:spcPts val="0"/>
              </a:spcBef>
              <a:defRPr sz="5500">
                <a:latin typeface="+mn-lt"/>
                <a:ea typeface="+mn-ea"/>
                <a:cs typeface="+mn-cs"/>
                <a:sym typeface="Produkt Extralight"/>
              </a:defRPr>
            </a:lvl1pPr>
          </a:lstStyle>
          <a:p>
            <a:r>
              <a:t>How close can you find planets to a star?</a:t>
            </a:r>
          </a:p>
        </p:txBody>
      </p:sp>
      <p:sp>
        <p:nvSpPr>
          <p:cNvPr id="1215" name="Line"/>
          <p:cNvSpPr/>
          <p:nvPr/>
        </p:nvSpPr>
        <p:spPr>
          <a:xfrm>
            <a:off x="19832612" y="7708900"/>
            <a:ext cx="2918245" cy="0"/>
          </a:xfrm>
          <a:prstGeom prst="line">
            <a:avLst/>
          </a:prstGeom>
          <a:ln w="114300">
            <a:solidFill>
              <a:srgbClr val="FF2600"/>
            </a:solidFill>
            <a:prstDash val="sysDot"/>
            <a:miter lim="400000"/>
          </a:ln>
        </p:spPr>
        <p:txBody>
          <a:bodyPr lIns="50800" tIns="50800" rIns="50800" bIns="50800" anchor="ctr"/>
          <a:lstStyle/>
          <a:p>
            <a:endParaRPr/>
          </a:p>
        </p:txBody>
      </p:sp>
      <p:sp>
        <p:nvSpPr>
          <p:cNvPr id="1216" name="Line"/>
          <p:cNvSpPr/>
          <p:nvPr/>
        </p:nvSpPr>
        <p:spPr>
          <a:xfrm>
            <a:off x="13549983" y="8176604"/>
            <a:ext cx="5833879" cy="1"/>
          </a:xfrm>
          <a:prstGeom prst="line">
            <a:avLst/>
          </a:prstGeom>
          <a:ln w="63500">
            <a:solidFill>
              <a:srgbClr val="000000"/>
            </a:solidFill>
            <a:prstDash val="sysDot"/>
            <a:miter lim="400000"/>
            <a:headEnd type="triangle"/>
          </a:ln>
        </p:spPr>
        <p:txBody>
          <a:bodyPr lIns="50800" tIns="50800" rIns="50800" bIns="50800" anchor="ctr"/>
          <a:lstStyle/>
          <a:p>
            <a:endParaRPr/>
          </a:p>
        </p:txBody>
      </p:sp>
      <p:sp>
        <p:nvSpPr>
          <p:cNvPr id="1217" name="Line"/>
          <p:cNvSpPr/>
          <p:nvPr/>
        </p:nvSpPr>
        <p:spPr>
          <a:xfrm>
            <a:off x="16852202" y="7362867"/>
            <a:ext cx="1" cy="4516703"/>
          </a:xfrm>
          <a:prstGeom prst="line">
            <a:avLst/>
          </a:prstGeom>
          <a:ln w="63500">
            <a:solidFill>
              <a:srgbClr val="FF2600"/>
            </a:solidFill>
            <a:prstDash val="sysDot"/>
            <a:miter lim="400000"/>
          </a:ln>
        </p:spPr>
        <p:txBody>
          <a:bodyPr lIns="50800" tIns="50800" rIns="50800" bIns="50800" anchor="ctr"/>
          <a:lstStyle/>
          <a:p>
            <a:endParaRPr/>
          </a:p>
        </p:txBody>
      </p:sp>
      <p:sp>
        <p:nvSpPr>
          <p:cNvPr id="1218" name="Line"/>
          <p:cNvSpPr/>
          <p:nvPr/>
        </p:nvSpPr>
        <p:spPr>
          <a:xfrm flipV="1">
            <a:off x="19004123" y="4343070"/>
            <a:ext cx="1" cy="3776365"/>
          </a:xfrm>
          <a:prstGeom prst="line">
            <a:avLst/>
          </a:prstGeom>
          <a:ln w="63500">
            <a:solidFill>
              <a:srgbClr val="000000"/>
            </a:solidFill>
            <a:prstDash val="sysDot"/>
            <a:miter lim="400000"/>
            <a:headEnd type="triangle"/>
          </a:ln>
        </p:spPr>
        <p:txBody>
          <a:bodyPr lIns="50800" tIns="50800" rIns="50800" bIns="50800" anchor="ctr"/>
          <a:lstStyle/>
          <a:p>
            <a:endParaRPr/>
          </a:p>
        </p:txBody>
      </p:sp>
      <p:sp>
        <p:nvSpPr>
          <p:cNvPr id="1219" name="Line"/>
          <p:cNvSpPr/>
          <p:nvPr/>
        </p:nvSpPr>
        <p:spPr>
          <a:xfrm>
            <a:off x="13476662" y="4371293"/>
            <a:ext cx="1" cy="7483623"/>
          </a:xfrm>
          <a:prstGeom prst="line">
            <a:avLst/>
          </a:prstGeom>
          <a:ln w="63500">
            <a:solidFill>
              <a:srgbClr val="000000"/>
            </a:solidFill>
            <a:prstDash val="sysDot"/>
            <a:miter lim="400000"/>
          </a:ln>
        </p:spPr>
        <p:txBody>
          <a:bodyPr lIns="50800" tIns="50800" rIns="50800" bIns="50800" anchor="ctr"/>
          <a:lstStyle/>
          <a:p>
            <a:endParaRPr/>
          </a:p>
        </p:txBody>
      </p:sp>
      <p:sp>
        <p:nvSpPr>
          <p:cNvPr id="1220" name="Line"/>
          <p:cNvSpPr/>
          <p:nvPr/>
        </p:nvSpPr>
        <p:spPr>
          <a:xfrm>
            <a:off x="20899033" y="7706216"/>
            <a:ext cx="1" cy="1894282"/>
          </a:xfrm>
          <a:prstGeom prst="line">
            <a:avLst/>
          </a:prstGeom>
          <a:ln w="63500">
            <a:solidFill>
              <a:srgbClr val="FF2600"/>
            </a:solidFill>
            <a:prstDash val="sysDot"/>
            <a:miter lim="400000"/>
            <a:tailEnd type="triangle"/>
          </a:ln>
        </p:spPr>
        <p:txBody>
          <a:bodyPr lIns="50800" tIns="50800" rIns="50800" bIns="50800" anchor="ctr"/>
          <a:lstStyle/>
          <a:p>
            <a:endParaRPr/>
          </a:p>
        </p:txBody>
      </p:sp>
      <p:sp>
        <p:nvSpPr>
          <p:cNvPr id="1221" name="IWA"/>
          <p:cNvSpPr txBox="1"/>
          <p:nvPr/>
        </p:nvSpPr>
        <p:spPr>
          <a:xfrm>
            <a:off x="12337893" y="4542882"/>
            <a:ext cx="845821"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lvl1pPr>
          </a:lstStyle>
          <a:p>
            <a:r>
              <a:t>IWA</a:t>
            </a:r>
          </a:p>
        </p:txBody>
      </p:sp>
      <p:sp>
        <p:nvSpPr>
          <p:cNvPr id="1222" name="Line"/>
          <p:cNvSpPr/>
          <p:nvPr/>
        </p:nvSpPr>
        <p:spPr>
          <a:xfrm>
            <a:off x="17676145" y="4378461"/>
            <a:ext cx="2827532" cy="1"/>
          </a:xfrm>
          <a:prstGeom prst="line">
            <a:avLst/>
          </a:prstGeom>
          <a:ln w="101600">
            <a:solidFill>
              <a:srgbClr val="000000"/>
            </a:solidFill>
            <a:prstDash val="sysDot"/>
            <a:miter lim="400000"/>
          </a:ln>
        </p:spPr>
        <p:txBody>
          <a:bodyPr lIns="50800" tIns="50800" rIns="50800" bIns="50800" anchor="ctr"/>
          <a:lstStyle/>
          <a:p>
            <a:endParaRPr/>
          </a:p>
        </p:txBody>
      </p:sp>
      <p:sp>
        <p:nvSpPr>
          <p:cNvPr id="1223" name="Line"/>
          <p:cNvSpPr/>
          <p:nvPr/>
        </p:nvSpPr>
        <p:spPr>
          <a:xfrm>
            <a:off x="16958068" y="9732532"/>
            <a:ext cx="5882433" cy="1"/>
          </a:xfrm>
          <a:prstGeom prst="line">
            <a:avLst/>
          </a:prstGeom>
          <a:ln w="63500">
            <a:solidFill>
              <a:srgbClr val="FF2600"/>
            </a:solidFill>
            <a:prstDash val="sysDot"/>
            <a:miter lim="400000"/>
            <a:headEnd type="triangle"/>
          </a:ln>
        </p:spPr>
        <p:txBody>
          <a:bodyPr lIns="50800" tIns="50800" rIns="50800" bIns="50800" anchor="ctr"/>
          <a:lstStyle/>
          <a:p>
            <a:endParaRPr/>
          </a:p>
        </p:txBody>
      </p:sp>
      <p:sp>
        <p:nvSpPr>
          <p:cNvPr id="1224" name="0.6 λ/D"/>
          <p:cNvSpPr txBox="1"/>
          <p:nvPr/>
        </p:nvSpPr>
        <p:spPr>
          <a:xfrm>
            <a:off x="12141258" y="5153601"/>
            <a:ext cx="1376554"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solidFill>
                  <a:srgbClr val="000000"/>
                </a:solidFill>
              </a:defRPr>
            </a:lvl1pPr>
          </a:lstStyle>
          <a:p>
            <a:r>
              <a:t>0.6 λ/D</a:t>
            </a:r>
          </a:p>
        </p:txBody>
      </p:sp>
      <p:sp>
        <p:nvSpPr>
          <p:cNvPr id="1225" name="IWA"/>
          <p:cNvSpPr txBox="1"/>
          <p:nvPr/>
        </p:nvSpPr>
        <p:spPr>
          <a:xfrm>
            <a:off x="16437579" y="6051686"/>
            <a:ext cx="845821"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solidFill>
                  <a:srgbClr val="FF2600"/>
                </a:solidFill>
              </a:defRPr>
            </a:lvl1pPr>
          </a:lstStyle>
          <a:p>
            <a:r>
              <a:t>IWA</a:t>
            </a:r>
          </a:p>
        </p:txBody>
      </p:sp>
      <p:sp>
        <p:nvSpPr>
          <p:cNvPr id="1226" name="3.3 λ/D"/>
          <p:cNvSpPr txBox="1"/>
          <p:nvPr/>
        </p:nvSpPr>
        <p:spPr>
          <a:xfrm>
            <a:off x="16240945" y="6662405"/>
            <a:ext cx="1376554"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solidFill>
                  <a:srgbClr val="FF2600"/>
                </a:solidFill>
              </a:defRPr>
            </a:lvl1pPr>
          </a:lstStyle>
          <a:p>
            <a:r>
              <a:t>3.3 λ/D</a:t>
            </a:r>
          </a:p>
        </p:txBody>
      </p:sp>
      <p:sp>
        <p:nvSpPr>
          <p:cNvPr id="1227"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228"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229"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230"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231"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pic>
        <p:nvPicPr>
          <p:cNvPr id="1232" name="Screenshot 2024-07-22 at 00.03.49.png" descr="Screenshot 2024-07-22 at 00.03.49.png"/>
          <p:cNvPicPr>
            <a:picLocks noChangeAspect="1"/>
          </p:cNvPicPr>
          <p:nvPr/>
        </p:nvPicPr>
        <p:blipFill>
          <a:blip r:embed="rId3"/>
          <a:srcRect r="1769"/>
          <a:stretch>
            <a:fillRect/>
          </a:stretch>
        </p:blipFill>
        <p:spPr>
          <a:xfrm>
            <a:off x="18804117" y="10727163"/>
            <a:ext cx="4400207" cy="142753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4" name="Sagan_Useful_throughput.pdf" descr="Sagan_Useful_throughput.pdf"/>
          <p:cNvPicPr>
            <a:picLocks noChangeAspect="1"/>
          </p:cNvPicPr>
          <p:nvPr/>
        </p:nvPicPr>
        <p:blipFill>
          <a:blip r:embed="rId2"/>
          <a:stretch>
            <a:fillRect/>
          </a:stretch>
        </p:blipFill>
        <p:spPr>
          <a:xfrm>
            <a:off x="10346042" y="2659078"/>
            <a:ext cx="14383148" cy="10787361"/>
          </a:xfrm>
          <a:prstGeom prst="rect">
            <a:avLst/>
          </a:prstGeom>
          <a:ln w="12700">
            <a:miter lim="400000"/>
          </a:ln>
        </p:spPr>
      </p:pic>
      <p:sp>
        <p:nvSpPr>
          <p:cNvPr id="1235" name="The inner working angle"/>
          <p:cNvSpPr txBox="1">
            <a:spLocks noGrp="1"/>
          </p:cNvSpPr>
          <p:nvPr>
            <p:ph type="title"/>
          </p:nvPr>
        </p:nvSpPr>
        <p:spPr>
          <a:prstGeom prst="rect">
            <a:avLst/>
          </a:prstGeom>
        </p:spPr>
        <p:txBody>
          <a:bodyPr/>
          <a:lstStyle/>
          <a:p>
            <a:r>
              <a:t>The inner working angle</a:t>
            </a:r>
          </a:p>
        </p:txBody>
      </p:sp>
      <p:sp>
        <p:nvSpPr>
          <p:cNvPr id="1236" name="How close can you find planets to a star?"/>
          <p:cNvSpPr txBox="1"/>
          <p:nvPr/>
        </p:nvSpPr>
        <p:spPr>
          <a:xfrm>
            <a:off x="1206500" y="2324100"/>
            <a:ext cx="21971000" cy="1003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25500">
              <a:spcBef>
                <a:spcPts val="0"/>
              </a:spcBef>
              <a:defRPr sz="5500">
                <a:latin typeface="+mn-lt"/>
                <a:ea typeface="+mn-ea"/>
                <a:cs typeface="+mn-cs"/>
                <a:sym typeface="Produkt Extralight"/>
              </a:defRPr>
            </a:lvl1pPr>
          </a:lstStyle>
          <a:p>
            <a:r>
              <a:t>How close can you find planets to a star?</a:t>
            </a:r>
          </a:p>
        </p:txBody>
      </p:sp>
      <p:sp>
        <p:nvSpPr>
          <p:cNvPr id="1237" name="The common definition. For the  inner working angle (IWA) is:  The separation where the throughput is 50% of the maximum off-axis throughput…"/>
          <p:cNvSpPr txBox="1">
            <a:spLocks noGrp="1"/>
          </p:cNvSpPr>
          <p:nvPr>
            <p:ph type="body" sz="half" idx="1"/>
          </p:nvPr>
        </p:nvSpPr>
        <p:spPr>
          <a:xfrm>
            <a:off x="1206500" y="3959904"/>
            <a:ext cx="9505881" cy="8833211"/>
          </a:xfrm>
          <a:prstGeom prst="rect">
            <a:avLst/>
          </a:prstGeom>
        </p:spPr>
        <p:txBody>
          <a:bodyPr/>
          <a:lstStyle/>
          <a:p>
            <a:pPr marL="420623" indent="-420623" defTabSz="327152">
              <a:spcBef>
                <a:spcPts val="4300"/>
              </a:spcBef>
              <a:defRPr sz="3680"/>
            </a:pPr>
            <a:r>
              <a:t>The common definition. For the  inner working angle (IWA) is:</a:t>
            </a:r>
            <a:br/>
            <a:br/>
            <a:r>
              <a:rPr b="1">
                <a:solidFill>
                  <a:schemeClr val="accent4">
                    <a:hueOff val="-297102"/>
                    <a:satOff val="16978"/>
                    <a:lumOff val="-20883"/>
                  </a:schemeClr>
                </a:solidFill>
                <a:latin typeface="Graphik"/>
                <a:ea typeface="Graphik"/>
                <a:cs typeface="Graphik"/>
                <a:sym typeface="Graphik"/>
              </a:rPr>
              <a:t>The separation where the throughput is 50% of the maximum off-axis throughput</a:t>
            </a:r>
            <a:endParaRPr b="1">
              <a:latin typeface="Graphik"/>
              <a:ea typeface="Graphik"/>
              <a:cs typeface="Graphik"/>
              <a:sym typeface="Graphik"/>
            </a:endParaRPr>
          </a:p>
          <a:p>
            <a:pPr marL="420623" indent="-420623" defTabSz="327152">
              <a:spcBef>
                <a:spcPts val="4300"/>
              </a:spcBef>
              <a:defRPr sz="3680"/>
            </a:pPr>
            <a:r>
              <a:t>There is still useful throughput </a:t>
            </a:r>
            <a:br/>
            <a:r>
              <a:t>-&gt; It is possible to </a:t>
            </a:r>
            <a:r>
              <a:rPr>
                <a:solidFill>
                  <a:schemeClr val="accent4">
                    <a:hueOff val="-297102"/>
                    <a:satOff val="16978"/>
                    <a:lumOff val="-20883"/>
                  </a:schemeClr>
                </a:solidFill>
              </a:rPr>
              <a:t>detect planets inside the IWA</a:t>
            </a:r>
            <a:r>
              <a:t>! </a:t>
            </a:r>
          </a:p>
          <a:p>
            <a:pPr marL="420623" indent="-420623" defTabSz="327152">
              <a:spcBef>
                <a:spcPts val="4300"/>
              </a:spcBef>
              <a:defRPr sz="3680"/>
            </a:pPr>
            <a:r>
              <a:t>And what about </a:t>
            </a:r>
            <a:r>
              <a:rPr>
                <a:solidFill>
                  <a:schemeClr val="accent4">
                    <a:hueOff val="-297102"/>
                    <a:satOff val="16978"/>
                    <a:lumOff val="-20883"/>
                  </a:schemeClr>
                </a:solidFill>
              </a:rPr>
              <a:t>the local slope</a:t>
            </a:r>
            <a:r>
              <a:t>?</a:t>
            </a:r>
            <a:br/>
            <a:r>
              <a:t>Same IWA, but which one detects planets closer in?</a:t>
            </a:r>
          </a:p>
        </p:txBody>
      </p:sp>
      <p:sp>
        <p:nvSpPr>
          <p:cNvPr id="1238" name="Line"/>
          <p:cNvSpPr/>
          <p:nvPr/>
        </p:nvSpPr>
        <p:spPr>
          <a:xfrm>
            <a:off x="16852202" y="7362867"/>
            <a:ext cx="1" cy="4516703"/>
          </a:xfrm>
          <a:prstGeom prst="line">
            <a:avLst/>
          </a:prstGeom>
          <a:ln w="63500">
            <a:solidFill>
              <a:srgbClr val="FF2600"/>
            </a:solidFill>
            <a:prstDash val="sysDot"/>
            <a:miter lim="400000"/>
          </a:ln>
        </p:spPr>
        <p:txBody>
          <a:bodyPr lIns="50800" tIns="50800" rIns="50800" bIns="50800" anchor="ctr"/>
          <a:lstStyle/>
          <a:p>
            <a:endParaRPr/>
          </a:p>
        </p:txBody>
      </p:sp>
      <p:sp>
        <p:nvSpPr>
          <p:cNvPr id="1239" name="IWA"/>
          <p:cNvSpPr txBox="1"/>
          <p:nvPr/>
        </p:nvSpPr>
        <p:spPr>
          <a:xfrm>
            <a:off x="16437579" y="6051686"/>
            <a:ext cx="845821"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solidFill>
                  <a:srgbClr val="FF2600"/>
                </a:solidFill>
              </a:defRPr>
            </a:lvl1pPr>
          </a:lstStyle>
          <a:p>
            <a:r>
              <a:t>IWA</a:t>
            </a:r>
          </a:p>
        </p:txBody>
      </p:sp>
      <p:sp>
        <p:nvSpPr>
          <p:cNvPr id="1240" name="3.3 λ/D"/>
          <p:cNvSpPr txBox="1"/>
          <p:nvPr/>
        </p:nvSpPr>
        <p:spPr>
          <a:xfrm>
            <a:off x="16240945" y="6662405"/>
            <a:ext cx="1376554"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solidFill>
                  <a:srgbClr val="FF2600"/>
                </a:solidFill>
              </a:defRPr>
            </a:lvl1pPr>
          </a:lstStyle>
          <a:p>
            <a:r>
              <a:t>3.3 λ/D</a:t>
            </a:r>
          </a:p>
        </p:txBody>
      </p:sp>
      <p:sp>
        <p:nvSpPr>
          <p:cNvPr id="1241" name="Shape"/>
          <p:cNvSpPr/>
          <p:nvPr/>
        </p:nvSpPr>
        <p:spPr>
          <a:xfrm>
            <a:off x="15663370" y="9952529"/>
            <a:ext cx="1194433" cy="1949949"/>
          </a:xfrm>
          <a:custGeom>
            <a:avLst/>
            <a:gdLst/>
            <a:ahLst/>
            <a:cxnLst>
              <a:cxn ang="0">
                <a:pos x="wd2" y="hd2"/>
              </a:cxn>
              <a:cxn ang="5400000">
                <a:pos x="wd2" y="hd2"/>
              </a:cxn>
              <a:cxn ang="10800000">
                <a:pos x="wd2" y="hd2"/>
              </a:cxn>
              <a:cxn ang="16200000">
                <a:pos x="wd2" y="hd2"/>
              </a:cxn>
            </a:cxnLst>
            <a:rect l="0" t="0" r="r" b="b"/>
            <a:pathLst>
              <a:path w="21600" h="21600" extrusionOk="0">
                <a:moveTo>
                  <a:pt x="21394" y="0"/>
                </a:moveTo>
                <a:cubicBezTo>
                  <a:pt x="19768" y="3441"/>
                  <a:pt x="18128" y="6849"/>
                  <a:pt x="16473" y="10230"/>
                </a:cubicBezTo>
                <a:cubicBezTo>
                  <a:pt x="14818" y="13612"/>
                  <a:pt x="13001" y="17161"/>
                  <a:pt x="8459" y="19476"/>
                </a:cubicBezTo>
                <a:cubicBezTo>
                  <a:pt x="6066" y="20695"/>
                  <a:pt x="3106" y="21423"/>
                  <a:pt x="0" y="21557"/>
                </a:cubicBezTo>
                <a:lnTo>
                  <a:pt x="21600" y="21600"/>
                </a:lnTo>
                <a:lnTo>
                  <a:pt x="21394" y="0"/>
                </a:lnTo>
                <a:close/>
              </a:path>
            </a:pathLst>
          </a:custGeom>
          <a:solidFill>
            <a:schemeClr val="accent3">
              <a:hueOff val="49437"/>
              <a:lumOff val="-29144"/>
            </a:schemeClr>
          </a:solidFill>
          <a:ln w="25400">
            <a:solidFill>
              <a:schemeClr val="accent1">
                <a:satOff val="-9155"/>
                <a:lumOff val="-32673"/>
              </a:schemeClr>
            </a:solidFill>
            <a:miter lim="400000"/>
          </a:ln>
        </p:spPr>
        <p:txBody>
          <a:bodyPr lIns="50800" tIns="50800" rIns="50800" bIns="50800" anchor="ctr"/>
          <a:lstStyle/>
          <a:p>
            <a:endParaRPr/>
          </a:p>
        </p:txBody>
      </p:sp>
      <p:sp>
        <p:nvSpPr>
          <p:cNvPr id="1242" name="Line"/>
          <p:cNvSpPr/>
          <p:nvPr/>
        </p:nvSpPr>
        <p:spPr>
          <a:xfrm>
            <a:off x="12681093" y="7725067"/>
            <a:ext cx="10111979" cy="41883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26" y="21518"/>
                </a:lnTo>
                <a:cubicBezTo>
                  <a:pt x="1004" y="21519"/>
                  <a:pt x="1182" y="21502"/>
                  <a:pt x="1359" y="21468"/>
                </a:cubicBezTo>
                <a:cubicBezTo>
                  <a:pt x="4376" y="20883"/>
                  <a:pt x="6720" y="15728"/>
                  <a:pt x="8909" y="10805"/>
                </a:cubicBezTo>
                <a:cubicBezTo>
                  <a:pt x="11233" y="5576"/>
                  <a:pt x="13778" y="255"/>
                  <a:pt x="16951" y="127"/>
                </a:cubicBezTo>
                <a:cubicBezTo>
                  <a:pt x="17088" y="122"/>
                  <a:pt x="17225" y="127"/>
                  <a:pt x="17362" y="143"/>
                </a:cubicBezTo>
                <a:lnTo>
                  <a:pt x="21600" y="0"/>
                </a:lnTo>
              </a:path>
            </a:pathLst>
          </a:custGeom>
          <a:ln w="63500">
            <a:solidFill>
              <a:srgbClr val="00F900"/>
            </a:solidFill>
            <a:miter lim="400000"/>
          </a:ln>
        </p:spPr>
        <p:txBody>
          <a:bodyPr lIns="50800" tIns="50800" rIns="50800" bIns="50800" anchor="ctr"/>
          <a:lstStyle/>
          <a:p>
            <a:endParaRPr/>
          </a:p>
        </p:txBody>
      </p:sp>
      <p:sp>
        <p:nvSpPr>
          <p:cNvPr id="1243" name="Unspecified coronagraph"/>
          <p:cNvSpPr txBox="1"/>
          <p:nvPr/>
        </p:nvSpPr>
        <p:spPr>
          <a:xfrm>
            <a:off x="19782866" y="7722626"/>
            <a:ext cx="3117089"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Unspecified</a:t>
            </a:r>
            <a:br/>
            <a:r>
              <a:t>coronagraph</a:t>
            </a:r>
          </a:p>
        </p:txBody>
      </p:sp>
      <p:sp>
        <p:nvSpPr>
          <p:cNvPr id="1244"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245"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246"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247"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248"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pic>
        <p:nvPicPr>
          <p:cNvPr id="1249" name="Screenshot 2024-07-22 at 00.03.49.png" descr="Screenshot 2024-07-22 at 00.03.49.png"/>
          <p:cNvPicPr>
            <a:picLocks noChangeAspect="1"/>
          </p:cNvPicPr>
          <p:nvPr/>
        </p:nvPicPr>
        <p:blipFill>
          <a:blip r:embed="rId3"/>
          <a:srcRect r="1769"/>
          <a:stretch>
            <a:fillRect/>
          </a:stretch>
        </p:blipFill>
        <p:spPr>
          <a:xfrm>
            <a:off x="18804117" y="10727163"/>
            <a:ext cx="4400207" cy="1427531"/>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1" name="Sagan_Useful_throughput.pdf" descr="Sagan_Useful_throughput.pdf"/>
          <p:cNvPicPr>
            <a:picLocks noChangeAspect="1"/>
          </p:cNvPicPr>
          <p:nvPr/>
        </p:nvPicPr>
        <p:blipFill>
          <a:blip r:embed="rId2"/>
          <a:stretch>
            <a:fillRect/>
          </a:stretch>
        </p:blipFill>
        <p:spPr>
          <a:xfrm>
            <a:off x="10346042" y="2659078"/>
            <a:ext cx="14383148" cy="10787361"/>
          </a:xfrm>
          <a:prstGeom prst="rect">
            <a:avLst/>
          </a:prstGeom>
          <a:ln w="12700">
            <a:miter lim="400000"/>
          </a:ln>
        </p:spPr>
      </p:pic>
      <p:sp>
        <p:nvSpPr>
          <p:cNvPr id="1252" name="Robustness"/>
          <p:cNvSpPr txBox="1">
            <a:spLocks noGrp="1"/>
          </p:cNvSpPr>
          <p:nvPr>
            <p:ph type="title"/>
          </p:nvPr>
        </p:nvSpPr>
        <p:spPr>
          <a:xfrm>
            <a:off x="1206500" y="635355"/>
            <a:ext cx="21971000" cy="1689101"/>
          </a:xfrm>
          <a:prstGeom prst="rect">
            <a:avLst/>
          </a:prstGeom>
        </p:spPr>
        <p:txBody>
          <a:bodyPr/>
          <a:lstStyle/>
          <a:p>
            <a:r>
              <a:t>Robustness</a:t>
            </a:r>
          </a:p>
        </p:txBody>
      </p:sp>
      <p:sp>
        <p:nvSpPr>
          <p:cNvPr id="1253" name="How robust is the coronagraph to aberrations or stellar diameter"/>
          <p:cNvSpPr txBox="1"/>
          <p:nvPr/>
        </p:nvSpPr>
        <p:spPr>
          <a:xfrm>
            <a:off x="1206500" y="2324100"/>
            <a:ext cx="21971000" cy="1003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00735">
              <a:spcBef>
                <a:spcPts val="0"/>
              </a:spcBef>
              <a:defRPr sz="5335">
                <a:latin typeface="+mn-lt"/>
                <a:ea typeface="+mn-ea"/>
                <a:cs typeface="+mn-cs"/>
                <a:sym typeface="Produkt Extralight"/>
              </a:defRPr>
            </a:lvl1pPr>
          </a:lstStyle>
          <a:p>
            <a:r>
              <a:t>How robust is the coronagraph to aberrations or stellar diameter</a:t>
            </a:r>
          </a:p>
        </p:txBody>
      </p:sp>
      <p:sp>
        <p:nvSpPr>
          <p:cNvPr id="1254" name="Which coronagraph is most sensitive to off-axis sources?…"/>
          <p:cNvSpPr txBox="1">
            <a:spLocks noGrp="1"/>
          </p:cNvSpPr>
          <p:nvPr>
            <p:ph type="body" sz="half" idx="1"/>
          </p:nvPr>
        </p:nvSpPr>
        <p:spPr>
          <a:xfrm>
            <a:off x="1206500" y="3959904"/>
            <a:ext cx="9505881" cy="8833211"/>
          </a:xfrm>
          <a:prstGeom prst="rect">
            <a:avLst/>
          </a:prstGeom>
        </p:spPr>
        <p:txBody>
          <a:bodyPr/>
          <a:lstStyle/>
          <a:p>
            <a:r>
              <a:t>Which coronagraph is most sensitive to off-axis sources?</a:t>
            </a:r>
          </a:p>
          <a:p>
            <a:r>
              <a:t>Which coronagraph is most robust against telescope pointing errors?</a:t>
            </a:r>
            <a:br/>
            <a:r>
              <a:t>other aberrations?</a:t>
            </a:r>
          </a:p>
          <a:p>
            <a:r>
              <a:t>Which coronagraph is most robust against stellar diameter?</a:t>
            </a:r>
          </a:p>
          <a:p>
            <a:pPr>
              <a:defRPr>
                <a:solidFill>
                  <a:schemeClr val="accent4">
                    <a:hueOff val="-297102"/>
                    <a:satOff val="16978"/>
                    <a:lumOff val="-20883"/>
                  </a:schemeClr>
                </a:solidFill>
              </a:defRPr>
            </a:pPr>
            <a:r>
              <a:t>IWA is always a trade-off with robustness against aberrations.</a:t>
            </a:r>
          </a:p>
        </p:txBody>
      </p:sp>
      <p:sp>
        <p:nvSpPr>
          <p:cNvPr id="1255" name="Line"/>
          <p:cNvSpPr/>
          <p:nvPr/>
        </p:nvSpPr>
        <p:spPr>
          <a:xfrm>
            <a:off x="16852202" y="7362867"/>
            <a:ext cx="1" cy="4516703"/>
          </a:xfrm>
          <a:prstGeom prst="line">
            <a:avLst/>
          </a:prstGeom>
          <a:ln w="63500">
            <a:solidFill>
              <a:srgbClr val="FF2600"/>
            </a:solidFill>
            <a:prstDash val="sysDot"/>
            <a:miter lim="400000"/>
          </a:ln>
        </p:spPr>
        <p:txBody>
          <a:bodyPr lIns="50800" tIns="50800" rIns="50800" bIns="50800" anchor="ctr"/>
          <a:lstStyle/>
          <a:p>
            <a:endParaRPr/>
          </a:p>
        </p:txBody>
      </p:sp>
      <p:sp>
        <p:nvSpPr>
          <p:cNvPr id="1256" name="IWA"/>
          <p:cNvSpPr txBox="1"/>
          <p:nvPr/>
        </p:nvSpPr>
        <p:spPr>
          <a:xfrm>
            <a:off x="16437579" y="6051686"/>
            <a:ext cx="845821"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solidFill>
                  <a:srgbClr val="FF2600"/>
                </a:solidFill>
              </a:defRPr>
            </a:lvl1pPr>
          </a:lstStyle>
          <a:p>
            <a:r>
              <a:t>IWA</a:t>
            </a:r>
          </a:p>
        </p:txBody>
      </p:sp>
      <p:sp>
        <p:nvSpPr>
          <p:cNvPr id="1257" name="3.3 λ/D"/>
          <p:cNvSpPr txBox="1"/>
          <p:nvPr/>
        </p:nvSpPr>
        <p:spPr>
          <a:xfrm>
            <a:off x="16240945" y="6662405"/>
            <a:ext cx="1376554"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solidFill>
                  <a:srgbClr val="FF2600"/>
                </a:solidFill>
              </a:defRPr>
            </a:lvl1pPr>
          </a:lstStyle>
          <a:p>
            <a:r>
              <a:t>3.3 λ/D</a:t>
            </a:r>
          </a:p>
        </p:txBody>
      </p:sp>
      <p:sp>
        <p:nvSpPr>
          <p:cNvPr id="1258" name="Shape"/>
          <p:cNvSpPr/>
          <p:nvPr/>
        </p:nvSpPr>
        <p:spPr>
          <a:xfrm>
            <a:off x="15663371" y="9952529"/>
            <a:ext cx="1194432" cy="1949949"/>
          </a:xfrm>
          <a:custGeom>
            <a:avLst/>
            <a:gdLst/>
            <a:ahLst/>
            <a:cxnLst>
              <a:cxn ang="0">
                <a:pos x="wd2" y="hd2"/>
              </a:cxn>
              <a:cxn ang="5400000">
                <a:pos x="wd2" y="hd2"/>
              </a:cxn>
              <a:cxn ang="10800000">
                <a:pos x="wd2" y="hd2"/>
              </a:cxn>
              <a:cxn ang="16200000">
                <a:pos x="wd2" y="hd2"/>
              </a:cxn>
            </a:cxnLst>
            <a:rect l="0" t="0" r="r" b="b"/>
            <a:pathLst>
              <a:path w="21600" h="21600" extrusionOk="0">
                <a:moveTo>
                  <a:pt x="21394" y="0"/>
                </a:moveTo>
                <a:cubicBezTo>
                  <a:pt x="19768" y="3441"/>
                  <a:pt x="18128" y="6849"/>
                  <a:pt x="16473" y="10230"/>
                </a:cubicBezTo>
                <a:cubicBezTo>
                  <a:pt x="14818" y="13612"/>
                  <a:pt x="13001" y="17161"/>
                  <a:pt x="8459" y="19476"/>
                </a:cubicBezTo>
                <a:cubicBezTo>
                  <a:pt x="6066" y="20695"/>
                  <a:pt x="3106" y="21423"/>
                  <a:pt x="0" y="21557"/>
                </a:cubicBezTo>
                <a:lnTo>
                  <a:pt x="21600" y="21600"/>
                </a:lnTo>
                <a:lnTo>
                  <a:pt x="21394" y="0"/>
                </a:lnTo>
                <a:close/>
              </a:path>
            </a:pathLst>
          </a:custGeom>
          <a:solidFill>
            <a:schemeClr val="accent3">
              <a:hueOff val="49437"/>
              <a:lumOff val="-29144"/>
            </a:schemeClr>
          </a:solidFill>
          <a:ln w="25400">
            <a:solidFill>
              <a:schemeClr val="accent1">
                <a:satOff val="-9155"/>
                <a:lumOff val="-32673"/>
              </a:schemeClr>
            </a:solidFill>
            <a:miter lim="400000"/>
          </a:ln>
        </p:spPr>
        <p:txBody>
          <a:bodyPr lIns="50800" tIns="50800" rIns="50800" bIns="50800" anchor="ctr"/>
          <a:lstStyle/>
          <a:p>
            <a:endParaRPr/>
          </a:p>
        </p:txBody>
      </p:sp>
      <p:sp>
        <p:nvSpPr>
          <p:cNvPr id="1259" name="Line"/>
          <p:cNvSpPr/>
          <p:nvPr/>
        </p:nvSpPr>
        <p:spPr>
          <a:xfrm>
            <a:off x="12681093" y="7725068"/>
            <a:ext cx="10111979" cy="4188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26" y="21518"/>
                </a:lnTo>
                <a:cubicBezTo>
                  <a:pt x="1004" y="21519"/>
                  <a:pt x="1182" y="21502"/>
                  <a:pt x="1359" y="21468"/>
                </a:cubicBezTo>
                <a:cubicBezTo>
                  <a:pt x="4376" y="20883"/>
                  <a:pt x="6720" y="15728"/>
                  <a:pt x="8909" y="10805"/>
                </a:cubicBezTo>
                <a:cubicBezTo>
                  <a:pt x="11233" y="5576"/>
                  <a:pt x="13778" y="255"/>
                  <a:pt x="16951" y="127"/>
                </a:cubicBezTo>
                <a:cubicBezTo>
                  <a:pt x="17088" y="122"/>
                  <a:pt x="17225" y="127"/>
                  <a:pt x="17362" y="143"/>
                </a:cubicBezTo>
                <a:lnTo>
                  <a:pt x="21600" y="0"/>
                </a:lnTo>
              </a:path>
            </a:pathLst>
          </a:custGeom>
          <a:ln w="63500">
            <a:solidFill>
              <a:srgbClr val="00F900"/>
            </a:solidFill>
            <a:miter lim="400000"/>
          </a:ln>
        </p:spPr>
        <p:txBody>
          <a:bodyPr lIns="50800" tIns="50800" rIns="50800" bIns="50800" anchor="ctr"/>
          <a:lstStyle/>
          <a:p>
            <a:endParaRPr/>
          </a:p>
        </p:txBody>
      </p:sp>
      <p:sp>
        <p:nvSpPr>
          <p:cNvPr id="1260" name="Unspecified coronagraph"/>
          <p:cNvSpPr txBox="1"/>
          <p:nvPr/>
        </p:nvSpPr>
        <p:spPr>
          <a:xfrm>
            <a:off x="19782866" y="7722626"/>
            <a:ext cx="3117089"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Unspecified</a:t>
            </a:r>
            <a:br/>
            <a:r>
              <a:t>coronagraph</a:t>
            </a:r>
          </a:p>
        </p:txBody>
      </p:sp>
      <p:sp>
        <p:nvSpPr>
          <p:cNvPr id="1261" name="Oval"/>
          <p:cNvSpPr/>
          <p:nvPr/>
        </p:nvSpPr>
        <p:spPr>
          <a:xfrm>
            <a:off x="11455751" y="9906968"/>
            <a:ext cx="6489324" cy="2986981"/>
          </a:xfrm>
          <a:prstGeom prst="ellipse">
            <a:avLst/>
          </a:prstGeom>
          <a:ln w="88900">
            <a:solidFill>
              <a:srgbClr val="FF2600"/>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262"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263"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264"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265"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266"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pic>
        <p:nvPicPr>
          <p:cNvPr id="1267" name="Screenshot 2024-07-22 at 00.03.49.png" descr="Screenshot 2024-07-22 at 00.03.49.png"/>
          <p:cNvPicPr>
            <a:picLocks noChangeAspect="1"/>
          </p:cNvPicPr>
          <p:nvPr/>
        </p:nvPicPr>
        <p:blipFill>
          <a:blip r:embed="rId3"/>
          <a:srcRect r="1769"/>
          <a:stretch>
            <a:fillRect/>
          </a:stretch>
        </p:blipFill>
        <p:spPr>
          <a:xfrm>
            <a:off x="18804117" y="10727163"/>
            <a:ext cx="4400207" cy="1427531"/>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Lyot robustness to aberration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Lyot robustness to aberrations</a:t>
            </a:r>
          </a:p>
        </p:txBody>
      </p:sp>
      <p:sp>
        <p:nvSpPr>
          <p:cNvPr id="1270" name="Robustness"/>
          <p:cNvSpPr txBox="1">
            <a:spLocks noGrp="1"/>
          </p:cNvSpPr>
          <p:nvPr>
            <p:ph type="title"/>
          </p:nvPr>
        </p:nvSpPr>
        <p:spPr>
          <a:prstGeom prst="rect">
            <a:avLst/>
          </a:prstGeom>
        </p:spPr>
        <p:txBody>
          <a:bodyPr/>
          <a:lstStyle/>
          <a:p>
            <a:r>
              <a:t>Robustness</a:t>
            </a:r>
          </a:p>
        </p:txBody>
      </p:sp>
      <p:pic>
        <p:nvPicPr>
          <p:cNvPr id="1271" name="Sagan_Lyot_aberrated.mp4" descr="Sagan_Lyot_aberrated.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2138837" y="1831272"/>
            <a:ext cx="11366969" cy="11366969"/>
          </a:xfrm>
          <a:prstGeom prst="rect">
            <a:avLst/>
          </a:prstGeom>
          <a:ln w="12700">
            <a:miter lim="400000"/>
          </a:ln>
        </p:spPr>
      </p:pic>
      <p:sp>
        <p:nvSpPr>
          <p:cNvPr id="1272" name="Rectangle"/>
          <p:cNvSpPr/>
          <p:nvPr/>
        </p:nvSpPr>
        <p:spPr>
          <a:xfrm>
            <a:off x="12090400" y="1066800"/>
            <a:ext cx="3876367" cy="12487263"/>
          </a:xfrm>
          <a:prstGeom prst="rect">
            <a:avLst/>
          </a:prstGeom>
          <a:solidFill>
            <a:srgbClr val="FFFFFF"/>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273" name="Decreased robustness to aberrations with a smaller mask…"/>
          <p:cNvSpPr txBox="1">
            <a:spLocks noGrp="1"/>
          </p:cNvSpPr>
          <p:nvPr>
            <p:ph type="body" sz="half" idx="1"/>
          </p:nvPr>
        </p:nvSpPr>
        <p:spPr>
          <a:xfrm>
            <a:off x="1206500" y="3755400"/>
            <a:ext cx="12590581" cy="8838937"/>
          </a:xfrm>
          <a:prstGeom prst="rect">
            <a:avLst/>
          </a:prstGeom>
        </p:spPr>
        <p:txBody>
          <a:bodyPr/>
          <a:lstStyle/>
          <a:p>
            <a:r>
              <a:t>Decreased robustness to aberrations with a smaller mask</a:t>
            </a:r>
          </a:p>
          <a:p>
            <a:pPr>
              <a:defRPr>
                <a:solidFill>
                  <a:schemeClr val="accent4">
                    <a:hueOff val="-297102"/>
                    <a:satOff val="16978"/>
                    <a:lumOff val="-20883"/>
                  </a:schemeClr>
                </a:solidFill>
              </a:defRPr>
            </a:pPr>
            <a:r>
              <a:t>Aggressive masks that minimise the IWA will be more sensitive to aberrations</a:t>
            </a:r>
          </a:p>
          <a:p>
            <a:r>
              <a:t>Every coronagraph has a different trade-off </a:t>
            </a:r>
          </a:p>
          <a:p>
            <a:pPr lvl="2"/>
            <a:r>
              <a:t>Different coronagraphs is sensitive to different aberrations</a:t>
            </a:r>
            <a:br/>
            <a:br/>
            <a:endParaRPr/>
          </a:p>
        </p:txBody>
      </p:sp>
      <p:sp>
        <p:nvSpPr>
          <p:cNvPr id="1274"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275"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276"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277"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278"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12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271"/>
                </p:tgtEl>
              </p:cMediaNode>
            </p:video>
            <p:seq concurrent="1" nextAc="seek">
              <p:cTn id="8" restart="whenNotActive" fill="hold" evtFilter="cancelBubble" nodeType="interactiveSeq">
                <p:stCondLst>
                  <p:cond evt="onClick" delay="0">
                    <p:tgtEl>
                      <p:spTgt spid="127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71"/>
                                        </p:tgtEl>
                                      </p:cBhvr>
                                    </p:cmd>
                                  </p:childTnLst>
                                </p:cTn>
                              </p:par>
                            </p:childTnLst>
                          </p:cTn>
                        </p:par>
                      </p:childTnLst>
                    </p:cTn>
                  </p:par>
                </p:childTnLst>
              </p:cTn>
              <p:nextCondLst>
                <p:cond evt="onClick" delay="0">
                  <p:tgtEl>
                    <p:spTgt spid="1271"/>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 name="Five general performance metrics"/>
          <p:cNvSpPr txBox="1">
            <a:spLocks noGrp="1"/>
          </p:cNvSpPr>
          <p:nvPr>
            <p:ph type="title"/>
          </p:nvPr>
        </p:nvSpPr>
        <p:spPr>
          <a:prstGeom prst="rect">
            <a:avLst/>
          </a:prstGeom>
        </p:spPr>
        <p:txBody>
          <a:bodyPr/>
          <a:lstStyle/>
          <a:p>
            <a:r>
              <a:t>Five general performance metrics </a:t>
            </a:r>
          </a:p>
        </p:txBody>
      </p:sp>
      <p:sp>
        <p:nvSpPr>
          <p:cNvPr id="1281" name="Raw contrast -&gt; how much did you suppress your starlight? (eta_s/eta_s(0))…"/>
          <p:cNvSpPr txBox="1">
            <a:spLocks noGrp="1"/>
          </p:cNvSpPr>
          <p:nvPr>
            <p:ph type="body" idx="1"/>
          </p:nvPr>
        </p:nvSpPr>
        <p:spPr>
          <a:xfrm>
            <a:off x="1348474" y="2771635"/>
            <a:ext cx="26209884" cy="9848851"/>
          </a:xfrm>
          <a:prstGeom prst="rect">
            <a:avLst/>
          </a:prstGeom>
        </p:spPr>
        <p:txBody>
          <a:bodyPr/>
          <a:lstStyle/>
          <a:p>
            <a:r>
              <a:rPr b="1" dirty="0">
                <a:latin typeface="Graphik"/>
                <a:ea typeface="Graphik"/>
                <a:cs typeface="Graphik"/>
                <a:sym typeface="Graphik"/>
              </a:rPr>
              <a:t>Raw contrast</a:t>
            </a:r>
            <a:br>
              <a:rPr dirty="0"/>
            </a:br>
            <a:r>
              <a:rPr dirty="0"/>
              <a:t>-&gt; how much did you suppress your starlight?</a:t>
            </a:r>
          </a:p>
          <a:p>
            <a:r>
              <a:rPr b="1" dirty="0">
                <a:latin typeface="Graphik"/>
                <a:ea typeface="Graphik"/>
                <a:cs typeface="Graphik"/>
                <a:sym typeface="Graphik"/>
              </a:rPr>
              <a:t>Planet throughput </a:t>
            </a:r>
            <a:br>
              <a:rPr dirty="0"/>
            </a:br>
            <a:r>
              <a:rPr dirty="0"/>
              <a:t>-&gt; how much planet light comes through?</a:t>
            </a:r>
            <a:r>
              <a:rPr lang="en-US" dirty="0"/>
              <a:t> </a:t>
            </a:r>
          </a:p>
          <a:p>
            <a:pPr>
              <a:defRPr b="1">
                <a:latin typeface="Graphik"/>
                <a:ea typeface="Graphik"/>
                <a:cs typeface="Graphik"/>
                <a:sym typeface="Graphik"/>
              </a:defRPr>
            </a:pPr>
            <a:r>
              <a:rPr lang="en-US" dirty="0"/>
              <a:t>Contrast</a:t>
            </a:r>
            <a:br>
              <a:rPr lang="en-US" dirty="0"/>
            </a:br>
            <a:r>
              <a:rPr lang="en-US" b="0" dirty="0">
                <a:latin typeface="Graphik-Light"/>
                <a:ea typeface="Graphik-Light"/>
                <a:cs typeface="Graphik-Light"/>
                <a:sym typeface="Graphik Light"/>
              </a:rPr>
              <a:t>-&gt; What is the signal to noise ratio of an off-axis planet?</a:t>
            </a:r>
          </a:p>
          <a:p>
            <a:r>
              <a:rPr lang="en-US" b="1" dirty="0">
                <a:latin typeface="Graphik"/>
                <a:ea typeface="Graphik"/>
                <a:cs typeface="Graphik"/>
                <a:sym typeface="Graphik"/>
              </a:rPr>
              <a:t>Inner working angle</a:t>
            </a:r>
            <a:r>
              <a:rPr lang="en-US" dirty="0"/>
              <a:t> </a:t>
            </a:r>
            <a:br>
              <a:rPr lang="en-US" dirty="0"/>
            </a:br>
            <a:r>
              <a:rPr lang="en-US" dirty="0"/>
              <a:t>-&gt; how close can you find planets to a star?</a:t>
            </a:r>
          </a:p>
          <a:p>
            <a:r>
              <a:rPr b="1" dirty="0">
                <a:latin typeface="Graphik"/>
                <a:ea typeface="Graphik"/>
                <a:cs typeface="Graphik"/>
                <a:sym typeface="Graphik"/>
              </a:rPr>
              <a:t>Robustness</a:t>
            </a:r>
            <a:br>
              <a:rPr b="1" dirty="0">
                <a:latin typeface="Graphik"/>
                <a:ea typeface="Graphik"/>
                <a:cs typeface="Graphik"/>
                <a:sym typeface="Graphik"/>
              </a:rPr>
            </a:br>
            <a:r>
              <a:rPr dirty="0"/>
              <a:t>-&gt; how robust is the coronagraph to aberrations or stellar diameter</a:t>
            </a:r>
          </a:p>
        </p:txBody>
      </p:sp>
      <p:sp>
        <p:nvSpPr>
          <p:cNvPr id="1282"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283"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284"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285"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286"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 name="Can we optimize the performanc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Can we optimize the performance?</a:t>
            </a:r>
          </a:p>
        </p:txBody>
      </p:sp>
      <p:sp>
        <p:nvSpPr>
          <p:cNvPr id="1289" name="The Lyot coronagraph, design options"/>
          <p:cNvSpPr txBox="1">
            <a:spLocks noGrp="1"/>
          </p:cNvSpPr>
          <p:nvPr>
            <p:ph type="title"/>
          </p:nvPr>
        </p:nvSpPr>
        <p:spPr>
          <a:prstGeom prst="rect">
            <a:avLst/>
          </a:prstGeom>
        </p:spPr>
        <p:txBody>
          <a:bodyPr/>
          <a:lstStyle>
            <a:lvl1pPr defTabSz="2243327">
              <a:defRPr sz="9200" spc="-91"/>
            </a:lvl1pPr>
          </a:lstStyle>
          <a:p>
            <a:r>
              <a:t>The Lyot coronagraph, design options</a:t>
            </a:r>
          </a:p>
        </p:txBody>
      </p:sp>
      <p:sp>
        <p:nvSpPr>
          <p:cNvPr id="1290" name="The Lyot coronagraph does not filter all the starlight…"/>
          <p:cNvSpPr txBox="1">
            <a:spLocks noGrp="1"/>
          </p:cNvSpPr>
          <p:nvPr>
            <p:ph type="body" sz="half" idx="1"/>
          </p:nvPr>
        </p:nvSpPr>
        <p:spPr>
          <a:xfrm>
            <a:off x="1206500" y="4248504"/>
            <a:ext cx="15698957" cy="8256012"/>
          </a:xfrm>
          <a:prstGeom prst="rect">
            <a:avLst/>
          </a:prstGeom>
        </p:spPr>
        <p:txBody>
          <a:bodyPr/>
          <a:lstStyle/>
          <a:p>
            <a:r>
              <a:t>The Lyot coronagraph does not filter all the starlight</a:t>
            </a:r>
          </a:p>
          <a:p>
            <a:r>
              <a:t>Can we change the design of the masks to improve the performance?</a:t>
            </a:r>
          </a:p>
          <a:p>
            <a:pPr lvl="2">
              <a:defRPr b="1">
                <a:solidFill>
                  <a:schemeClr val="accent4">
                    <a:hueOff val="-297102"/>
                    <a:satOff val="16978"/>
                    <a:lumOff val="-20883"/>
                  </a:schemeClr>
                </a:solidFill>
                <a:latin typeface="Graphik"/>
                <a:ea typeface="Graphik"/>
                <a:cs typeface="Graphik"/>
                <a:sym typeface="Graphik"/>
              </a:defRPr>
            </a:pPr>
            <a:r>
              <a:t>No -&gt; perfect null is not achievable!</a:t>
            </a:r>
          </a:p>
          <a:p>
            <a:pPr lvl="2"/>
            <a:r>
              <a:t>The FPM introduces diffraction identical to a black mask with a hole of the same diameter (Babinet’s principle)</a:t>
            </a:r>
          </a:p>
          <a:p>
            <a:pPr lvl="2"/>
            <a:r>
              <a:t>We are not removing/correcting this diffraction </a:t>
            </a:r>
          </a:p>
        </p:txBody>
      </p:sp>
      <p:grpSp>
        <p:nvGrpSpPr>
          <p:cNvPr id="1293" name="Group"/>
          <p:cNvGrpSpPr/>
          <p:nvPr/>
        </p:nvGrpSpPr>
        <p:grpSpPr>
          <a:xfrm>
            <a:off x="17776133" y="2467002"/>
            <a:ext cx="5169224" cy="10249604"/>
            <a:chOff x="-28736" y="-28767"/>
            <a:chExt cx="5169223" cy="10249603"/>
          </a:xfrm>
        </p:grpSpPr>
        <p:pic>
          <p:nvPicPr>
            <p:cNvPr id="1291" name="Lyot_fpmask.pdf" descr="Lyot_fpmask.pdf"/>
            <p:cNvPicPr>
              <a:picLocks noChangeAspect="1"/>
            </p:cNvPicPr>
            <p:nvPr/>
          </p:nvPicPr>
          <p:blipFill>
            <a:blip r:embed="rId2"/>
            <a:srcRect l="21012" t="10433" r="19066" b="9586"/>
            <a:stretch>
              <a:fillRect/>
            </a:stretch>
          </p:blipFill>
          <p:spPr>
            <a:xfrm>
              <a:off x="-28737" y="-28768"/>
              <a:ext cx="5159250" cy="5164796"/>
            </a:xfrm>
            <a:prstGeom prst="rect">
              <a:avLst/>
            </a:prstGeom>
            <a:ln w="12700" cap="flat">
              <a:noFill/>
              <a:miter lim="400000"/>
            </a:ln>
            <a:effectLst/>
          </p:spPr>
        </p:pic>
        <p:pic>
          <p:nvPicPr>
            <p:cNvPr id="1292" name="Lyot_mask.pdf" descr="Lyot_mask.pdf"/>
            <p:cNvPicPr>
              <a:picLocks noChangeAspect="1"/>
            </p:cNvPicPr>
            <p:nvPr/>
          </p:nvPicPr>
          <p:blipFill>
            <a:blip r:embed="rId3"/>
            <a:srcRect l="21354" t="11203" r="18942" b="9591"/>
            <a:stretch>
              <a:fillRect/>
            </a:stretch>
          </p:blipFill>
          <p:spPr>
            <a:xfrm>
              <a:off x="9884" y="5116023"/>
              <a:ext cx="5130603" cy="5104813"/>
            </a:xfrm>
            <a:prstGeom prst="rect">
              <a:avLst/>
            </a:prstGeom>
            <a:ln w="12700" cap="flat">
              <a:noFill/>
              <a:miter lim="400000"/>
            </a:ln>
            <a:effectLst/>
          </p:spPr>
        </p:pic>
      </p:grpSp>
      <p:sp>
        <p:nvSpPr>
          <p:cNvPr id="1294" name="Circle"/>
          <p:cNvSpPr/>
          <p:nvPr/>
        </p:nvSpPr>
        <p:spPr>
          <a:xfrm>
            <a:off x="18085503" y="7883759"/>
            <a:ext cx="4550162" cy="4550162"/>
          </a:xfrm>
          <a:prstGeom prst="ellipse">
            <a:avLst/>
          </a:prstGeom>
          <a:ln w="63500">
            <a:solidFill>
              <a:srgbClr val="FFFFFF"/>
            </a:solidFill>
            <a:prstDash val="sysDot"/>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295" name="Line"/>
          <p:cNvSpPr/>
          <p:nvPr/>
        </p:nvSpPr>
        <p:spPr>
          <a:xfrm flipH="1" flipV="1">
            <a:off x="18762198" y="8627834"/>
            <a:ext cx="1470841" cy="1470841"/>
          </a:xfrm>
          <a:prstGeom prst="line">
            <a:avLst/>
          </a:prstGeom>
          <a:ln w="88900">
            <a:solidFill>
              <a:schemeClr val="accent3">
                <a:hueOff val="49437"/>
                <a:lumOff val="-29144"/>
              </a:schemeClr>
            </a:solidFill>
            <a:miter lim="400000"/>
            <a:tailEnd type="triangle"/>
          </a:ln>
        </p:spPr>
        <p:txBody>
          <a:bodyPr lIns="50800" tIns="50800" rIns="50800" bIns="50800" anchor="ctr"/>
          <a:lstStyle/>
          <a:p>
            <a:endParaRPr/>
          </a:p>
        </p:txBody>
      </p:sp>
      <p:sp>
        <p:nvSpPr>
          <p:cNvPr id="1296" name="Line"/>
          <p:cNvSpPr/>
          <p:nvPr/>
        </p:nvSpPr>
        <p:spPr>
          <a:xfrm flipV="1">
            <a:off x="20245503" y="8190758"/>
            <a:ext cx="1" cy="1920382"/>
          </a:xfrm>
          <a:prstGeom prst="line">
            <a:avLst/>
          </a:prstGeom>
          <a:ln w="88900">
            <a:solidFill>
              <a:schemeClr val="accent4">
                <a:hueOff val="-297102"/>
                <a:satOff val="16978"/>
                <a:lumOff val="-20883"/>
              </a:schemeClr>
            </a:solidFill>
            <a:miter lim="400000"/>
            <a:tailEnd type="triangle"/>
          </a:ln>
        </p:spPr>
        <p:txBody>
          <a:bodyPr lIns="50800" tIns="50800" rIns="50800" bIns="50800" anchor="ctr"/>
          <a:lstStyle/>
          <a:p>
            <a:endParaRPr/>
          </a:p>
        </p:txBody>
      </p:sp>
      <p:sp>
        <p:nvSpPr>
          <p:cNvPr id="1297" name="Line"/>
          <p:cNvSpPr/>
          <p:nvPr/>
        </p:nvSpPr>
        <p:spPr>
          <a:xfrm>
            <a:off x="19857094" y="4368212"/>
            <a:ext cx="1103821" cy="1"/>
          </a:xfrm>
          <a:prstGeom prst="line">
            <a:avLst/>
          </a:prstGeom>
          <a:ln w="88900">
            <a:solidFill>
              <a:schemeClr val="accent4">
                <a:hueOff val="-297102"/>
                <a:satOff val="16978"/>
                <a:lumOff val="-20883"/>
              </a:schemeClr>
            </a:solidFill>
            <a:miter lim="400000"/>
            <a:headEnd type="triangle" len="sm"/>
            <a:tailEnd type="triangle" len="sm"/>
          </a:ln>
        </p:spPr>
        <p:txBody>
          <a:bodyPr lIns="50800" tIns="50800" rIns="50800" bIns="50800" anchor="ctr"/>
          <a:lstStyle/>
          <a:p>
            <a:endParaRPr/>
          </a:p>
        </p:txBody>
      </p:sp>
      <p:sp>
        <p:nvSpPr>
          <p:cNvPr id="1298" name="Dtel"/>
          <p:cNvSpPr txBox="1"/>
          <p:nvPr/>
        </p:nvSpPr>
        <p:spPr>
          <a:xfrm>
            <a:off x="18650070" y="9521766"/>
            <a:ext cx="11506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chemeClr val="accent3">
                    <a:hueOff val="49437"/>
                    <a:lumOff val="-29144"/>
                  </a:schemeClr>
                </a:solidFill>
                <a:latin typeface="Graphik"/>
                <a:ea typeface="Graphik"/>
                <a:cs typeface="Graphik"/>
                <a:sym typeface="Graphik"/>
              </a:defRPr>
            </a:lvl1pPr>
          </a:lstStyle>
          <a:p>
            <a:r>
              <a:t>Dtel</a:t>
            </a:r>
          </a:p>
        </p:txBody>
      </p:sp>
      <p:sp>
        <p:nvSpPr>
          <p:cNvPr id="1299" name="FPM"/>
          <p:cNvSpPr txBox="1"/>
          <p:nvPr/>
        </p:nvSpPr>
        <p:spPr>
          <a:xfrm>
            <a:off x="17940404" y="2425700"/>
            <a:ext cx="114452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FPM</a:t>
            </a:r>
          </a:p>
        </p:txBody>
      </p:sp>
      <p:sp>
        <p:nvSpPr>
          <p:cNvPr id="1300" name="Lyot"/>
          <p:cNvSpPr txBox="1"/>
          <p:nvPr/>
        </p:nvSpPr>
        <p:spPr>
          <a:xfrm>
            <a:off x="17932917" y="7557706"/>
            <a:ext cx="10744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Lyot</a:t>
            </a:r>
          </a:p>
        </p:txBody>
      </p:sp>
      <p:sp>
        <p:nvSpPr>
          <p:cNvPr id="1301"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302"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303"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304"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305"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 name="How to make a better coronagraph"/>
          <p:cNvSpPr txBox="1">
            <a:spLocks noGrp="1"/>
          </p:cNvSpPr>
          <p:nvPr>
            <p:ph type="title"/>
          </p:nvPr>
        </p:nvSpPr>
        <p:spPr>
          <a:prstGeom prst="rect">
            <a:avLst/>
          </a:prstGeom>
        </p:spPr>
        <p:txBody>
          <a:bodyPr/>
          <a:lstStyle/>
          <a:p>
            <a:r>
              <a:t>How to make a better coronagraph </a:t>
            </a:r>
          </a:p>
        </p:txBody>
      </p:sp>
      <p:sp>
        <p:nvSpPr>
          <p:cNvPr id="1308" name="Modifying the electric field: E = A * e(i φ)…"/>
          <p:cNvSpPr txBox="1">
            <a:spLocks noGrp="1"/>
          </p:cNvSpPr>
          <p:nvPr>
            <p:ph type="body" idx="1"/>
          </p:nvPr>
        </p:nvSpPr>
        <p:spPr>
          <a:xfrm>
            <a:off x="1206500" y="2635900"/>
            <a:ext cx="21971000" cy="9928656"/>
          </a:xfrm>
          <a:prstGeom prst="rect">
            <a:avLst/>
          </a:prstGeom>
        </p:spPr>
        <p:txBody>
          <a:bodyPr/>
          <a:lstStyle/>
          <a:p>
            <a:pPr>
              <a:defRPr b="1">
                <a:latin typeface="Graphik"/>
                <a:ea typeface="Graphik"/>
                <a:cs typeface="Graphik"/>
                <a:sym typeface="Graphik"/>
              </a:defRPr>
            </a:pPr>
            <a:r>
              <a:t>Modifying the electric field: E = A * e</a:t>
            </a:r>
            <a:r>
              <a:rPr baseline="31999"/>
              <a:t>(i φ)</a:t>
            </a:r>
          </a:p>
          <a:p>
            <a:pPr lvl="2">
              <a:defRPr b="1">
                <a:solidFill>
                  <a:schemeClr val="accent4">
                    <a:hueOff val="-297102"/>
                    <a:satOff val="16978"/>
                    <a:lumOff val="-20883"/>
                  </a:schemeClr>
                </a:solidFill>
                <a:latin typeface="Graphik"/>
                <a:ea typeface="Graphik"/>
                <a:cs typeface="Graphik"/>
                <a:sym typeface="Graphik"/>
              </a:defRPr>
            </a:pPr>
            <a:r>
              <a:t>Amplitude apodization </a:t>
            </a:r>
          </a:p>
          <a:p>
            <a:pPr lvl="4"/>
            <a:r>
              <a:t>Removing light only</a:t>
            </a:r>
          </a:p>
          <a:p>
            <a:pPr lvl="4"/>
            <a:r>
              <a:t>Residuals can destructively interfere</a:t>
            </a:r>
          </a:p>
          <a:p>
            <a:pPr lvl="2">
              <a:defRPr b="1">
                <a:solidFill>
                  <a:schemeClr val="accent4">
                    <a:hueOff val="-297102"/>
                    <a:satOff val="16978"/>
                    <a:lumOff val="-20883"/>
                  </a:schemeClr>
                </a:solidFill>
                <a:latin typeface="Graphik"/>
                <a:ea typeface="Graphik"/>
                <a:cs typeface="Graphik"/>
                <a:sym typeface="Graphik"/>
              </a:defRPr>
            </a:pPr>
            <a:r>
              <a:t>Phase apodization</a:t>
            </a:r>
          </a:p>
          <a:p>
            <a:pPr lvl="4"/>
            <a:r>
              <a:t>Change the phase locally</a:t>
            </a:r>
          </a:p>
          <a:p>
            <a:pPr lvl="4"/>
            <a:r>
              <a:t>Can relocate and destructively interfere light</a:t>
            </a:r>
          </a:p>
          <a:p>
            <a:pPr lvl="6"/>
            <a:r>
              <a:t>Light can have an amplitude of -1</a:t>
            </a:r>
          </a:p>
        </p:txBody>
      </p:sp>
      <p:grpSp>
        <p:nvGrpSpPr>
          <p:cNvPr id="1313" name="Group"/>
          <p:cNvGrpSpPr/>
          <p:nvPr/>
        </p:nvGrpSpPr>
        <p:grpSpPr>
          <a:xfrm>
            <a:off x="18640485" y="2668891"/>
            <a:ext cx="5252997" cy="9463252"/>
            <a:chOff x="0" y="0"/>
            <a:chExt cx="5252996" cy="9463250"/>
          </a:xfrm>
        </p:grpSpPr>
        <p:pic>
          <p:nvPicPr>
            <p:cNvPr id="1309" name="Star_pupil.pdf" descr="Star_pupil.pdf"/>
            <p:cNvPicPr>
              <a:picLocks noChangeAspect="1"/>
            </p:cNvPicPr>
            <p:nvPr/>
          </p:nvPicPr>
          <p:blipFill>
            <a:blip r:embed="rId2"/>
            <a:srcRect l="51235"/>
            <a:stretch>
              <a:fillRect/>
            </a:stretch>
          </p:blipFill>
          <p:spPr>
            <a:xfrm>
              <a:off x="3336" y="5157160"/>
              <a:ext cx="5249661" cy="4306091"/>
            </a:xfrm>
            <a:prstGeom prst="rect">
              <a:avLst/>
            </a:prstGeom>
            <a:ln w="12700" cap="flat">
              <a:noFill/>
              <a:miter lim="400000"/>
            </a:ln>
            <a:effectLst/>
          </p:spPr>
        </p:pic>
        <p:pic>
          <p:nvPicPr>
            <p:cNvPr id="1310" name="Planet_pupil.pdf" descr="Planet_pupil.pdf"/>
            <p:cNvPicPr>
              <a:picLocks noChangeAspect="1"/>
            </p:cNvPicPr>
            <p:nvPr/>
          </p:nvPicPr>
          <p:blipFill>
            <a:blip r:embed="rId3"/>
            <a:srcRect l="2661" t="185" r="49477" b="1980"/>
            <a:stretch>
              <a:fillRect/>
            </a:stretch>
          </p:blipFill>
          <p:spPr>
            <a:xfrm>
              <a:off x="0" y="0"/>
              <a:ext cx="5137434" cy="4200577"/>
            </a:xfrm>
            <a:prstGeom prst="rect">
              <a:avLst/>
            </a:prstGeom>
            <a:ln w="12700" cap="flat">
              <a:noFill/>
              <a:miter lim="400000"/>
            </a:ln>
            <a:effectLst/>
          </p:spPr>
        </p:pic>
        <p:pic>
          <p:nvPicPr>
            <p:cNvPr id="1311" name="Star_pupil.pdf" descr="Star_pupil.pdf"/>
            <p:cNvPicPr>
              <a:picLocks/>
            </p:cNvPicPr>
            <p:nvPr/>
          </p:nvPicPr>
          <p:blipFill>
            <a:blip r:embed="rId2"/>
            <a:srcRect l="91595" t="6399" r="7168" b="6495"/>
            <a:stretch>
              <a:fillRect/>
            </a:stretch>
          </p:blipFill>
          <p:spPr>
            <a:xfrm rot="16200000">
              <a:off x="1851650" y="5520332"/>
              <a:ext cx="590080" cy="876270"/>
            </a:xfrm>
            <a:prstGeom prst="rect">
              <a:avLst/>
            </a:prstGeom>
            <a:ln w="12700" cap="flat">
              <a:noFill/>
              <a:miter lim="400000"/>
            </a:ln>
            <a:effectLst/>
          </p:spPr>
        </p:pic>
        <p:pic>
          <p:nvPicPr>
            <p:cNvPr id="1312" name="Star_pupil.pdf" descr="Star_pupil.pdf"/>
            <p:cNvPicPr>
              <a:picLocks/>
            </p:cNvPicPr>
            <p:nvPr/>
          </p:nvPicPr>
          <p:blipFill>
            <a:blip r:embed="rId2"/>
            <a:srcRect l="42660" t="6447" r="56103" b="6447"/>
            <a:stretch>
              <a:fillRect/>
            </a:stretch>
          </p:blipFill>
          <p:spPr>
            <a:xfrm rot="16200000">
              <a:off x="1838950" y="376832"/>
              <a:ext cx="590079" cy="876270"/>
            </a:xfrm>
            <a:prstGeom prst="rect">
              <a:avLst/>
            </a:prstGeom>
            <a:ln w="12700" cap="flat">
              <a:noFill/>
              <a:miter lim="400000"/>
            </a:ln>
            <a:effectLst/>
          </p:spPr>
        </p:pic>
      </p:grpSp>
      <p:sp>
        <p:nvSpPr>
          <p:cNvPr id="1314" name="φ"/>
          <p:cNvSpPr txBox="1"/>
          <p:nvPr/>
        </p:nvSpPr>
        <p:spPr>
          <a:xfrm>
            <a:off x="19906222" y="8891014"/>
            <a:ext cx="1535494" cy="175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9500">
                <a:solidFill>
                  <a:srgbClr val="FFFFFF"/>
                </a:solidFill>
              </a:defRPr>
            </a:lvl1pPr>
          </a:lstStyle>
          <a:p>
            <a:r>
              <a:t>φ</a:t>
            </a:r>
          </a:p>
        </p:txBody>
      </p:sp>
      <p:sp>
        <p:nvSpPr>
          <p:cNvPr id="1315" name="A"/>
          <p:cNvSpPr txBox="1"/>
          <p:nvPr/>
        </p:nvSpPr>
        <p:spPr>
          <a:xfrm>
            <a:off x="19909239" y="3705652"/>
            <a:ext cx="1416051" cy="175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9500">
                <a:solidFill>
                  <a:srgbClr val="000000"/>
                </a:solidFill>
              </a:defRPr>
            </a:lvl1pPr>
          </a:lstStyle>
          <a:p>
            <a:r>
              <a:t>A</a:t>
            </a:r>
          </a:p>
        </p:txBody>
      </p:sp>
      <p:grpSp>
        <p:nvGrpSpPr>
          <p:cNvPr id="1325" name="Group"/>
          <p:cNvGrpSpPr/>
          <p:nvPr/>
        </p:nvGrpSpPr>
        <p:grpSpPr>
          <a:xfrm>
            <a:off x="13899244" y="3000529"/>
            <a:ext cx="3713459" cy="3768551"/>
            <a:chOff x="0" y="0"/>
            <a:chExt cx="3713457" cy="3768549"/>
          </a:xfrm>
        </p:grpSpPr>
        <p:sp>
          <p:nvSpPr>
            <p:cNvPr id="1316" name="Line"/>
            <p:cNvSpPr/>
            <p:nvPr/>
          </p:nvSpPr>
          <p:spPr>
            <a:xfrm>
              <a:off x="0" y="1815488"/>
              <a:ext cx="3623344" cy="1"/>
            </a:xfrm>
            <a:prstGeom prst="line">
              <a:avLst/>
            </a:prstGeom>
            <a:noFill/>
            <a:ln w="25400" cap="flat">
              <a:solidFill>
                <a:schemeClr val="accent1">
                  <a:satOff val="-9155"/>
                  <a:lumOff val="-32673"/>
                </a:schemeClr>
              </a:solidFill>
              <a:prstDash val="solid"/>
              <a:miter lim="400000"/>
            </a:ln>
            <a:effectLst/>
          </p:spPr>
          <p:txBody>
            <a:bodyPr wrap="square" lIns="50800" tIns="50800" rIns="50800" bIns="50800" numCol="1" anchor="ctr">
              <a:noAutofit/>
            </a:bodyPr>
            <a:lstStyle/>
            <a:p>
              <a:endParaRPr/>
            </a:p>
          </p:txBody>
        </p:sp>
        <p:sp>
          <p:nvSpPr>
            <p:cNvPr id="1317" name="Line"/>
            <p:cNvSpPr/>
            <p:nvPr/>
          </p:nvSpPr>
          <p:spPr>
            <a:xfrm flipH="1">
              <a:off x="1811671" y="147716"/>
              <a:ext cx="1" cy="3620834"/>
            </a:xfrm>
            <a:prstGeom prst="line">
              <a:avLst/>
            </a:prstGeom>
            <a:noFill/>
            <a:ln w="25400" cap="flat">
              <a:solidFill>
                <a:schemeClr val="accent1">
                  <a:satOff val="-9155"/>
                  <a:lumOff val="-32673"/>
                </a:schemeClr>
              </a:solidFill>
              <a:prstDash val="solid"/>
              <a:miter lim="400000"/>
            </a:ln>
            <a:effectLst/>
          </p:spPr>
          <p:txBody>
            <a:bodyPr wrap="square" lIns="50800" tIns="50800" rIns="50800" bIns="50800" numCol="1" anchor="ctr">
              <a:noAutofit/>
            </a:bodyPr>
            <a:lstStyle/>
            <a:p>
              <a:endParaRPr/>
            </a:p>
          </p:txBody>
        </p:sp>
        <p:sp>
          <p:nvSpPr>
            <p:cNvPr id="1318" name="Line"/>
            <p:cNvSpPr/>
            <p:nvPr/>
          </p:nvSpPr>
          <p:spPr>
            <a:xfrm flipV="1">
              <a:off x="1814711" y="604780"/>
              <a:ext cx="1045714" cy="1196205"/>
            </a:xfrm>
            <a:prstGeom prst="line">
              <a:avLst/>
            </a:prstGeom>
            <a:noFill/>
            <a:ln w="63500" cap="flat">
              <a:solidFill>
                <a:schemeClr val="accent4">
                  <a:hueOff val="-297102"/>
                  <a:satOff val="16978"/>
                  <a:lumOff val="-20883"/>
                </a:schemeClr>
              </a:solidFill>
              <a:prstDash val="solid"/>
              <a:miter lim="400000"/>
              <a:tailEnd type="triangle" w="med" len="med"/>
            </a:ln>
            <a:effectLst/>
          </p:spPr>
          <p:txBody>
            <a:bodyPr wrap="square" lIns="50800" tIns="50800" rIns="50800" bIns="50800" numCol="1" anchor="ctr">
              <a:noAutofit/>
            </a:bodyPr>
            <a:lstStyle/>
            <a:p>
              <a:endParaRPr/>
            </a:p>
          </p:txBody>
        </p:sp>
        <p:sp>
          <p:nvSpPr>
            <p:cNvPr id="1319" name="Real"/>
            <p:cNvSpPr txBox="1"/>
            <p:nvPr/>
          </p:nvSpPr>
          <p:spPr>
            <a:xfrm>
              <a:off x="2803708" y="1788061"/>
              <a:ext cx="909750" cy="62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3000"/>
              </a:lvl1pPr>
            </a:lstStyle>
            <a:p>
              <a:r>
                <a:t>Real</a:t>
              </a:r>
            </a:p>
          </p:txBody>
        </p:sp>
        <p:sp>
          <p:nvSpPr>
            <p:cNvPr id="1320" name="Imag"/>
            <p:cNvSpPr txBox="1"/>
            <p:nvPr/>
          </p:nvSpPr>
          <p:spPr>
            <a:xfrm>
              <a:off x="613153" y="0"/>
              <a:ext cx="1075197" cy="62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3000"/>
              </a:lvl1pPr>
            </a:lstStyle>
            <a:p>
              <a:r>
                <a:t>Imag</a:t>
              </a:r>
            </a:p>
          </p:txBody>
        </p:sp>
        <p:sp>
          <p:nvSpPr>
            <p:cNvPr id="1321" name="φ"/>
            <p:cNvSpPr txBox="1"/>
            <p:nvPr/>
          </p:nvSpPr>
          <p:spPr>
            <a:xfrm>
              <a:off x="2070631" y="1274862"/>
              <a:ext cx="739742" cy="5805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3000">
                  <a:solidFill>
                    <a:srgbClr val="000000"/>
                  </a:solidFill>
                </a:defRPr>
              </a:lvl1pPr>
            </a:lstStyle>
            <a:p>
              <a:r>
                <a:t>φ</a:t>
              </a:r>
            </a:p>
          </p:txBody>
        </p:sp>
        <p:sp>
          <p:nvSpPr>
            <p:cNvPr id="1322" name="Line"/>
            <p:cNvSpPr/>
            <p:nvPr/>
          </p:nvSpPr>
          <p:spPr>
            <a:xfrm>
              <a:off x="2191470" y="1409051"/>
              <a:ext cx="316962" cy="426109"/>
            </a:xfrm>
            <a:custGeom>
              <a:avLst/>
              <a:gdLst/>
              <a:ahLst/>
              <a:cxnLst>
                <a:cxn ang="0">
                  <a:pos x="wd2" y="hd2"/>
                </a:cxn>
                <a:cxn ang="5400000">
                  <a:pos x="wd2" y="hd2"/>
                </a:cxn>
                <a:cxn ang="10800000">
                  <a:pos x="wd2" y="hd2"/>
                </a:cxn>
                <a:cxn ang="16200000">
                  <a:pos x="wd2" y="hd2"/>
                </a:cxn>
              </a:cxnLst>
              <a:rect l="0" t="0" r="r" b="b"/>
              <a:pathLst>
                <a:path w="20967" h="21600" extrusionOk="0">
                  <a:moveTo>
                    <a:pt x="0" y="0"/>
                  </a:moveTo>
                  <a:cubicBezTo>
                    <a:pt x="5083" y="764"/>
                    <a:pt x="9749" y="2683"/>
                    <a:pt x="13390" y="5507"/>
                  </a:cubicBezTo>
                  <a:cubicBezTo>
                    <a:pt x="18869" y="9757"/>
                    <a:pt x="21600" y="15654"/>
                    <a:pt x="20843" y="21600"/>
                  </a:cubicBezTo>
                </a:path>
              </a:pathLst>
            </a:custGeom>
            <a:noFill/>
            <a:ln w="25400" cap="flat">
              <a:solidFill>
                <a:schemeClr val="accent1">
                  <a:satOff val="-9155"/>
                  <a:lumOff val="-32673"/>
                </a:schemeClr>
              </a:solidFill>
              <a:prstDash val="solid"/>
              <a:miter lim="400000"/>
            </a:ln>
            <a:effectLst/>
          </p:spPr>
          <p:txBody>
            <a:bodyPr wrap="square" lIns="50800" tIns="50800" rIns="50800" bIns="50800" numCol="1" anchor="ctr">
              <a:noAutofit/>
            </a:bodyPr>
            <a:lstStyle/>
            <a:p>
              <a:endParaRPr/>
            </a:p>
          </p:txBody>
        </p:sp>
        <p:sp>
          <p:nvSpPr>
            <p:cNvPr id="1323" name="A"/>
            <p:cNvSpPr txBox="1"/>
            <p:nvPr/>
          </p:nvSpPr>
          <p:spPr>
            <a:xfrm>
              <a:off x="2223131" y="301871"/>
              <a:ext cx="364481" cy="62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3000"/>
              </a:lvl1pPr>
            </a:lstStyle>
            <a:p>
              <a:r>
                <a:t>A</a:t>
              </a:r>
            </a:p>
          </p:txBody>
        </p:sp>
        <p:sp>
          <p:nvSpPr>
            <p:cNvPr id="1324" name="Line"/>
            <p:cNvSpPr/>
            <p:nvPr/>
          </p:nvSpPr>
          <p:spPr>
            <a:xfrm flipH="1">
              <a:off x="2461767" y="781129"/>
              <a:ext cx="529222" cy="628160"/>
            </a:xfrm>
            <a:prstGeom prst="line">
              <a:avLst/>
            </a:prstGeom>
            <a:noFill/>
            <a:ln w="63500" cap="flat">
              <a:solidFill>
                <a:schemeClr val="accent3">
                  <a:hueOff val="49437"/>
                  <a:lumOff val="-29144"/>
                </a:schemeClr>
              </a:solidFill>
              <a:prstDash val="solid"/>
              <a:miter lim="400000"/>
              <a:tailEnd type="triangle" w="med" len="med"/>
            </a:ln>
            <a:effectLst/>
          </p:spPr>
          <p:txBody>
            <a:bodyPr wrap="square" lIns="50800" tIns="50800" rIns="50800" bIns="50800" numCol="1" anchor="ctr">
              <a:noAutofit/>
            </a:bodyPr>
            <a:lstStyle/>
            <a:p>
              <a:endParaRPr/>
            </a:p>
          </p:txBody>
        </p:sp>
      </p:grpSp>
      <p:grpSp>
        <p:nvGrpSpPr>
          <p:cNvPr id="1334" name="Group"/>
          <p:cNvGrpSpPr/>
          <p:nvPr/>
        </p:nvGrpSpPr>
        <p:grpSpPr>
          <a:xfrm>
            <a:off x="13899244" y="7910640"/>
            <a:ext cx="3713459" cy="4163033"/>
            <a:chOff x="0" y="-394483"/>
            <a:chExt cx="3713457" cy="4163032"/>
          </a:xfrm>
        </p:grpSpPr>
        <p:sp>
          <p:nvSpPr>
            <p:cNvPr id="1326" name="Line"/>
            <p:cNvSpPr/>
            <p:nvPr/>
          </p:nvSpPr>
          <p:spPr>
            <a:xfrm>
              <a:off x="0" y="1791578"/>
              <a:ext cx="3623344" cy="1"/>
            </a:xfrm>
            <a:prstGeom prst="line">
              <a:avLst/>
            </a:prstGeom>
            <a:noFill/>
            <a:ln w="25400" cap="flat">
              <a:solidFill>
                <a:schemeClr val="accent1">
                  <a:satOff val="-9155"/>
                  <a:lumOff val="-32673"/>
                </a:schemeClr>
              </a:solidFill>
              <a:prstDash val="solid"/>
              <a:miter lim="400000"/>
            </a:ln>
            <a:effectLst/>
          </p:spPr>
          <p:txBody>
            <a:bodyPr wrap="square" lIns="50800" tIns="50800" rIns="50800" bIns="50800" numCol="1" anchor="ctr">
              <a:noAutofit/>
            </a:bodyPr>
            <a:lstStyle/>
            <a:p>
              <a:endParaRPr/>
            </a:p>
          </p:txBody>
        </p:sp>
        <p:sp>
          <p:nvSpPr>
            <p:cNvPr id="1327" name="Line"/>
            <p:cNvSpPr/>
            <p:nvPr/>
          </p:nvSpPr>
          <p:spPr>
            <a:xfrm flipH="1">
              <a:off x="1811671" y="147716"/>
              <a:ext cx="1" cy="3620834"/>
            </a:xfrm>
            <a:prstGeom prst="line">
              <a:avLst/>
            </a:prstGeom>
            <a:noFill/>
            <a:ln w="25400" cap="flat">
              <a:solidFill>
                <a:schemeClr val="accent1">
                  <a:satOff val="-9155"/>
                  <a:lumOff val="-32673"/>
                </a:schemeClr>
              </a:solidFill>
              <a:prstDash val="solid"/>
              <a:miter lim="400000"/>
            </a:ln>
            <a:effectLst/>
          </p:spPr>
          <p:txBody>
            <a:bodyPr wrap="square" lIns="50800" tIns="50800" rIns="50800" bIns="50800" numCol="1" anchor="ctr">
              <a:noAutofit/>
            </a:bodyPr>
            <a:lstStyle/>
            <a:p>
              <a:endParaRPr/>
            </a:p>
          </p:txBody>
        </p:sp>
        <p:sp>
          <p:nvSpPr>
            <p:cNvPr id="1328" name="Line"/>
            <p:cNvSpPr/>
            <p:nvPr/>
          </p:nvSpPr>
          <p:spPr>
            <a:xfrm flipV="1">
              <a:off x="1814711" y="576330"/>
              <a:ext cx="1013114" cy="1224655"/>
            </a:xfrm>
            <a:prstGeom prst="line">
              <a:avLst/>
            </a:prstGeom>
            <a:noFill/>
            <a:ln w="63500" cap="flat">
              <a:solidFill>
                <a:schemeClr val="accent4">
                  <a:hueOff val="-297102"/>
                  <a:satOff val="16978"/>
                  <a:lumOff val="-20883"/>
                </a:schemeClr>
              </a:solidFill>
              <a:prstDash val="solid"/>
              <a:miter lim="400000"/>
              <a:tailEnd type="triangle" w="med" len="med"/>
            </a:ln>
            <a:effectLst/>
          </p:spPr>
          <p:txBody>
            <a:bodyPr wrap="square" lIns="50800" tIns="50800" rIns="50800" bIns="50800" numCol="1" anchor="ctr">
              <a:noAutofit/>
            </a:bodyPr>
            <a:lstStyle/>
            <a:p>
              <a:endParaRPr/>
            </a:p>
          </p:txBody>
        </p:sp>
        <p:sp>
          <p:nvSpPr>
            <p:cNvPr id="1329" name="Real"/>
            <p:cNvSpPr txBox="1"/>
            <p:nvPr/>
          </p:nvSpPr>
          <p:spPr>
            <a:xfrm>
              <a:off x="2803708" y="1788061"/>
              <a:ext cx="909750" cy="62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3000"/>
              </a:lvl1pPr>
            </a:lstStyle>
            <a:p>
              <a:r>
                <a:t>Real</a:t>
              </a:r>
            </a:p>
          </p:txBody>
        </p:sp>
        <p:sp>
          <p:nvSpPr>
            <p:cNvPr id="1330" name="Imag"/>
            <p:cNvSpPr txBox="1"/>
            <p:nvPr/>
          </p:nvSpPr>
          <p:spPr>
            <a:xfrm>
              <a:off x="662464" y="-394484"/>
              <a:ext cx="1075197" cy="62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3000"/>
              </a:lvl1pPr>
            </a:lstStyle>
            <a:p>
              <a:r>
                <a:t>Imag</a:t>
              </a:r>
            </a:p>
          </p:txBody>
        </p:sp>
        <p:sp>
          <p:nvSpPr>
            <p:cNvPr id="1331" name="φ"/>
            <p:cNvSpPr txBox="1"/>
            <p:nvPr/>
          </p:nvSpPr>
          <p:spPr>
            <a:xfrm>
              <a:off x="2169252" y="1102276"/>
              <a:ext cx="739742" cy="5805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3000">
                  <a:solidFill>
                    <a:srgbClr val="000000"/>
                  </a:solidFill>
                </a:defRPr>
              </a:lvl1pPr>
            </a:lstStyle>
            <a:p>
              <a:r>
                <a:t>φ</a:t>
              </a:r>
            </a:p>
          </p:txBody>
        </p:sp>
        <p:sp>
          <p:nvSpPr>
            <p:cNvPr id="1332" name="Line"/>
            <p:cNvSpPr/>
            <p:nvPr/>
          </p:nvSpPr>
          <p:spPr>
            <a:xfrm>
              <a:off x="2191470" y="1409051"/>
              <a:ext cx="316962" cy="426109"/>
            </a:xfrm>
            <a:custGeom>
              <a:avLst/>
              <a:gdLst/>
              <a:ahLst/>
              <a:cxnLst>
                <a:cxn ang="0">
                  <a:pos x="wd2" y="hd2"/>
                </a:cxn>
                <a:cxn ang="5400000">
                  <a:pos x="wd2" y="hd2"/>
                </a:cxn>
                <a:cxn ang="10800000">
                  <a:pos x="wd2" y="hd2"/>
                </a:cxn>
                <a:cxn ang="16200000">
                  <a:pos x="wd2" y="hd2"/>
                </a:cxn>
              </a:cxnLst>
              <a:rect l="0" t="0" r="r" b="b"/>
              <a:pathLst>
                <a:path w="20967" h="21600" extrusionOk="0">
                  <a:moveTo>
                    <a:pt x="0" y="0"/>
                  </a:moveTo>
                  <a:cubicBezTo>
                    <a:pt x="5083" y="764"/>
                    <a:pt x="9749" y="2683"/>
                    <a:pt x="13390" y="5507"/>
                  </a:cubicBezTo>
                  <a:cubicBezTo>
                    <a:pt x="18869" y="9757"/>
                    <a:pt x="21600" y="15654"/>
                    <a:pt x="20843" y="21600"/>
                  </a:cubicBezTo>
                </a:path>
              </a:pathLst>
            </a:custGeom>
            <a:noFill/>
            <a:ln w="25400" cap="flat">
              <a:solidFill>
                <a:schemeClr val="accent1">
                  <a:satOff val="-9155"/>
                  <a:lumOff val="-32673"/>
                </a:schemeClr>
              </a:solidFill>
              <a:prstDash val="solid"/>
              <a:miter lim="400000"/>
            </a:ln>
            <a:effectLst/>
          </p:spPr>
          <p:txBody>
            <a:bodyPr wrap="square" lIns="50800" tIns="50800" rIns="50800" bIns="50800" numCol="1" anchor="ctr">
              <a:noAutofit/>
            </a:bodyPr>
            <a:lstStyle/>
            <a:p>
              <a:endParaRPr/>
            </a:p>
          </p:txBody>
        </p:sp>
        <p:sp>
          <p:nvSpPr>
            <p:cNvPr id="1333" name="A"/>
            <p:cNvSpPr txBox="1"/>
            <p:nvPr/>
          </p:nvSpPr>
          <p:spPr>
            <a:xfrm>
              <a:off x="2223131" y="301871"/>
              <a:ext cx="364481" cy="62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3000"/>
              </a:lvl1pPr>
            </a:lstStyle>
            <a:p>
              <a:r>
                <a:t>A</a:t>
              </a:r>
            </a:p>
          </p:txBody>
        </p:sp>
      </p:grpSp>
      <p:sp>
        <p:nvSpPr>
          <p:cNvPr id="1335" name="Line"/>
          <p:cNvSpPr/>
          <p:nvPr/>
        </p:nvSpPr>
        <p:spPr>
          <a:xfrm flipV="1">
            <a:off x="15699074" y="4273374"/>
            <a:ext cx="459143" cy="556864"/>
          </a:xfrm>
          <a:prstGeom prst="line">
            <a:avLst/>
          </a:prstGeom>
          <a:ln w="63500">
            <a:solidFill>
              <a:srgbClr val="000000"/>
            </a:solidFill>
            <a:miter lim="400000"/>
            <a:tailEnd type="triangle"/>
          </a:ln>
        </p:spPr>
        <p:txBody>
          <a:bodyPr lIns="50800" tIns="50800" rIns="50800" bIns="50800" anchor="ctr"/>
          <a:lstStyle/>
          <a:p>
            <a:endParaRPr/>
          </a:p>
        </p:txBody>
      </p:sp>
      <p:sp>
        <p:nvSpPr>
          <p:cNvPr id="1336" name="Line"/>
          <p:cNvSpPr/>
          <p:nvPr/>
        </p:nvSpPr>
        <p:spPr>
          <a:xfrm flipH="1">
            <a:off x="14247975" y="10085520"/>
            <a:ext cx="1479479" cy="1"/>
          </a:xfrm>
          <a:prstGeom prst="line">
            <a:avLst/>
          </a:prstGeom>
          <a:ln w="63500">
            <a:solidFill>
              <a:srgbClr val="000000"/>
            </a:solidFill>
            <a:miter lim="400000"/>
            <a:tailEnd type="triangle"/>
          </a:ln>
        </p:spPr>
        <p:txBody>
          <a:bodyPr lIns="50800" tIns="50800" rIns="50800" bIns="50800" anchor="ctr"/>
          <a:lstStyle/>
          <a:p>
            <a:endParaRPr/>
          </a:p>
        </p:txBody>
      </p:sp>
      <p:sp>
        <p:nvSpPr>
          <p:cNvPr id="1337" name="Line"/>
          <p:cNvSpPr/>
          <p:nvPr/>
        </p:nvSpPr>
        <p:spPr>
          <a:xfrm>
            <a:off x="14284579" y="8547613"/>
            <a:ext cx="2473254" cy="1553182"/>
          </a:xfrm>
          <a:custGeom>
            <a:avLst/>
            <a:gdLst/>
            <a:ahLst/>
            <a:cxnLst>
              <a:cxn ang="0">
                <a:pos x="wd2" y="hd2"/>
              </a:cxn>
              <a:cxn ang="5400000">
                <a:pos x="wd2" y="hd2"/>
              </a:cxn>
              <a:cxn ang="10800000">
                <a:pos x="wd2" y="hd2"/>
              </a:cxn>
              <a:cxn ang="16200000">
                <a:pos x="wd2" y="hd2"/>
              </a:cxn>
            </a:cxnLst>
            <a:rect l="0" t="0" r="r" b="b"/>
            <a:pathLst>
              <a:path w="21429" h="20170" extrusionOk="0">
                <a:moveTo>
                  <a:pt x="21429" y="4631"/>
                </a:moveTo>
                <a:cubicBezTo>
                  <a:pt x="17464" y="-408"/>
                  <a:pt x="11880" y="-1430"/>
                  <a:pt x="7223" y="2032"/>
                </a:cubicBezTo>
                <a:cubicBezTo>
                  <a:pt x="2651" y="5431"/>
                  <a:pt x="-171" y="12526"/>
                  <a:pt x="9" y="20170"/>
                </a:cubicBezTo>
              </a:path>
            </a:pathLst>
          </a:custGeom>
          <a:ln w="63500">
            <a:solidFill>
              <a:schemeClr val="accent3">
                <a:hueOff val="49437"/>
                <a:lumOff val="-29144"/>
              </a:schemeClr>
            </a:solidFill>
            <a:miter lim="400000"/>
            <a:tailEnd type="triangle"/>
          </a:ln>
        </p:spPr>
        <p:txBody>
          <a:bodyPr lIns="50800" tIns="50800" rIns="50800" bIns="50800" anchor="ctr"/>
          <a:lstStyle/>
          <a:p>
            <a:endParaRPr/>
          </a:p>
        </p:txBody>
      </p:sp>
      <p:sp>
        <p:nvSpPr>
          <p:cNvPr id="1338"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339"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340"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341"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342"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Image" descr="Image"/>
          <p:cNvPicPr>
            <a:picLocks noChangeAspect="1"/>
          </p:cNvPicPr>
          <p:nvPr/>
        </p:nvPicPr>
        <p:blipFill>
          <a:blip r:embed="rId2"/>
          <a:srcRect l="6675" t="2535" r="1526" b="3978"/>
          <a:stretch>
            <a:fillRect/>
          </a:stretch>
        </p:blipFill>
        <p:spPr>
          <a:xfrm>
            <a:off x="12061527" y="2531815"/>
            <a:ext cx="11838180" cy="9644655"/>
          </a:xfrm>
          <a:prstGeom prst="rect">
            <a:avLst/>
          </a:prstGeom>
          <a:ln w="12700">
            <a:miter lim="400000"/>
          </a:ln>
        </p:spPr>
      </p:pic>
      <p:sp>
        <p:nvSpPr>
          <p:cNvPr id="219" name="Planet orbit"/>
          <p:cNvSpPr txBox="1"/>
          <p:nvPr/>
        </p:nvSpPr>
        <p:spPr>
          <a:xfrm>
            <a:off x="16665628" y="7976228"/>
            <a:ext cx="2496542" cy="60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8">
              <a:spcBef>
                <a:spcPts val="0"/>
              </a:spcBef>
              <a:defRPr sz="3400" b="1">
                <a:solidFill>
                  <a:srgbClr val="EE220C"/>
                </a:solidFill>
                <a:latin typeface="Helvetica Neue"/>
                <a:ea typeface="Helvetica Neue"/>
                <a:cs typeface="Helvetica Neue"/>
                <a:sym typeface="Helvetica Neue"/>
              </a:defRPr>
            </a:lvl1pPr>
          </a:lstStyle>
          <a:p>
            <a:r>
              <a:t>Planet orbit</a:t>
            </a:r>
          </a:p>
        </p:txBody>
      </p:sp>
      <p:pic>
        <p:nvPicPr>
          <p:cNvPr id="220" name="Screenshot 2024-05-13 at 11.19.08.png" descr="Screenshot 2024-05-13 at 11.19.08.png"/>
          <p:cNvPicPr>
            <a:picLocks noChangeAspect="1"/>
          </p:cNvPicPr>
          <p:nvPr/>
        </p:nvPicPr>
        <p:blipFill>
          <a:blip r:embed="rId3"/>
          <a:srcRect l="19071" t="19142" r="18729" b="17672"/>
          <a:stretch>
            <a:fillRect/>
          </a:stretch>
        </p:blipFill>
        <p:spPr>
          <a:xfrm>
            <a:off x="19891451" y="2733799"/>
            <a:ext cx="3835374" cy="3890126"/>
          </a:xfrm>
          <a:prstGeom prst="rect">
            <a:avLst/>
          </a:prstGeom>
          <a:ln w="114300">
            <a:solidFill>
              <a:schemeClr val="accent4">
                <a:hueOff val="-297102"/>
                <a:satOff val="16978"/>
                <a:lumOff val="-20883"/>
              </a:schemeClr>
            </a:solidFill>
            <a:miter lim="400000"/>
          </a:ln>
        </p:spPr>
      </p:pic>
      <p:sp>
        <p:nvSpPr>
          <p:cNvPr id="221" name="Circle"/>
          <p:cNvSpPr/>
          <p:nvPr/>
        </p:nvSpPr>
        <p:spPr>
          <a:xfrm>
            <a:off x="21082199" y="3892491"/>
            <a:ext cx="1475962" cy="1475961"/>
          </a:xfrm>
          <a:prstGeom prst="ellipse">
            <a:avLst/>
          </a:prstGeom>
          <a:ln w="114300">
            <a:solidFill>
              <a:srgbClr val="EE220C"/>
            </a:solidFill>
            <a:miter lim="400000"/>
          </a:ln>
        </p:spPr>
        <p:txBody>
          <a:bodyPr lIns="50800" tIns="50800" rIns="50800" bIns="50800" anchor="ctr"/>
          <a:lstStyle/>
          <a:p>
            <a:pPr algn="ctr" defTabSz="825500">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22" name="Square"/>
          <p:cNvSpPr/>
          <p:nvPr/>
        </p:nvSpPr>
        <p:spPr>
          <a:xfrm>
            <a:off x="17071878" y="6465849"/>
            <a:ext cx="1494098" cy="1494098"/>
          </a:xfrm>
          <a:prstGeom prst="rect">
            <a:avLst/>
          </a:prstGeom>
          <a:ln w="76200">
            <a:solidFill>
              <a:schemeClr val="accent4">
                <a:hueOff val="-297102"/>
                <a:satOff val="16978"/>
                <a:lumOff val="-20883"/>
              </a:schemeClr>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223" name="Line"/>
          <p:cNvSpPr/>
          <p:nvPr/>
        </p:nvSpPr>
        <p:spPr>
          <a:xfrm flipV="1">
            <a:off x="17058258" y="2725324"/>
            <a:ext cx="2798390" cy="3757829"/>
          </a:xfrm>
          <a:prstGeom prst="line">
            <a:avLst/>
          </a:prstGeom>
          <a:ln w="50800">
            <a:solidFill>
              <a:schemeClr val="accent4">
                <a:hueOff val="-297102"/>
                <a:satOff val="16978"/>
                <a:lumOff val="-20883"/>
              </a:schemeClr>
            </a:solidFill>
            <a:miter lim="400000"/>
          </a:ln>
        </p:spPr>
        <p:txBody>
          <a:bodyPr lIns="50800" tIns="50800" rIns="50800" bIns="50800" anchor="ctr"/>
          <a:lstStyle/>
          <a:p>
            <a:endParaRPr/>
          </a:p>
        </p:txBody>
      </p:sp>
      <p:sp>
        <p:nvSpPr>
          <p:cNvPr id="224" name="Line"/>
          <p:cNvSpPr/>
          <p:nvPr/>
        </p:nvSpPr>
        <p:spPr>
          <a:xfrm flipV="1">
            <a:off x="18532196" y="6645616"/>
            <a:ext cx="5183544" cy="1306134"/>
          </a:xfrm>
          <a:prstGeom prst="line">
            <a:avLst/>
          </a:prstGeom>
          <a:ln w="50800">
            <a:solidFill>
              <a:schemeClr val="accent4">
                <a:hueOff val="-297102"/>
                <a:satOff val="16978"/>
                <a:lumOff val="-20883"/>
              </a:schemeClr>
            </a:solidFill>
            <a:miter lim="400000"/>
          </a:ln>
        </p:spPr>
        <p:txBody>
          <a:bodyPr lIns="50800" tIns="50800" rIns="50800" bIns="50800" anchor="ctr"/>
          <a:lstStyle/>
          <a:p>
            <a:endParaRPr/>
          </a:p>
        </p:txBody>
      </p:sp>
      <p:sp>
        <p:nvSpPr>
          <p:cNvPr id="225" name="Circle"/>
          <p:cNvSpPr/>
          <p:nvPr/>
        </p:nvSpPr>
        <p:spPr>
          <a:xfrm>
            <a:off x="17508655" y="6927003"/>
            <a:ext cx="620545" cy="620546"/>
          </a:xfrm>
          <a:prstGeom prst="ellipse">
            <a:avLst/>
          </a:prstGeom>
          <a:ln w="63500">
            <a:solidFill>
              <a:srgbClr val="EE220C"/>
            </a:solidFill>
            <a:miter lim="400000"/>
          </a:ln>
        </p:spPr>
        <p:txBody>
          <a:bodyPr lIns="50800" tIns="50800" rIns="50800" bIns="50800" anchor="ctr"/>
          <a:lstStyle/>
          <a:p>
            <a:pPr algn="ctr" defTabSz="825500">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26" name="Habitable planets are hiding in plain sight!"/>
          <p:cNvSpPr txBox="1">
            <a:spLocks noGrp="1"/>
          </p:cNvSpPr>
          <p:nvPr>
            <p:ph type="title"/>
          </p:nvPr>
        </p:nvSpPr>
        <p:spPr>
          <a:prstGeom prst="rect">
            <a:avLst/>
          </a:prstGeom>
        </p:spPr>
        <p:txBody>
          <a:bodyPr/>
          <a:lstStyle>
            <a:lvl1pPr defTabSz="2023872">
              <a:defRPr sz="8300" spc="-83">
                <a:latin typeface="Produkt-Extralight"/>
                <a:ea typeface="Produkt-Extralight"/>
                <a:cs typeface="Produkt-Extralight"/>
                <a:sym typeface="Produkt-Extralight"/>
              </a:defRPr>
            </a:lvl1pPr>
          </a:lstStyle>
          <a:p>
            <a:r>
              <a:t>Habitable planets are hiding in plain sight!</a:t>
            </a:r>
          </a:p>
        </p:txBody>
      </p:sp>
      <p:sp>
        <p:nvSpPr>
          <p:cNvPr id="227"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228"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229"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230"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231"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
        <p:nvSpPr>
          <p:cNvPr id="232" name="NASA, ESA, H. Bond (STScI), and M. Barstow (University of Leicester)"/>
          <p:cNvSpPr txBox="1"/>
          <p:nvPr/>
        </p:nvSpPr>
        <p:spPr>
          <a:xfrm>
            <a:off x="17726668" y="11778537"/>
            <a:ext cx="609579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spcBef>
                <a:spcPts val="0"/>
              </a:spcBef>
              <a:defRPr sz="1500">
                <a:solidFill>
                  <a:srgbClr val="333333"/>
                </a:solidFill>
                <a:latin typeface="Helvetica"/>
                <a:ea typeface="Helvetica"/>
                <a:cs typeface="Helvetica"/>
                <a:sym typeface="Helvetica"/>
              </a:defRPr>
            </a:pPr>
            <a:r>
              <a:rPr>
                <a:solidFill>
                  <a:srgbClr val="428BCA"/>
                </a:solidFill>
                <a:hlinkClick r:id="rId4"/>
              </a:rPr>
              <a:t>NASA</a:t>
            </a:r>
            <a:r>
              <a:t>, </a:t>
            </a:r>
            <a:r>
              <a:rPr>
                <a:solidFill>
                  <a:srgbClr val="428BCA"/>
                </a:solidFill>
                <a:hlinkClick r:id="rId5"/>
              </a:rPr>
              <a:t>ESA</a:t>
            </a:r>
            <a:r>
              <a:t>, H. Bond (</a:t>
            </a:r>
            <a:r>
              <a:rPr>
                <a:solidFill>
                  <a:srgbClr val="428BCA"/>
                </a:solidFill>
                <a:hlinkClick r:id="rId6"/>
              </a:rPr>
              <a:t>STScI</a:t>
            </a:r>
            <a:r>
              <a:t>), and M. Barstow (University of Leicester)</a:t>
            </a:r>
          </a:p>
        </p:txBody>
      </p:sp>
      <p:sp>
        <p:nvSpPr>
          <p:cNvPr id="233" name="Directly imaging planets is not trivial…"/>
          <p:cNvSpPr txBox="1"/>
          <p:nvPr/>
        </p:nvSpPr>
        <p:spPr>
          <a:xfrm>
            <a:off x="1206500" y="2729994"/>
            <a:ext cx="10222332" cy="9329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457200" indent="-457200">
              <a:buSzPct val="100000"/>
              <a:buChar char="•"/>
            </a:pPr>
            <a:r>
              <a:t>Directly imaging planets is not trivial</a:t>
            </a:r>
          </a:p>
          <a:p>
            <a:pPr marL="457200" indent="-457200">
              <a:buSzPct val="100000"/>
              <a:buChar char="•"/>
            </a:pPr>
            <a:r>
              <a:rPr>
                <a:solidFill>
                  <a:schemeClr val="accent4">
                    <a:hueOff val="-297102"/>
                    <a:satOff val="16978"/>
                    <a:lumOff val="-20883"/>
                  </a:schemeClr>
                </a:solidFill>
              </a:rPr>
              <a:t>Diffracted light</a:t>
            </a:r>
            <a:r>
              <a:t> from the star dominates</a:t>
            </a:r>
          </a:p>
          <a:p>
            <a:pPr marL="457200" indent="-457200">
              <a:buSzPct val="100000"/>
              <a:buChar char="•"/>
            </a:pPr>
            <a:r>
              <a:t>Flux ratio = contrast:  10</a:t>
            </a:r>
            <a:r>
              <a:rPr baseline="31999"/>
              <a:t>-7 </a:t>
            </a:r>
            <a:r>
              <a:t>-10</a:t>
            </a:r>
            <a:r>
              <a:rPr baseline="31999"/>
              <a:t>-10 </a:t>
            </a:r>
          </a:p>
          <a:p>
            <a:pPr marL="457200" indent="-457200">
              <a:buSzPct val="100000"/>
              <a:buChar char="•"/>
            </a:pPr>
            <a:r>
              <a:t>Need to remove starlight!</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 name="Pupil plane apodization"/>
          <p:cNvSpPr txBox="1">
            <a:spLocks noGrp="1"/>
          </p:cNvSpPr>
          <p:nvPr>
            <p:ph type="title"/>
          </p:nvPr>
        </p:nvSpPr>
        <p:spPr>
          <a:prstGeom prst="rect">
            <a:avLst/>
          </a:prstGeom>
        </p:spPr>
        <p:txBody>
          <a:bodyPr/>
          <a:lstStyle/>
          <a:p>
            <a:r>
              <a:t>Pupil plane apodization</a:t>
            </a:r>
          </a:p>
        </p:txBody>
      </p:sp>
      <p:sp>
        <p:nvSpPr>
          <p:cNvPr id="1345" name="Star and planet light different angle but same position…"/>
          <p:cNvSpPr txBox="1">
            <a:spLocks noGrp="1"/>
          </p:cNvSpPr>
          <p:nvPr>
            <p:ph type="body" sz="half" idx="1"/>
          </p:nvPr>
        </p:nvSpPr>
        <p:spPr>
          <a:xfrm>
            <a:off x="1170514" y="2588728"/>
            <a:ext cx="9808097" cy="10383248"/>
          </a:xfrm>
          <a:prstGeom prst="rect">
            <a:avLst/>
          </a:prstGeom>
        </p:spPr>
        <p:txBody>
          <a:bodyPr/>
          <a:lstStyle/>
          <a:p>
            <a:r>
              <a:t>Star and planet light different angle but same position </a:t>
            </a:r>
          </a:p>
          <a:p>
            <a:pPr>
              <a:defRPr b="1">
                <a:solidFill>
                  <a:schemeClr val="accent4">
                    <a:hueOff val="-297102"/>
                    <a:satOff val="16978"/>
                    <a:lumOff val="-20883"/>
                  </a:schemeClr>
                </a:solidFill>
                <a:latin typeface="Graphik"/>
                <a:ea typeface="Graphik"/>
                <a:cs typeface="Graphik"/>
                <a:sym typeface="Graphik"/>
              </a:defRPr>
            </a:pPr>
            <a:r>
              <a:t>Apodizing the light modifies both star and companion!</a:t>
            </a:r>
          </a:p>
          <a:p>
            <a:pPr lvl="2"/>
            <a:r>
              <a:t>Any pupil plane apodization reduces the planet throughput</a:t>
            </a:r>
          </a:p>
          <a:p>
            <a:r>
              <a:t>Physical size of the beam is large</a:t>
            </a:r>
          </a:p>
          <a:p>
            <a:pPr lvl="1"/>
            <a:r>
              <a:t>Easier to manufacture</a:t>
            </a:r>
          </a:p>
          <a:p>
            <a:pPr>
              <a:defRPr>
                <a:solidFill>
                  <a:schemeClr val="accent4">
                    <a:hueOff val="-297102"/>
                    <a:satOff val="16978"/>
                    <a:lumOff val="-20883"/>
                  </a:schemeClr>
                </a:solidFill>
              </a:defRPr>
            </a:pPr>
            <a:r>
              <a:t>Destructively interfere starlight in a region (= Dark zone)</a:t>
            </a:r>
          </a:p>
        </p:txBody>
      </p:sp>
      <p:sp>
        <p:nvSpPr>
          <p:cNvPr id="1346" name="Shape"/>
          <p:cNvSpPr/>
          <p:nvPr/>
        </p:nvSpPr>
        <p:spPr>
          <a:xfrm>
            <a:off x="13200056" y="10080428"/>
            <a:ext cx="402334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15000"/>
            </a:srgbClr>
          </a:solidFill>
          <a:ln w="12700">
            <a:miter lim="400000"/>
          </a:ln>
        </p:spPr>
        <p:txBody>
          <a:bodyPr lIns="50800" tIns="50800" rIns="50800" bIns="50800" anchor="ctr"/>
          <a:lstStyle/>
          <a:p>
            <a:endParaRPr/>
          </a:p>
        </p:txBody>
      </p:sp>
      <p:pic>
        <p:nvPicPr>
          <p:cNvPr id="1347" name="Clear_aperture.pdf" descr="Clear_aperture.pdf"/>
          <p:cNvPicPr>
            <a:picLocks noChangeAspect="1"/>
          </p:cNvPicPr>
          <p:nvPr/>
        </p:nvPicPr>
        <p:blipFill>
          <a:blip r:embed="rId2"/>
          <a:srcRect l="21637" t="11225" r="18999" b="9910"/>
          <a:stretch>
            <a:fillRect/>
          </a:stretch>
        </p:blipFill>
        <p:spPr>
          <a:xfrm>
            <a:off x="17246866" y="4752247"/>
            <a:ext cx="3474028" cy="3461435"/>
          </a:xfrm>
          <a:prstGeom prst="rect">
            <a:avLst/>
          </a:prstGeom>
          <a:ln w="12700">
            <a:miter lim="400000"/>
          </a:ln>
        </p:spPr>
      </p:pic>
      <p:sp>
        <p:nvSpPr>
          <p:cNvPr id="1348" name="Rectangle"/>
          <p:cNvSpPr/>
          <p:nvPr/>
        </p:nvSpPr>
        <p:spPr>
          <a:xfrm>
            <a:off x="17224480" y="10096688"/>
            <a:ext cx="3242746" cy="1088494"/>
          </a:xfrm>
          <a:prstGeom prst="rect">
            <a:avLst/>
          </a:pr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349" name="Triangle"/>
          <p:cNvSpPr/>
          <p:nvPr/>
        </p:nvSpPr>
        <p:spPr>
          <a:xfrm>
            <a:off x="20461611" y="10091965"/>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350" name="Shape"/>
          <p:cNvSpPr/>
          <p:nvPr/>
        </p:nvSpPr>
        <p:spPr>
          <a:xfrm>
            <a:off x="20257648" y="9350582"/>
            <a:ext cx="419157"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351" name="Line"/>
          <p:cNvSpPr/>
          <p:nvPr/>
        </p:nvSpPr>
        <p:spPr>
          <a:xfrm flipV="1">
            <a:off x="12082284" y="3717820"/>
            <a:ext cx="3064515" cy="1908587"/>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352" name="Line"/>
          <p:cNvSpPr/>
          <p:nvPr/>
        </p:nvSpPr>
        <p:spPr>
          <a:xfrm flipV="1">
            <a:off x="12999650" y="5473251"/>
            <a:ext cx="3194529" cy="2013507"/>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353" name="Line"/>
          <p:cNvSpPr/>
          <p:nvPr/>
        </p:nvSpPr>
        <p:spPr>
          <a:xfrm>
            <a:off x="12105812" y="5645970"/>
            <a:ext cx="4547126" cy="372632"/>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402" name="Connection Line"/>
          <p:cNvSpPr/>
          <p:nvPr/>
        </p:nvSpPr>
        <p:spPr>
          <a:xfrm>
            <a:off x="12067025" y="5303546"/>
            <a:ext cx="992031" cy="2219446"/>
          </a:xfrm>
          <a:custGeom>
            <a:avLst/>
            <a:gdLst/>
            <a:ahLst/>
            <a:cxnLst>
              <a:cxn ang="0">
                <a:pos x="wd2" y="hd2"/>
              </a:cxn>
              <a:cxn ang="5400000">
                <a:pos x="wd2" y="hd2"/>
              </a:cxn>
              <a:cxn ang="10800000">
                <a:pos x="wd2" y="hd2"/>
              </a:cxn>
              <a:cxn ang="16200000">
                <a:pos x="wd2" y="hd2"/>
              </a:cxn>
            </a:cxnLst>
            <a:rect l="0" t="0" r="r" b="b"/>
            <a:pathLst>
              <a:path w="21511" h="21600" extrusionOk="0">
                <a:moveTo>
                  <a:pt x="1" y="0"/>
                </a:moveTo>
                <a:cubicBezTo>
                  <a:pt x="-89" y="8826"/>
                  <a:pt x="7081" y="16026"/>
                  <a:pt x="21511" y="21600"/>
                </a:cubicBezTo>
              </a:path>
            </a:pathLst>
          </a:custGeom>
          <a:ln w="50800">
            <a:solidFill>
              <a:srgbClr val="000000"/>
            </a:solidFill>
            <a:miter lim="400000"/>
          </a:ln>
        </p:spPr>
        <p:txBody>
          <a:bodyPr/>
          <a:lstStyle/>
          <a:p>
            <a:endParaRPr/>
          </a:p>
        </p:txBody>
      </p:sp>
      <p:sp>
        <p:nvSpPr>
          <p:cNvPr id="1403" name="Connection Line"/>
          <p:cNvSpPr/>
          <p:nvPr/>
        </p:nvSpPr>
        <p:spPr>
          <a:xfrm>
            <a:off x="16605538" y="5833097"/>
            <a:ext cx="217255" cy="7206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50800">
            <a:solidFill>
              <a:srgbClr val="000000"/>
            </a:solidFill>
            <a:miter lim="400000"/>
          </a:ln>
        </p:spPr>
        <p:txBody>
          <a:bodyPr/>
          <a:lstStyle/>
          <a:p>
            <a:endParaRPr/>
          </a:p>
        </p:txBody>
      </p:sp>
      <p:sp>
        <p:nvSpPr>
          <p:cNvPr id="1356" name="Line"/>
          <p:cNvSpPr/>
          <p:nvPr/>
        </p:nvSpPr>
        <p:spPr>
          <a:xfrm>
            <a:off x="13919373" y="7501565"/>
            <a:ext cx="392876" cy="1452695"/>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357" name="Line"/>
          <p:cNvSpPr/>
          <p:nvPr/>
        </p:nvSpPr>
        <p:spPr>
          <a:xfrm flipV="1">
            <a:off x="13206606" y="8064812"/>
            <a:ext cx="247005" cy="868588"/>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358" name="Line"/>
          <p:cNvSpPr/>
          <p:nvPr/>
        </p:nvSpPr>
        <p:spPr>
          <a:xfrm flipV="1">
            <a:off x="13329585" y="7291021"/>
            <a:ext cx="785669" cy="909065"/>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359" name="Line"/>
          <p:cNvSpPr/>
          <p:nvPr/>
        </p:nvSpPr>
        <p:spPr>
          <a:xfrm flipV="1">
            <a:off x="13217448" y="8902035"/>
            <a:ext cx="1" cy="1213317"/>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360" name="Line"/>
          <p:cNvSpPr/>
          <p:nvPr/>
        </p:nvSpPr>
        <p:spPr>
          <a:xfrm flipV="1">
            <a:off x="14292312" y="8930085"/>
            <a:ext cx="1" cy="2238810"/>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361" name="Line"/>
          <p:cNvSpPr/>
          <p:nvPr/>
        </p:nvSpPr>
        <p:spPr>
          <a:xfrm flipH="1">
            <a:off x="13422766" y="5996007"/>
            <a:ext cx="3229974" cy="2122433"/>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362" name="Line"/>
          <p:cNvSpPr/>
          <p:nvPr/>
        </p:nvSpPr>
        <p:spPr>
          <a:xfrm flipH="1">
            <a:off x="13933086" y="6354588"/>
            <a:ext cx="2816685" cy="1177175"/>
          </a:xfrm>
          <a:prstGeom prst="line">
            <a:avLst/>
          </a:prstGeom>
          <a:ln w="25400">
            <a:solidFill>
              <a:srgbClr val="FF2603">
                <a:alpha val="50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363" name="Line"/>
          <p:cNvSpPr/>
          <p:nvPr/>
        </p:nvSpPr>
        <p:spPr>
          <a:xfrm flipH="1">
            <a:off x="13029522" y="6348223"/>
            <a:ext cx="3711955" cy="1106382"/>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364" name="Line"/>
          <p:cNvSpPr/>
          <p:nvPr/>
        </p:nvSpPr>
        <p:spPr>
          <a:xfrm>
            <a:off x="13063754" y="9987714"/>
            <a:ext cx="1349659" cy="1332365"/>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365" name="Shape"/>
          <p:cNvSpPr/>
          <p:nvPr/>
        </p:nvSpPr>
        <p:spPr>
          <a:xfrm>
            <a:off x="12088003" y="3736743"/>
            <a:ext cx="4093462" cy="3736895"/>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21600" y="10114"/>
                </a:lnTo>
                <a:lnTo>
                  <a:pt x="4858" y="21600"/>
                </a:lnTo>
                <a:cubicBezTo>
                  <a:pt x="3350" y="20250"/>
                  <a:pt x="2133" y="18552"/>
                  <a:pt x="1292" y="16628"/>
                </a:cubicBezTo>
                <a:cubicBezTo>
                  <a:pt x="489" y="14788"/>
                  <a:pt x="49" y="12784"/>
                  <a:pt x="0" y="10745"/>
                </a:cubicBezTo>
                <a:lnTo>
                  <a:pt x="16133" y="0"/>
                </a:lnTo>
                <a:close/>
              </a:path>
            </a:pathLst>
          </a:custGeom>
          <a:solidFill>
            <a:srgbClr val="FF2600">
              <a:alpha val="15000"/>
            </a:srgbClr>
          </a:solidFill>
          <a:ln w="12700">
            <a:miter lim="400000"/>
          </a:ln>
        </p:spPr>
        <p:txBody>
          <a:bodyPr lIns="50800" tIns="50800" rIns="50800" bIns="50800" anchor="ctr"/>
          <a:lstStyle/>
          <a:p>
            <a:endParaRPr/>
          </a:p>
        </p:txBody>
      </p:sp>
      <p:sp>
        <p:nvSpPr>
          <p:cNvPr id="1366" name="Shape"/>
          <p:cNvSpPr/>
          <p:nvPr/>
        </p:nvSpPr>
        <p:spPr>
          <a:xfrm>
            <a:off x="12075302" y="5621098"/>
            <a:ext cx="4663617" cy="1877940"/>
          </a:xfrm>
          <a:custGeom>
            <a:avLst/>
            <a:gdLst/>
            <a:ahLst/>
            <a:cxnLst>
              <a:cxn ang="0">
                <a:pos x="wd2" y="hd2"/>
              </a:cxn>
              <a:cxn ang="5400000">
                <a:pos x="wd2" y="hd2"/>
              </a:cxn>
              <a:cxn ang="10800000">
                <a:pos x="wd2" y="hd2"/>
              </a:cxn>
              <a:cxn ang="16200000">
                <a:pos x="wd2" y="hd2"/>
              </a:cxn>
            </a:cxnLst>
            <a:rect l="0" t="0" r="r" b="b"/>
            <a:pathLst>
              <a:path w="21600" h="21600" extrusionOk="0">
                <a:moveTo>
                  <a:pt x="21144" y="4588"/>
                </a:moveTo>
                <a:lnTo>
                  <a:pt x="21600" y="8564"/>
                </a:lnTo>
                <a:lnTo>
                  <a:pt x="4264" y="21600"/>
                </a:lnTo>
                <a:cubicBezTo>
                  <a:pt x="2941" y="18913"/>
                  <a:pt x="1872" y="15535"/>
                  <a:pt x="1134" y="11706"/>
                </a:cubicBezTo>
                <a:cubicBezTo>
                  <a:pt x="429" y="8045"/>
                  <a:pt x="43" y="4056"/>
                  <a:pt x="0" y="0"/>
                </a:cubicBezTo>
                <a:lnTo>
                  <a:pt x="21144" y="4588"/>
                </a:lnTo>
                <a:close/>
              </a:path>
            </a:pathLst>
          </a:custGeom>
          <a:solidFill>
            <a:srgbClr val="FF2600">
              <a:alpha val="15000"/>
            </a:srgbClr>
          </a:solidFill>
          <a:ln w="12700">
            <a:miter lim="400000"/>
          </a:ln>
        </p:spPr>
        <p:txBody>
          <a:bodyPr lIns="50800" tIns="50800" rIns="50800" bIns="50800" anchor="ctr"/>
          <a:lstStyle/>
          <a:p>
            <a:endParaRPr/>
          </a:p>
        </p:txBody>
      </p:sp>
      <p:sp>
        <p:nvSpPr>
          <p:cNvPr id="1367" name="Shape"/>
          <p:cNvSpPr/>
          <p:nvPr/>
        </p:nvSpPr>
        <p:spPr>
          <a:xfrm>
            <a:off x="13431463" y="6002475"/>
            <a:ext cx="3332856" cy="2108858"/>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FF2600">
              <a:alpha val="15000"/>
            </a:srgbClr>
          </a:solidFill>
          <a:ln w="12700">
            <a:miter lim="400000"/>
          </a:ln>
        </p:spPr>
        <p:txBody>
          <a:bodyPr lIns="50800" tIns="50800" rIns="50800" bIns="50800" anchor="ctr"/>
          <a:lstStyle/>
          <a:p>
            <a:endParaRPr/>
          </a:p>
        </p:txBody>
      </p:sp>
      <p:sp>
        <p:nvSpPr>
          <p:cNvPr id="1368" name="Shape"/>
          <p:cNvSpPr/>
          <p:nvPr/>
        </p:nvSpPr>
        <p:spPr>
          <a:xfrm>
            <a:off x="13224481" y="7533814"/>
            <a:ext cx="1073855" cy="1369484"/>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FF2600">
              <a:alpha val="15000"/>
            </a:srgbClr>
          </a:solidFill>
          <a:ln w="12700">
            <a:miter lim="400000"/>
          </a:ln>
        </p:spPr>
        <p:txBody>
          <a:bodyPr lIns="50800" tIns="50800" rIns="50800" bIns="50800" anchor="ctr"/>
          <a:lstStyle/>
          <a:p>
            <a:endParaRPr/>
          </a:p>
        </p:txBody>
      </p:sp>
      <p:sp>
        <p:nvSpPr>
          <p:cNvPr id="1369" name="Shape"/>
          <p:cNvSpPr/>
          <p:nvPr/>
        </p:nvSpPr>
        <p:spPr>
          <a:xfrm>
            <a:off x="13216464" y="8903120"/>
            <a:ext cx="1091953" cy="2252163"/>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FF2600">
              <a:alpha val="15000"/>
            </a:srgbClr>
          </a:solidFill>
          <a:ln w="12700">
            <a:miter lim="400000"/>
          </a:ln>
        </p:spPr>
        <p:txBody>
          <a:bodyPr lIns="50800" tIns="50800" rIns="50800" bIns="50800" anchor="ctr"/>
          <a:lstStyle/>
          <a:p>
            <a:endParaRPr/>
          </a:p>
        </p:txBody>
      </p:sp>
      <p:sp>
        <p:nvSpPr>
          <p:cNvPr id="1370" name="Shape"/>
          <p:cNvSpPr/>
          <p:nvPr/>
        </p:nvSpPr>
        <p:spPr>
          <a:xfrm rot="5400000">
            <a:off x="13616491" y="8234288"/>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371" name="Line"/>
          <p:cNvSpPr/>
          <p:nvPr/>
        </p:nvSpPr>
        <p:spPr>
          <a:xfrm flipV="1">
            <a:off x="17210067" y="9103827"/>
            <a:ext cx="0" cy="954573"/>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372" name="Line"/>
          <p:cNvSpPr/>
          <p:nvPr/>
        </p:nvSpPr>
        <p:spPr>
          <a:xfrm flipV="1">
            <a:off x="17215776" y="11243762"/>
            <a:ext cx="0" cy="903319"/>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373" name="Line"/>
          <p:cNvSpPr/>
          <p:nvPr/>
        </p:nvSpPr>
        <p:spPr>
          <a:xfrm>
            <a:off x="17041657" y="11242665"/>
            <a:ext cx="341568"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374" name="Line"/>
          <p:cNvSpPr/>
          <p:nvPr/>
        </p:nvSpPr>
        <p:spPr>
          <a:xfrm>
            <a:off x="17063488" y="10048893"/>
            <a:ext cx="290861"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375" name="Line"/>
          <p:cNvSpPr/>
          <p:nvPr/>
        </p:nvSpPr>
        <p:spPr>
          <a:xfrm flipH="1">
            <a:off x="17627306" y="8389911"/>
            <a:ext cx="1223820" cy="1311099"/>
          </a:xfrm>
          <a:prstGeom prst="line">
            <a:avLst/>
          </a:prstGeom>
          <a:ln w="63500">
            <a:solidFill>
              <a:srgbClr val="000000"/>
            </a:solidFill>
            <a:miter lim="400000"/>
            <a:tailEnd type="triangle"/>
          </a:ln>
        </p:spPr>
        <p:txBody>
          <a:bodyPr lIns="50800" tIns="50800" rIns="50800" bIns="50800" anchor="ctr"/>
          <a:lstStyle/>
          <a:p>
            <a:endParaRPr/>
          </a:p>
        </p:txBody>
      </p:sp>
      <p:sp>
        <p:nvSpPr>
          <p:cNvPr id="1376" name="A"/>
          <p:cNvSpPr txBox="1"/>
          <p:nvPr/>
        </p:nvSpPr>
        <p:spPr>
          <a:xfrm>
            <a:off x="16486971" y="9151334"/>
            <a:ext cx="4846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A</a:t>
            </a:r>
          </a:p>
        </p:txBody>
      </p:sp>
      <p:sp>
        <p:nvSpPr>
          <p:cNvPr id="1377" name="Shape"/>
          <p:cNvSpPr/>
          <p:nvPr/>
        </p:nvSpPr>
        <p:spPr>
          <a:xfrm>
            <a:off x="12086013" y="3925897"/>
            <a:ext cx="4229576" cy="3519080"/>
          </a:xfrm>
          <a:custGeom>
            <a:avLst/>
            <a:gdLst/>
            <a:ahLst/>
            <a:cxnLst>
              <a:cxn ang="0">
                <a:pos x="wd2" y="hd2"/>
              </a:cxn>
              <a:cxn ang="5400000">
                <a:pos x="wd2" y="hd2"/>
              </a:cxn>
              <a:cxn ang="10800000">
                <a:pos x="wd2" y="hd2"/>
              </a:cxn>
              <a:cxn ang="16200000">
                <a:pos x="wd2" y="hd2"/>
              </a:cxn>
            </a:cxnLst>
            <a:rect l="0" t="0" r="r" b="b"/>
            <a:pathLst>
              <a:path w="21600" h="21600" extrusionOk="0">
                <a:moveTo>
                  <a:pt x="16058" y="0"/>
                </a:moveTo>
                <a:lnTo>
                  <a:pt x="21600" y="10979"/>
                </a:lnTo>
                <a:lnTo>
                  <a:pt x="4701" y="21600"/>
                </a:lnTo>
                <a:cubicBezTo>
                  <a:pt x="3242" y="20166"/>
                  <a:pt x="2064" y="18363"/>
                  <a:pt x="1251" y="16320"/>
                </a:cubicBezTo>
                <a:cubicBezTo>
                  <a:pt x="473" y="14366"/>
                  <a:pt x="47" y="12238"/>
                  <a:pt x="0" y="10073"/>
                </a:cubicBezTo>
                <a:lnTo>
                  <a:pt x="16058" y="0"/>
                </a:lnTo>
                <a:close/>
              </a:path>
            </a:pathLst>
          </a:custGeom>
          <a:solidFill>
            <a:srgbClr val="00F900">
              <a:alpha val="40000"/>
            </a:srgbClr>
          </a:solidFill>
          <a:ln w="25400">
            <a:solidFill>
              <a:srgbClr val="009051">
                <a:alpha val="40000"/>
              </a:srgbClr>
            </a:solidFill>
            <a:miter lim="400000"/>
          </a:ln>
        </p:spPr>
        <p:txBody>
          <a:bodyPr lIns="50800" tIns="50800" rIns="50800" bIns="50800" anchor="ctr"/>
          <a:lstStyle/>
          <a:p>
            <a:endParaRPr/>
          </a:p>
        </p:txBody>
      </p:sp>
      <p:sp>
        <p:nvSpPr>
          <p:cNvPr id="1378" name="Shape"/>
          <p:cNvSpPr/>
          <p:nvPr/>
        </p:nvSpPr>
        <p:spPr>
          <a:xfrm>
            <a:off x="12103227" y="5625786"/>
            <a:ext cx="4678604" cy="1877941"/>
          </a:xfrm>
          <a:custGeom>
            <a:avLst/>
            <a:gdLst/>
            <a:ahLst/>
            <a:cxnLst>
              <a:cxn ang="0">
                <a:pos x="wd2" y="hd2"/>
              </a:cxn>
              <a:cxn ang="5400000">
                <a:pos x="wd2" y="hd2"/>
              </a:cxn>
              <a:cxn ang="10800000">
                <a:pos x="wd2" y="hd2"/>
              </a:cxn>
              <a:cxn ang="16200000">
                <a:pos x="wd2" y="hd2"/>
              </a:cxn>
            </a:cxnLst>
            <a:rect l="0" t="0" r="r" b="b"/>
            <a:pathLst>
              <a:path w="21600" h="21600" extrusionOk="0">
                <a:moveTo>
                  <a:pt x="21146" y="5292"/>
                </a:moveTo>
                <a:cubicBezTo>
                  <a:pt x="21221" y="5955"/>
                  <a:pt x="21297" y="6617"/>
                  <a:pt x="21373" y="7280"/>
                </a:cubicBezTo>
                <a:cubicBezTo>
                  <a:pt x="21449" y="7943"/>
                  <a:pt x="21524" y="8605"/>
                  <a:pt x="21600" y="9268"/>
                </a:cubicBezTo>
                <a:lnTo>
                  <a:pt x="4250" y="21600"/>
                </a:lnTo>
                <a:cubicBezTo>
                  <a:pt x="2931" y="18913"/>
                  <a:pt x="1866" y="15535"/>
                  <a:pt x="1131" y="11706"/>
                </a:cubicBezTo>
                <a:cubicBezTo>
                  <a:pt x="428" y="8045"/>
                  <a:pt x="43" y="4056"/>
                  <a:pt x="0" y="0"/>
                </a:cubicBezTo>
                <a:lnTo>
                  <a:pt x="21146" y="5292"/>
                </a:lnTo>
                <a:close/>
              </a:path>
            </a:pathLst>
          </a:custGeom>
          <a:solidFill>
            <a:srgbClr val="00F900">
              <a:alpha val="40000"/>
            </a:srgbClr>
          </a:solidFill>
          <a:ln w="12700">
            <a:miter lim="400000"/>
          </a:ln>
        </p:spPr>
        <p:txBody>
          <a:bodyPr lIns="50800" tIns="50800" rIns="50800" bIns="50800" anchor="ctr"/>
          <a:lstStyle/>
          <a:p>
            <a:endParaRPr/>
          </a:p>
        </p:txBody>
      </p:sp>
      <p:sp>
        <p:nvSpPr>
          <p:cNvPr id="1379" name="Shape"/>
          <p:cNvSpPr/>
          <p:nvPr/>
        </p:nvSpPr>
        <p:spPr>
          <a:xfrm>
            <a:off x="13370644" y="6061742"/>
            <a:ext cx="3402142"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00F900">
              <a:alpha val="40000"/>
            </a:srgbClr>
          </a:solidFill>
          <a:ln w="12700">
            <a:miter lim="400000"/>
          </a:ln>
        </p:spPr>
        <p:txBody>
          <a:bodyPr lIns="50800" tIns="50800" rIns="50800" bIns="50800" anchor="ctr"/>
          <a:lstStyle/>
          <a:p>
            <a:endParaRPr/>
          </a:p>
        </p:txBody>
      </p:sp>
      <p:sp>
        <p:nvSpPr>
          <p:cNvPr id="1380" name="Shape"/>
          <p:cNvSpPr/>
          <p:nvPr/>
        </p:nvSpPr>
        <p:spPr>
          <a:xfrm>
            <a:off x="13182147" y="7508414"/>
            <a:ext cx="1073855" cy="1473290"/>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00F900">
              <a:alpha val="40000"/>
            </a:srgbClr>
          </a:solidFill>
          <a:ln w="12700">
            <a:miter lim="400000"/>
          </a:ln>
        </p:spPr>
        <p:txBody>
          <a:bodyPr lIns="50800" tIns="50800" rIns="50800" bIns="50800" anchor="ctr"/>
          <a:lstStyle/>
          <a:p>
            <a:endParaRPr/>
          </a:p>
        </p:txBody>
      </p:sp>
      <p:sp>
        <p:nvSpPr>
          <p:cNvPr id="1381" name="Shape"/>
          <p:cNvSpPr/>
          <p:nvPr/>
        </p:nvSpPr>
        <p:spPr>
          <a:xfrm>
            <a:off x="13140264" y="8826920"/>
            <a:ext cx="1091953" cy="2252163"/>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00F900">
              <a:alpha val="40000"/>
            </a:srgbClr>
          </a:solidFill>
          <a:ln w="12700">
            <a:miter lim="400000"/>
          </a:ln>
        </p:spPr>
        <p:txBody>
          <a:bodyPr lIns="50800" tIns="50800" rIns="50800" bIns="50800" anchor="ctr"/>
          <a:lstStyle/>
          <a:p>
            <a:endParaRPr/>
          </a:p>
        </p:txBody>
      </p:sp>
      <p:sp>
        <p:nvSpPr>
          <p:cNvPr id="1382" name="Shape"/>
          <p:cNvSpPr/>
          <p:nvPr/>
        </p:nvSpPr>
        <p:spPr>
          <a:xfrm rot="106210">
            <a:off x="13096056" y="10025664"/>
            <a:ext cx="4144736" cy="1135561"/>
          </a:xfrm>
          <a:custGeom>
            <a:avLst/>
            <a:gdLst/>
            <a:ahLst/>
            <a:cxnLst>
              <a:cxn ang="0">
                <a:pos x="wd2" y="hd2"/>
              </a:cxn>
              <a:cxn ang="5400000">
                <a:pos x="wd2" y="hd2"/>
              </a:cxn>
              <a:cxn ang="10800000">
                <a:pos x="wd2" y="hd2"/>
              </a:cxn>
              <a:cxn ang="16200000">
                <a:pos x="wd2" y="hd2"/>
              </a:cxn>
            </a:cxnLst>
            <a:rect l="0" t="0" r="r" b="b"/>
            <a:pathLst>
              <a:path w="21600" h="21600" extrusionOk="0">
                <a:moveTo>
                  <a:pt x="21597" y="690"/>
                </a:moveTo>
                <a:lnTo>
                  <a:pt x="21600" y="21600"/>
                </a:lnTo>
                <a:lnTo>
                  <a:pt x="5392" y="19751"/>
                </a:lnTo>
                <a:lnTo>
                  <a:pt x="0" y="0"/>
                </a:lnTo>
                <a:lnTo>
                  <a:pt x="21597" y="690"/>
                </a:lnTo>
                <a:close/>
              </a:path>
            </a:pathLst>
          </a:custGeom>
          <a:solidFill>
            <a:srgbClr val="00F900">
              <a:alpha val="40000"/>
            </a:srgbClr>
          </a:solidFill>
          <a:ln w="12700">
            <a:miter lim="400000"/>
          </a:ln>
        </p:spPr>
        <p:txBody>
          <a:bodyPr lIns="50800" tIns="50800" rIns="50800" bIns="50800" anchor="ctr"/>
          <a:lstStyle/>
          <a:p>
            <a:endParaRPr/>
          </a:p>
        </p:txBody>
      </p:sp>
      <p:sp>
        <p:nvSpPr>
          <p:cNvPr id="1383" name="Shape"/>
          <p:cNvSpPr/>
          <p:nvPr/>
        </p:nvSpPr>
        <p:spPr>
          <a:xfrm rot="106210">
            <a:off x="17231377" y="10180547"/>
            <a:ext cx="3253251" cy="1130140"/>
          </a:xfrm>
          <a:custGeom>
            <a:avLst/>
            <a:gdLst/>
            <a:ahLst/>
            <a:cxnLst>
              <a:cxn ang="0">
                <a:pos x="wd2" y="hd2"/>
              </a:cxn>
              <a:cxn ang="5400000">
                <a:pos x="wd2" y="hd2"/>
              </a:cxn>
              <a:cxn ang="10800000">
                <a:pos x="wd2" y="hd2"/>
              </a:cxn>
              <a:cxn ang="16200000">
                <a:pos x="wd2" y="hd2"/>
              </a:cxn>
            </a:cxnLst>
            <a:rect l="0" t="0" r="r" b="b"/>
            <a:pathLst>
              <a:path w="21600" h="21600" extrusionOk="0">
                <a:moveTo>
                  <a:pt x="21278" y="1463"/>
                </a:moveTo>
                <a:lnTo>
                  <a:pt x="21600" y="21600"/>
                </a:lnTo>
                <a:lnTo>
                  <a:pt x="62" y="20794"/>
                </a:lnTo>
                <a:lnTo>
                  <a:pt x="0" y="0"/>
                </a:lnTo>
                <a:lnTo>
                  <a:pt x="21278" y="1463"/>
                </a:lnTo>
                <a:close/>
              </a:path>
            </a:pathLst>
          </a:custGeom>
          <a:solidFill>
            <a:srgbClr val="00F900">
              <a:alpha val="40000"/>
            </a:srgbClr>
          </a:solidFill>
          <a:ln w="12700">
            <a:miter lim="400000"/>
          </a:ln>
        </p:spPr>
        <p:txBody>
          <a:bodyPr lIns="50800" tIns="50800" rIns="50800" bIns="50800" anchor="ctr"/>
          <a:lstStyle/>
          <a:p>
            <a:endParaRPr/>
          </a:p>
        </p:txBody>
      </p:sp>
      <p:sp>
        <p:nvSpPr>
          <p:cNvPr id="1384" name="Triangle"/>
          <p:cNvSpPr/>
          <p:nvPr/>
        </p:nvSpPr>
        <p:spPr>
          <a:xfrm rot="10358">
            <a:off x="20457005" y="10328636"/>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00F900">
              <a:alpha val="4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385" name="Oval"/>
          <p:cNvSpPr/>
          <p:nvPr/>
        </p:nvSpPr>
        <p:spPr>
          <a:xfrm rot="19913441">
            <a:off x="15966256" y="3140103"/>
            <a:ext cx="586800" cy="2000198"/>
          </a:xfrm>
          <a:prstGeom prst="ellipse">
            <a:avLst/>
          </a:prstGeom>
          <a:ln w="25400">
            <a:solidFill>
              <a:schemeClr val="accent1">
                <a:satOff val="-9155"/>
                <a:lumOff val="-32673"/>
              </a:schemeClr>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386" name="Star"/>
          <p:cNvSpPr/>
          <p:nvPr/>
        </p:nvSpPr>
        <p:spPr>
          <a:xfrm>
            <a:off x="15987504" y="3673352"/>
            <a:ext cx="724701" cy="689232"/>
          </a:xfrm>
          <a:prstGeom prst="star5">
            <a:avLst>
              <a:gd name="adj" fmla="val 19100"/>
              <a:gd name="hf" fmla="val 105146"/>
              <a:gd name="vf" fmla="val 110557"/>
            </a:avLst>
          </a:prstGeom>
          <a:solidFill>
            <a:srgbClr val="FFEC00"/>
          </a:solidFill>
          <a:ln w="25400">
            <a:solidFill>
              <a:srgbClr val="000000"/>
            </a:solidFill>
            <a:miter lim="400000"/>
          </a:ln>
          <a:effectLst>
            <a:outerShdw blurRad="50800" dist="12700" rotWithShape="0">
              <a:srgbClr val="000000">
                <a:alpha val="50000"/>
              </a:srgbClr>
            </a:outerShdw>
          </a:effectLst>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1387" name="Saturn"/>
          <p:cNvSpPr/>
          <p:nvPr/>
        </p:nvSpPr>
        <p:spPr>
          <a:xfrm>
            <a:off x="15896287" y="4524324"/>
            <a:ext cx="771170" cy="401389"/>
          </a:xfrm>
          <a:custGeom>
            <a:avLst/>
            <a:gdLst/>
            <a:ahLst/>
            <a:cxnLst>
              <a:cxn ang="0">
                <a:pos x="wd2" y="hd2"/>
              </a:cxn>
              <a:cxn ang="5400000">
                <a:pos x="wd2" y="hd2"/>
              </a:cxn>
              <a:cxn ang="10800000">
                <a:pos x="wd2" y="hd2"/>
              </a:cxn>
              <a:cxn ang="16200000">
                <a:pos x="wd2" y="hd2"/>
              </a:cxn>
            </a:cxnLst>
            <a:rect l="0" t="0" r="r" b="b"/>
            <a:pathLst>
              <a:path w="20986" h="20722" extrusionOk="0">
                <a:moveTo>
                  <a:pt x="10578" y="1"/>
                </a:moveTo>
                <a:cubicBezTo>
                  <a:pt x="9874" y="-20"/>
                  <a:pt x="9157" y="218"/>
                  <a:pt x="8464" y="745"/>
                </a:cubicBezTo>
                <a:cubicBezTo>
                  <a:pt x="6243" y="2431"/>
                  <a:pt x="4928" y="6572"/>
                  <a:pt x="5038" y="10863"/>
                </a:cubicBezTo>
                <a:cubicBezTo>
                  <a:pt x="5041" y="10972"/>
                  <a:pt x="5010" y="11074"/>
                  <a:pt x="4959" y="11124"/>
                </a:cubicBezTo>
                <a:cubicBezTo>
                  <a:pt x="1769" y="14201"/>
                  <a:pt x="-247" y="17027"/>
                  <a:pt x="24" y="18312"/>
                </a:cubicBezTo>
                <a:cubicBezTo>
                  <a:pt x="415" y="20165"/>
                  <a:pt x="5419" y="18109"/>
                  <a:pt x="11201" y="13717"/>
                </a:cubicBezTo>
                <a:cubicBezTo>
                  <a:pt x="16983" y="9325"/>
                  <a:pt x="21353" y="4260"/>
                  <a:pt x="20962" y="2407"/>
                </a:cubicBezTo>
                <a:cubicBezTo>
                  <a:pt x="20691" y="1122"/>
                  <a:pt x="18203" y="1719"/>
                  <a:pt x="14776" y="3669"/>
                </a:cubicBezTo>
                <a:cubicBezTo>
                  <a:pt x="14721" y="3700"/>
                  <a:pt x="14661" y="3665"/>
                  <a:pt x="14623" y="3583"/>
                </a:cubicBezTo>
                <a:cubicBezTo>
                  <a:pt x="13605" y="1349"/>
                  <a:pt x="12125" y="48"/>
                  <a:pt x="10578" y="1"/>
                </a:cubicBezTo>
                <a:close/>
                <a:moveTo>
                  <a:pt x="16712" y="4606"/>
                </a:moveTo>
                <a:cubicBezTo>
                  <a:pt x="17082" y="4644"/>
                  <a:pt x="17316" y="4814"/>
                  <a:pt x="17382" y="5127"/>
                </a:cubicBezTo>
                <a:cubicBezTo>
                  <a:pt x="17663" y="6457"/>
                  <a:pt x="14806" y="9877"/>
                  <a:pt x="11001" y="12767"/>
                </a:cubicBezTo>
                <a:cubicBezTo>
                  <a:pt x="7197" y="15656"/>
                  <a:pt x="3885" y="16921"/>
                  <a:pt x="3604" y="15592"/>
                </a:cubicBezTo>
                <a:cubicBezTo>
                  <a:pt x="3472" y="14965"/>
                  <a:pt x="4037" y="13873"/>
                  <a:pt x="5070" y="12592"/>
                </a:cubicBezTo>
                <a:cubicBezTo>
                  <a:pt x="5108" y="12544"/>
                  <a:pt x="5160" y="12586"/>
                  <a:pt x="5170" y="12671"/>
                </a:cubicBezTo>
                <a:cubicBezTo>
                  <a:pt x="5233" y="13188"/>
                  <a:pt x="5318" y="13702"/>
                  <a:pt x="5425" y="14209"/>
                </a:cubicBezTo>
                <a:cubicBezTo>
                  <a:pt x="5491" y="14521"/>
                  <a:pt x="5563" y="14823"/>
                  <a:pt x="5643" y="15115"/>
                </a:cubicBezTo>
                <a:cubicBezTo>
                  <a:pt x="5669" y="15213"/>
                  <a:pt x="5728" y="15266"/>
                  <a:pt x="5785" y="15245"/>
                </a:cubicBezTo>
                <a:cubicBezTo>
                  <a:pt x="7141" y="14753"/>
                  <a:pt x="8983" y="13676"/>
                  <a:pt x="10888" y="12230"/>
                </a:cubicBezTo>
                <a:cubicBezTo>
                  <a:pt x="12711" y="10845"/>
                  <a:pt x="14371" y="9297"/>
                  <a:pt x="15561" y="7873"/>
                </a:cubicBezTo>
                <a:cubicBezTo>
                  <a:pt x="15601" y="7825"/>
                  <a:pt x="15639" y="7779"/>
                  <a:pt x="15677" y="7733"/>
                </a:cubicBezTo>
                <a:cubicBezTo>
                  <a:pt x="15726" y="7672"/>
                  <a:pt x="15749" y="7557"/>
                  <a:pt x="15732" y="7450"/>
                </a:cubicBezTo>
                <a:cubicBezTo>
                  <a:pt x="15683" y="7135"/>
                  <a:pt x="15627" y="6820"/>
                  <a:pt x="15561" y="6510"/>
                </a:cubicBezTo>
                <a:cubicBezTo>
                  <a:pt x="15454" y="6002"/>
                  <a:pt x="15329" y="5520"/>
                  <a:pt x="15186" y="5064"/>
                </a:cubicBezTo>
                <a:cubicBezTo>
                  <a:pt x="15162" y="4988"/>
                  <a:pt x="15184" y="4892"/>
                  <a:pt x="15229" y="4876"/>
                </a:cubicBezTo>
                <a:cubicBezTo>
                  <a:pt x="15836" y="4664"/>
                  <a:pt x="16342" y="4568"/>
                  <a:pt x="16712" y="4606"/>
                </a:cubicBezTo>
                <a:close/>
                <a:moveTo>
                  <a:pt x="15869" y="10396"/>
                </a:moveTo>
                <a:cubicBezTo>
                  <a:pt x="14493" y="11701"/>
                  <a:pt x="12945" y="13016"/>
                  <a:pt x="11315" y="14254"/>
                </a:cubicBezTo>
                <a:cubicBezTo>
                  <a:pt x="9676" y="15499"/>
                  <a:pt x="8075" y="16574"/>
                  <a:pt x="6614" y="17425"/>
                </a:cubicBezTo>
                <a:cubicBezTo>
                  <a:pt x="6573" y="17449"/>
                  <a:pt x="6559" y="17548"/>
                  <a:pt x="6589" y="17606"/>
                </a:cubicBezTo>
                <a:cubicBezTo>
                  <a:pt x="8086" y="20507"/>
                  <a:pt x="10412" y="21580"/>
                  <a:pt x="12522" y="19977"/>
                </a:cubicBezTo>
                <a:cubicBezTo>
                  <a:pt x="14632" y="18375"/>
                  <a:pt x="15924" y="14552"/>
                  <a:pt x="15953" y="10494"/>
                </a:cubicBezTo>
                <a:cubicBezTo>
                  <a:pt x="15954" y="10413"/>
                  <a:pt x="15908" y="10359"/>
                  <a:pt x="15869" y="10396"/>
                </a:cubicBezTo>
                <a:close/>
              </a:path>
            </a:pathLst>
          </a:custGeom>
          <a:solidFill>
            <a:srgbClr val="00F900">
              <a:alpha val="37887"/>
            </a:srgbClr>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388" name="Shape"/>
          <p:cNvSpPr/>
          <p:nvPr/>
        </p:nvSpPr>
        <p:spPr>
          <a:xfrm>
            <a:off x="13203012" y="10052373"/>
            <a:ext cx="402334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50000"/>
            </a:srgbClr>
          </a:solidFill>
          <a:ln w="12700">
            <a:miter lim="400000"/>
          </a:ln>
        </p:spPr>
        <p:txBody>
          <a:bodyPr lIns="50800" tIns="50800" rIns="50800" bIns="50800" anchor="ctr"/>
          <a:lstStyle/>
          <a:p>
            <a:endParaRPr/>
          </a:p>
        </p:txBody>
      </p:sp>
      <p:sp>
        <p:nvSpPr>
          <p:cNvPr id="1389" name="Rectangle"/>
          <p:cNvSpPr/>
          <p:nvPr/>
        </p:nvSpPr>
        <p:spPr>
          <a:xfrm>
            <a:off x="17214736" y="10068633"/>
            <a:ext cx="3242746" cy="1088494"/>
          </a:xfrm>
          <a:prstGeom prst="rect">
            <a:avLst/>
          </a:pr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390" name="Triangle"/>
          <p:cNvSpPr/>
          <p:nvPr/>
        </p:nvSpPr>
        <p:spPr>
          <a:xfrm>
            <a:off x="20464566" y="10063910"/>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391" name="Shape"/>
          <p:cNvSpPr/>
          <p:nvPr/>
        </p:nvSpPr>
        <p:spPr>
          <a:xfrm>
            <a:off x="12090958" y="3708688"/>
            <a:ext cx="4093462" cy="3736895"/>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21600" y="10114"/>
                </a:lnTo>
                <a:lnTo>
                  <a:pt x="4858" y="21600"/>
                </a:lnTo>
                <a:cubicBezTo>
                  <a:pt x="3350" y="20250"/>
                  <a:pt x="2133" y="18552"/>
                  <a:pt x="1292" y="16628"/>
                </a:cubicBezTo>
                <a:cubicBezTo>
                  <a:pt x="489" y="14788"/>
                  <a:pt x="49" y="12784"/>
                  <a:pt x="0" y="10745"/>
                </a:cubicBezTo>
                <a:lnTo>
                  <a:pt x="16133" y="0"/>
                </a:lnTo>
                <a:close/>
              </a:path>
            </a:pathLst>
          </a:custGeom>
          <a:solidFill>
            <a:srgbClr val="FF2600">
              <a:alpha val="50000"/>
            </a:srgbClr>
          </a:solidFill>
          <a:ln w="12700">
            <a:miter lim="400000"/>
          </a:ln>
        </p:spPr>
        <p:txBody>
          <a:bodyPr lIns="50800" tIns="50800" rIns="50800" bIns="50800" anchor="ctr"/>
          <a:lstStyle/>
          <a:p>
            <a:endParaRPr/>
          </a:p>
        </p:txBody>
      </p:sp>
      <p:sp>
        <p:nvSpPr>
          <p:cNvPr id="1392" name="Shape"/>
          <p:cNvSpPr/>
          <p:nvPr/>
        </p:nvSpPr>
        <p:spPr>
          <a:xfrm>
            <a:off x="13434420" y="5974420"/>
            <a:ext cx="3332855"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FF2600">
              <a:alpha val="28942"/>
            </a:srgbClr>
          </a:solidFill>
          <a:ln w="12700">
            <a:miter lim="400000"/>
          </a:ln>
        </p:spPr>
        <p:txBody>
          <a:bodyPr lIns="50800" tIns="50800" rIns="50800" bIns="50800" anchor="ctr"/>
          <a:lstStyle/>
          <a:p>
            <a:endParaRPr/>
          </a:p>
        </p:txBody>
      </p:sp>
      <p:sp>
        <p:nvSpPr>
          <p:cNvPr id="1393" name="Shape"/>
          <p:cNvSpPr/>
          <p:nvPr/>
        </p:nvSpPr>
        <p:spPr>
          <a:xfrm>
            <a:off x="13227437" y="7505759"/>
            <a:ext cx="1073855" cy="1369484"/>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FF2600">
              <a:alpha val="50000"/>
            </a:srgbClr>
          </a:solidFill>
          <a:ln w="12700">
            <a:miter lim="400000"/>
          </a:ln>
        </p:spPr>
        <p:txBody>
          <a:bodyPr lIns="50800" tIns="50800" rIns="50800" bIns="50800" anchor="ctr"/>
          <a:lstStyle/>
          <a:p>
            <a:endParaRPr/>
          </a:p>
        </p:txBody>
      </p:sp>
      <p:sp>
        <p:nvSpPr>
          <p:cNvPr id="1394" name="Shape"/>
          <p:cNvSpPr/>
          <p:nvPr/>
        </p:nvSpPr>
        <p:spPr>
          <a:xfrm>
            <a:off x="13219419" y="8875066"/>
            <a:ext cx="1091953" cy="2252162"/>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FF2600">
              <a:alpha val="50000"/>
            </a:srgbClr>
          </a:solidFill>
          <a:ln w="12700">
            <a:miter lim="400000"/>
          </a:ln>
        </p:spPr>
        <p:txBody>
          <a:bodyPr lIns="50800" tIns="50800" rIns="50800" bIns="50800" anchor="ctr"/>
          <a:lstStyle/>
          <a:p>
            <a:endParaRPr/>
          </a:p>
        </p:txBody>
      </p:sp>
      <p:pic>
        <p:nvPicPr>
          <p:cNvPr id="1395" name="Star_pupil.pdf" descr="Star_pupil.pdf"/>
          <p:cNvPicPr>
            <a:picLocks/>
          </p:cNvPicPr>
          <p:nvPr/>
        </p:nvPicPr>
        <p:blipFill>
          <a:blip r:embed="rId3"/>
          <a:srcRect l="91595" t="6399" r="7168" b="6495"/>
          <a:stretch>
            <a:fillRect/>
          </a:stretch>
        </p:blipFill>
        <p:spPr>
          <a:xfrm rot="10800000">
            <a:off x="18667649" y="6907152"/>
            <a:ext cx="590080" cy="876270"/>
          </a:xfrm>
          <a:prstGeom prst="rect">
            <a:avLst/>
          </a:prstGeom>
          <a:ln w="12700">
            <a:miter lim="400000"/>
          </a:ln>
        </p:spPr>
      </p:pic>
      <p:pic>
        <p:nvPicPr>
          <p:cNvPr id="1396" name="Star_pupil.pdf" descr="Star_pupil.pdf"/>
          <p:cNvPicPr>
            <a:picLocks/>
          </p:cNvPicPr>
          <p:nvPr/>
        </p:nvPicPr>
        <p:blipFill>
          <a:blip r:embed="rId3"/>
          <a:srcRect l="42660" t="6447" r="56103" b="6447"/>
          <a:stretch>
            <a:fillRect/>
          </a:stretch>
        </p:blipFill>
        <p:spPr>
          <a:xfrm>
            <a:off x="18654949" y="5289347"/>
            <a:ext cx="590080" cy="876270"/>
          </a:xfrm>
          <a:prstGeom prst="rect">
            <a:avLst/>
          </a:prstGeom>
          <a:ln w="12700">
            <a:miter lim="400000"/>
          </a:ln>
        </p:spPr>
      </p:pic>
      <p:sp>
        <p:nvSpPr>
          <p:cNvPr id="1397"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398"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399"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400"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401"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5" name="Pupil plane apodization"/>
          <p:cNvSpPr txBox="1">
            <a:spLocks noGrp="1"/>
          </p:cNvSpPr>
          <p:nvPr>
            <p:ph type="title"/>
          </p:nvPr>
        </p:nvSpPr>
        <p:spPr>
          <a:prstGeom prst="rect">
            <a:avLst/>
          </a:prstGeom>
        </p:spPr>
        <p:txBody>
          <a:bodyPr/>
          <a:lstStyle/>
          <a:p>
            <a:r>
              <a:t>Pupil plane apodization</a:t>
            </a:r>
          </a:p>
        </p:txBody>
      </p:sp>
      <p:sp>
        <p:nvSpPr>
          <p:cNvPr id="1406" name="Amplitude apodization:  two-sided dark zones only (Fourier Theory)…"/>
          <p:cNvSpPr txBox="1">
            <a:spLocks noGrp="1"/>
          </p:cNvSpPr>
          <p:nvPr>
            <p:ph type="body" sz="half" idx="1"/>
          </p:nvPr>
        </p:nvSpPr>
        <p:spPr>
          <a:xfrm>
            <a:off x="1206500" y="2698243"/>
            <a:ext cx="11875816" cy="8935970"/>
          </a:xfrm>
          <a:prstGeom prst="rect">
            <a:avLst/>
          </a:prstGeom>
        </p:spPr>
        <p:txBody>
          <a:bodyPr/>
          <a:lstStyle/>
          <a:p>
            <a:r>
              <a:t>Amplitude apodization: </a:t>
            </a:r>
            <a:br/>
            <a:r>
              <a:t>two-sided dark zones only (Fourier Theory)</a:t>
            </a:r>
          </a:p>
          <a:p>
            <a:r>
              <a:t>Phase apodization:</a:t>
            </a:r>
            <a:br/>
            <a:r>
              <a:t>one-sided dark zones </a:t>
            </a:r>
          </a:p>
        </p:txBody>
      </p:sp>
      <p:pic>
        <p:nvPicPr>
          <p:cNvPr id="1407" name="Screenshot 2024-07-19 at 17.05.35.png" descr="Screenshot 2024-07-19 at 17.05.35.png"/>
          <p:cNvPicPr>
            <a:picLocks noChangeAspect="1"/>
          </p:cNvPicPr>
          <p:nvPr/>
        </p:nvPicPr>
        <p:blipFill>
          <a:blip r:embed="rId2"/>
          <a:srcRect l="63463" t="19811" r="1675" b="43481"/>
          <a:stretch>
            <a:fillRect/>
          </a:stretch>
        </p:blipFill>
        <p:spPr>
          <a:xfrm>
            <a:off x="15015505" y="2724032"/>
            <a:ext cx="8170606" cy="4609173"/>
          </a:xfrm>
          <a:prstGeom prst="rect">
            <a:avLst/>
          </a:prstGeom>
          <a:ln w="12700">
            <a:miter lim="400000"/>
          </a:ln>
        </p:spPr>
      </p:pic>
      <p:sp>
        <p:nvSpPr>
          <p:cNvPr id="1408" name="Shaped pupil coronagraph (SPC)"/>
          <p:cNvSpPr txBox="1"/>
          <p:nvPr/>
        </p:nvSpPr>
        <p:spPr>
          <a:xfrm>
            <a:off x="15251131" y="2044667"/>
            <a:ext cx="812698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latin typeface="Graphik"/>
                <a:ea typeface="Graphik"/>
                <a:cs typeface="Graphik"/>
                <a:sym typeface="Graphik"/>
              </a:defRPr>
            </a:lvl1pPr>
          </a:lstStyle>
          <a:p>
            <a:r>
              <a:t>Shaped pupil coronagraph (SPC)</a:t>
            </a:r>
          </a:p>
        </p:txBody>
      </p:sp>
      <p:pic>
        <p:nvPicPr>
          <p:cNvPr id="1409" name="Screenshot 2024-07-19 at 17.05.35.png" descr="Screenshot 2024-07-19 at 17.05.35.png"/>
          <p:cNvPicPr>
            <a:picLocks noChangeAspect="1"/>
          </p:cNvPicPr>
          <p:nvPr/>
        </p:nvPicPr>
        <p:blipFill>
          <a:blip r:embed="rId2"/>
          <a:srcRect l="63463" t="58492" r="1675" b="4799"/>
          <a:stretch>
            <a:fillRect/>
          </a:stretch>
        </p:blipFill>
        <p:spPr>
          <a:xfrm>
            <a:off x="15015505" y="8497075"/>
            <a:ext cx="8170606" cy="4609173"/>
          </a:xfrm>
          <a:prstGeom prst="rect">
            <a:avLst/>
          </a:prstGeom>
          <a:ln w="12700">
            <a:miter lim="400000"/>
          </a:ln>
        </p:spPr>
      </p:pic>
      <p:sp>
        <p:nvSpPr>
          <p:cNvPr id="1410" name="Apodized phase plate (APP)"/>
          <p:cNvSpPr txBox="1"/>
          <p:nvPr/>
        </p:nvSpPr>
        <p:spPr>
          <a:xfrm>
            <a:off x="15887655" y="7718032"/>
            <a:ext cx="700684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latin typeface="Graphik"/>
                <a:ea typeface="Graphik"/>
                <a:cs typeface="Graphik"/>
                <a:sym typeface="Graphik"/>
              </a:defRPr>
            </a:lvl1pPr>
          </a:lstStyle>
          <a:p>
            <a:r>
              <a:t>Apodized phase plate (APP)</a:t>
            </a:r>
          </a:p>
        </p:txBody>
      </p:sp>
      <p:sp>
        <p:nvSpPr>
          <p:cNvPr id="1411"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412"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413"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414"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415"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7" name="Pupil plane apodization"/>
          <p:cNvSpPr txBox="1">
            <a:spLocks noGrp="1"/>
          </p:cNvSpPr>
          <p:nvPr>
            <p:ph type="title"/>
          </p:nvPr>
        </p:nvSpPr>
        <p:spPr>
          <a:prstGeom prst="rect">
            <a:avLst/>
          </a:prstGeom>
        </p:spPr>
        <p:txBody>
          <a:bodyPr/>
          <a:lstStyle/>
          <a:p>
            <a:r>
              <a:t>Pupil plane apodization</a:t>
            </a:r>
          </a:p>
        </p:txBody>
      </p:sp>
      <p:sp>
        <p:nvSpPr>
          <p:cNvPr id="1418" name="Amplitude apodization:  two-sided dark zones only (Fourier Theory)…"/>
          <p:cNvSpPr txBox="1">
            <a:spLocks noGrp="1"/>
          </p:cNvSpPr>
          <p:nvPr>
            <p:ph type="body" sz="half" idx="1"/>
          </p:nvPr>
        </p:nvSpPr>
        <p:spPr>
          <a:xfrm>
            <a:off x="1206500" y="2698243"/>
            <a:ext cx="13085538" cy="9468664"/>
          </a:xfrm>
          <a:prstGeom prst="rect">
            <a:avLst/>
          </a:prstGeom>
        </p:spPr>
        <p:txBody>
          <a:bodyPr/>
          <a:lstStyle/>
          <a:p>
            <a:r>
              <a:t>Amplitude apodization: </a:t>
            </a:r>
            <a:br/>
            <a:r>
              <a:t>two-sided dark zones only (Fourier Theory)</a:t>
            </a:r>
          </a:p>
          <a:p>
            <a:r>
              <a:t>Phase apodization:</a:t>
            </a:r>
            <a:br/>
            <a:r>
              <a:t>one-sided dark zones </a:t>
            </a:r>
          </a:p>
          <a:p>
            <a:r>
              <a:t>Optimization of single plane is solved!</a:t>
            </a:r>
          </a:p>
          <a:p>
            <a:pPr lvl="1">
              <a:defRPr b="1">
                <a:solidFill>
                  <a:schemeClr val="accent4">
                    <a:hueOff val="-297102"/>
                    <a:satOff val="16978"/>
                    <a:lumOff val="-20883"/>
                  </a:schemeClr>
                </a:solidFill>
                <a:latin typeface="Graphik"/>
                <a:ea typeface="Graphik"/>
                <a:cs typeface="Graphik"/>
                <a:sym typeface="Graphik"/>
              </a:defRPr>
            </a:pPr>
            <a:r>
              <a:t>Phase-only is always (slightly) better (Por. 2017)</a:t>
            </a:r>
          </a:p>
          <a:p>
            <a:pPr lvl="2">
              <a:defRPr b="1">
                <a:latin typeface="Graphik"/>
                <a:ea typeface="Graphik"/>
                <a:cs typeface="Graphik"/>
                <a:sym typeface="Graphik"/>
              </a:defRPr>
            </a:pPr>
            <a:r>
              <a:t>Transmission</a:t>
            </a:r>
          </a:p>
          <a:p>
            <a:r>
              <a:t>But phase is chromatic!* </a:t>
            </a:r>
            <a:br/>
            <a:r>
              <a:t>And amplitude mask manufacturing is ‘easy’.</a:t>
            </a:r>
          </a:p>
        </p:txBody>
      </p:sp>
      <p:pic>
        <p:nvPicPr>
          <p:cNvPr id="1419" name="Screenshot 2024-07-19 at 17.26.21.png" descr="Screenshot 2024-07-19 at 17.26.21.png"/>
          <p:cNvPicPr>
            <a:picLocks noChangeAspect="1"/>
          </p:cNvPicPr>
          <p:nvPr/>
        </p:nvPicPr>
        <p:blipFill>
          <a:blip r:embed="rId2"/>
          <a:srcRect r="66649" b="12681"/>
          <a:stretch>
            <a:fillRect/>
          </a:stretch>
        </p:blipFill>
        <p:spPr>
          <a:xfrm>
            <a:off x="14954172" y="2139769"/>
            <a:ext cx="4360421" cy="5204345"/>
          </a:xfrm>
          <a:prstGeom prst="rect">
            <a:avLst/>
          </a:prstGeom>
          <a:ln w="12700">
            <a:miter lim="400000"/>
          </a:ln>
        </p:spPr>
      </p:pic>
      <p:pic>
        <p:nvPicPr>
          <p:cNvPr id="1420" name="Screenshot 2024-07-19 at 17.26.21.png" descr="Screenshot 2024-07-19 at 17.26.21.png"/>
          <p:cNvPicPr>
            <a:picLocks noChangeAspect="1"/>
          </p:cNvPicPr>
          <p:nvPr/>
        </p:nvPicPr>
        <p:blipFill>
          <a:blip r:embed="rId2"/>
          <a:srcRect l="65622" t="413" r="1026" b="2860"/>
          <a:stretch>
            <a:fillRect/>
          </a:stretch>
        </p:blipFill>
        <p:spPr>
          <a:xfrm>
            <a:off x="19519109" y="2143493"/>
            <a:ext cx="4360422" cy="5765030"/>
          </a:xfrm>
          <a:prstGeom prst="rect">
            <a:avLst/>
          </a:prstGeom>
          <a:ln w="12700">
            <a:miter lim="400000"/>
          </a:ln>
        </p:spPr>
      </p:pic>
      <p:pic>
        <p:nvPicPr>
          <p:cNvPr id="1421" name="Screenshot 2024-07-19 at 17.26.21.png" descr="Screenshot 2024-07-19 at 17.26.21.png"/>
          <p:cNvPicPr>
            <a:picLocks noChangeAspect="1"/>
          </p:cNvPicPr>
          <p:nvPr/>
        </p:nvPicPr>
        <p:blipFill>
          <a:blip r:embed="rId2"/>
          <a:srcRect l="33324" t="413" r="33324" b="12267"/>
          <a:stretch>
            <a:fillRect/>
          </a:stretch>
        </p:blipFill>
        <p:spPr>
          <a:xfrm>
            <a:off x="17673692" y="7867225"/>
            <a:ext cx="4360422" cy="5204345"/>
          </a:xfrm>
          <a:prstGeom prst="rect">
            <a:avLst/>
          </a:prstGeom>
          <a:ln w="12700">
            <a:miter lim="400000"/>
          </a:ln>
        </p:spPr>
      </p:pic>
      <p:pic>
        <p:nvPicPr>
          <p:cNvPr id="1422" name="Screenshot 2024-07-19 at 17.26.21.png" descr="Screenshot 2024-07-19 at 17.26.21.png"/>
          <p:cNvPicPr>
            <a:picLocks noChangeAspect="1"/>
          </p:cNvPicPr>
          <p:nvPr/>
        </p:nvPicPr>
        <p:blipFill>
          <a:blip r:embed="rId2"/>
          <a:srcRect l="20554" t="86869" r="46095"/>
          <a:stretch>
            <a:fillRect/>
          </a:stretch>
        </p:blipFill>
        <p:spPr>
          <a:xfrm>
            <a:off x="15672897" y="7317363"/>
            <a:ext cx="4360422" cy="782589"/>
          </a:xfrm>
          <a:prstGeom prst="rect">
            <a:avLst/>
          </a:prstGeom>
          <a:ln w="12700">
            <a:miter lim="400000"/>
          </a:ln>
        </p:spPr>
      </p:pic>
      <p:sp>
        <p:nvSpPr>
          <p:cNvPr id="1423" name="Por. 2017"/>
          <p:cNvSpPr txBox="1"/>
          <p:nvPr/>
        </p:nvSpPr>
        <p:spPr>
          <a:xfrm>
            <a:off x="18639748" y="1991861"/>
            <a:ext cx="1887513" cy="673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300"/>
            </a:lvl1pPr>
          </a:lstStyle>
          <a:p>
            <a:r>
              <a:t>Por. 2017</a:t>
            </a:r>
          </a:p>
        </p:txBody>
      </p:sp>
      <p:sp>
        <p:nvSpPr>
          <p:cNvPr id="1424"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425"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426"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427"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428"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0" name="Pupil plane apodization"/>
          <p:cNvSpPr txBox="1">
            <a:spLocks noGrp="1"/>
          </p:cNvSpPr>
          <p:nvPr>
            <p:ph type="title"/>
          </p:nvPr>
        </p:nvSpPr>
        <p:spPr>
          <a:prstGeom prst="rect">
            <a:avLst/>
          </a:prstGeom>
        </p:spPr>
        <p:txBody>
          <a:bodyPr/>
          <a:lstStyle/>
          <a:p>
            <a:r>
              <a:t>Pupil plane apodization</a:t>
            </a:r>
          </a:p>
        </p:txBody>
      </p:sp>
      <p:sp>
        <p:nvSpPr>
          <p:cNvPr id="1431" name="Amplitude apodization:  two-sided dark zones only (Fourier Theory)…"/>
          <p:cNvSpPr txBox="1">
            <a:spLocks noGrp="1"/>
          </p:cNvSpPr>
          <p:nvPr>
            <p:ph type="body" sz="half" idx="1"/>
          </p:nvPr>
        </p:nvSpPr>
        <p:spPr>
          <a:xfrm>
            <a:off x="1206500" y="2698243"/>
            <a:ext cx="13085538" cy="9399675"/>
          </a:xfrm>
          <a:prstGeom prst="rect">
            <a:avLst/>
          </a:prstGeom>
        </p:spPr>
        <p:txBody>
          <a:bodyPr/>
          <a:lstStyle/>
          <a:p>
            <a:r>
              <a:t>Amplitude apodization: </a:t>
            </a:r>
            <a:br/>
            <a:r>
              <a:t>two-sided dark zones only (Fourier Theory)</a:t>
            </a:r>
          </a:p>
          <a:p>
            <a:r>
              <a:t>Phase apodization:</a:t>
            </a:r>
            <a:br/>
            <a:r>
              <a:t>one-sided dark zones </a:t>
            </a:r>
          </a:p>
          <a:p>
            <a:r>
              <a:t>Optimisation of single plane is solved!</a:t>
            </a:r>
          </a:p>
          <a:p>
            <a:pPr lvl="1"/>
            <a:r>
              <a:t>Phase-only is always (slightly) better (Por. 2017)</a:t>
            </a:r>
          </a:p>
          <a:p>
            <a:r>
              <a:t>But phase is chromatic!* </a:t>
            </a:r>
            <a:br/>
            <a:r>
              <a:t>And amplitude mask manufacturing is ‘easy’.</a:t>
            </a:r>
          </a:p>
          <a:p>
            <a:pPr>
              <a:defRPr b="1" i="1">
                <a:solidFill>
                  <a:schemeClr val="accent4">
                    <a:hueOff val="-297102"/>
                    <a:satOff val="16978"/>
                    <a:lumOff val="-20883"/>
                  </a:schemeClr>
                </a:solidFill>
                <a:latin typeface="Avenir Next Regular"/>
                <a:ea typeface="Avenir Next Regular"/>
                <a:cs typeface="Avenir Next Regular"/>
                <a:sym typeface="Avenir Next Regular"/>
              </a:defRPr>
            </a:pPr>
            <a:r>
              <a:t>How to define IWA? What about throughput?</a:t>
            </a:r>
          </a:p>
        </p:txBody>
      </p:sp>
      <p:pic>
        <p:nvPicPr>
          <p:cNvPr id="1432" name="Sagan_APP.mp4" descr="Sagan_APP.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3161771" y="2980968"/>
            <a:ext cx="11914626" cy="8935970"/>
          </a:xfrm>
          <a:prstGeom prst="rect">
            <a:avLst/>
          </a:prstGeom>
          <a:ln w="12700">
            <a:miter lim="400000"/>
          </a:ln>
        </p:spPr>
      </p:pic>
      <p:sp>
        <p:nvSpPr>
          <p:cNvPr id="1433" name="Shape"/>
          <p:cNvSpPr/>
          <p:nvPr/>
        </p:nvSpPr>
        <p:spPr>
          <a:xfrm>
            <a:off x="19817015" y="3977653"/>
            <a:ext cx="2813879" cy="6942700"/>
          </a:xfrm>
          <a:custGeom>
            <a:avLst/>
            <a:gdLst/>
            <a:ahLst/>
            <a:cxnLst>
              <a:cxn ang="0">
                <a:pos x="wd2" y="hd2"/>
              </a:cxn>
              <a:cxn ang="5400000">
                <a:pos x="wd2" y="hd2"/>
              </a:cxn>
              <a:cxn ang="10800000">
                <a:pos x="wd2" y="hd2"/>
              </a:cxn>
              <a:cxn ang="16200000">
                <a:pos x="wd2" y="hd2"/>
              </a:cxn>
            </a:cxnLst>
            <a:rect l="0" t="0" r="r" b="b"/>
            <a:pathLst>
              <a:path w="21113" h="21600" extrusionOk="0">
                <a:moveTo>
                  <a:pt x="0" y="0"/>
                </a:moveTo>
                <a:lnTo>
                  <a:pt x="192" y="21600"/>
                </a:lnTo>
                <a:cubicBezTo>
                  <a:pt x="12021" y="20540"/>
                  <a:pt x="20621" y="16295"/>
                  <a:pt x="21093" y="11280"/>
                </a:cubicBezTo>
                <a:cubicBezTo>
                  <a:pt x="21600" y="5895"/>
                  <a:pt x="12704" y="1138"/>
                  <a:pt x="0" y="0"/>
                </a:cubicBezTo>
                <a:close/>
              </a:path>
            </a:pathLst>
          </a:custGeom>
          <a:ln w="101600">
            <a:solidFill>
              <a:schemeClr val="accent4">
                <a:hueOff val="-297102"/>
                <a:satOff val="16978"/>
                <a:lumOff val="-20883"/>
              </a:schemeClr>
            </a:solidFill>
            <a:miter lim="400000"/>
          </a:ln>
        </p:spPr>
        <p:txBody>
          <a:bodyPr lIns="50800" tIns="50800" rIns="50800" bIns="50800" anchor="ctr"/>
          <a:lstStyle/>
          <a:p>
            <a:endParaRPr/>
          </a:p>
        </p:txBody>
      </p:sp>
      <p:sp>
        <p:nvSpPr>
          <p:cNvPr id="1434" name="Apodizing the light modifies both star and companion!"/>
          <p:cNvSpPr txBox="1"/>
          <p:nvPr/>
        </p:nvSpPr>
        <p:spPr>
          <a:xfrm>
            <a:off x="1210604" y="12067081"/>
            <a:ext cx="1408328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457200" indent="-457200">
              <a:buSzPct val="100000"/>
              <a:buChar char="•"/>
              <a:defRPr b="1">
                <a:latin typeface="Graphik"/>
                <a:ea typeface="Graphik"/>
                <a:cs typeface="Graphik"/>
                <a:sym typeface="Graphik"/>
              </a:defRPr>
            </a:lvl1pPr>
          </a:lstStyle>
          <a:p>
            <a:r>
              <a:t>Apodizing the light modifies both star and companion!</a:t>
            </a:r>
          </a:p>
        </p:txBody>
      </p:sp>
      <p:pic>
        <p:nvPicPr>
          <p:cNvPr id="1435" name="Screenshot 2024-07-20 at 16.58.27.png" descr="Screenshot 2024-07-20 at 16.58.27.png"/>
          <p:cNvPicPr>
            <a:picLocks noChangeAspect="1"/>
          </p:cNvPicPr>
          <p:nvPr/>
        </p:nvPicPr>
        <p:blipFill>
          <a:blip r:embed="rId5"/>
          <a:stretch>
            <a:fillRect/>
          </a:stretch>
        </p:blipFill>
        <p:spPr>
          <a:xfrm>
            <a:off x="15852074" y="1636540"/>
            <a:ext cx="2341165" cy="2353959"/>
          </a:xfrm>
          <a:prstGeom prst="rect">
            <a:avLst/>
          </a:prstGeom>
          <a:ln w="12700">
            <a:miter lim="400000"/>
          </a:ln>
        </p:spPr>
      </p:pic>
      <p:sp>
        <p:nvSpPr>
          <p:cNvPr id="1436"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437"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438"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439"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440"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4" fill="hold"/>
                                        <p:tgtEl>
                                          <p:spTgt spid="14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432"/>
                </p:tgtEl>
              </p:cMediaNode>
            </p:video>
            <p:seq concurrent="1" prevAc="none" nextAc="seek">
              <p:cTn id="8" restart="whenNotActive" fill="hold" evtFilter="cancelBubble" nodeType="interactiveSeq">
                <p:stCondLst>
                  <p:cond evt="onClick" delay="0">
                    <p:tgtEl>
                      <p:spTgt spid="14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32"/>
                                        </p:tgtEl>
                                      </p:cBhvr>
                                    </p:cmd>
                                  </p:childTnLst>
                                </p:cTn>
                              </p:par>
                            </p:childTnLst>
                          </p:cTn>
                        </p:par>
                      </p:childTnLst>
                    </p:cTn>
                  </p:par>
                </p:childTnLst>
              </p:cTn>
              <p:nextCondLst>
                <p:cond evt="onClick" delay="0">
                  <p:tgtEl>
                    <p:spTgt spid="143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2" name="Focal plane apodization"/>
          <p:cNvSpPr txBox="1">
            <a:spLocks noGrp="1"/>
          </p:cNvSpPr>
          <p:nvPr>
            <p:ph type="title"/>
          </p:nvPr>
        </p:nvSpPr>
        <p:spPr>
          <a:prstGeom prst="rect">
            <a:avLst/>
          </a:prstGeom>
        </p:spPr>
        <p:txBody>
          <a:bodyPr/>
          <a:lstStyle/>
          <a:p>
            <a:r>
              <a:t>Focal plane apodization</a:t>
            </a:r>
          </a:p>
        </p:txBody>
      </p:sp>
      <p:sp>
        <p:nvSpPr>
          <p:cNvPr id="1443" name="Star and planet different location…"/>
          <p:cNvSpPr txBox="1">
            <a:spLocks noGrp="1"/>
          </p:cNvSpPr>
          <p:nvPr>
            <p:ph type="body" sz="quarter" idx="1"/>
          </p:nvPr>
        </p:nvSpPr>
        <p:spPr>
          <a:xfrm>
            <a:off x="1206499" y="4248504"/>
            <a:ext cx="6309752" cy="8256012"/>
          </a:xfrm>
          <a:prstGeom prst="rect">
            <a:avLst/>
          </a:prstGeom>
        </p:spPr>
        <p:txBody>
          <a:bodyPr/>
          <a:lstStyle/>
          <a:p>
            <a:r>
              <a:t>Star and planet different location</a:t>
            </a:r>
          </a:p>
          <a:p>
            <a:pPr>
              <a:defRPr b="1">
                <a:solidFill>
                  <a:schemeClr val="accent4">
                    <a:hueOff val="-297102"/>
                    <a:satOff val="16978"/>
                    <a:lumOff val="-20883"/>
                  </a:schemeClr>
                </a:solidFill>
                <a:latin typeface="Graphik"/>
                <a:ea typeface="Graphik"/>
                <a:cs typeface="Graphik"/>
                <a:sym typeface="Graphik"/>
              </a:defRPr>
            </a:pPr>
            <a:r>
              <a:t>Can apodize the star and planet separately!</a:t>
            </a:r>
          </a:p>
          <a:p>
            <a:r>
              <a:t>Goal: diffract starlight out of the beam</a:t>
            </a:r>
          </a:p>
        </p:txBody>
      </p:sp>
      <p:sp>
        <p:nvSpPr>
          <p:cNvPr id="1444" name="Shape"/>
          <p:cNvSpPr/>
          <p:nvPr/>
        </p:nvSpPr>
        <p:spPr>
          <a:xfrm>
            <a:off x="9788573" y="10362148"/>
            <a:ext cx="402334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15000"/>
            </a:srgbClr>
          </a:solidFill>
          <a:ln w="12700">
            <a:miter lim="400000"/>
          </a:ln>
        </p:spPr>
        <p:txBody>
          <a:bodyPr lIns="50800" tIns="50800" rIns="50800" bIns="50800" anchor="ctr"/>
          <a:lstStyle/>
          <a:p>
            <a:endParaRPr/>
          </a:p>
        </p:txBody>
      </p:sp>
      <p:sp>
        <p:nvSpPr>
          <p:cNvPr id="1445" name="Line"/>
          <p:cNvSpPr/>
          <p:nvPr/>
        </p:nvSpPr>
        <p:spPr>
          <a:xfrm flipV="1">
            <a:off x="16466973" y="9942202"/>
            <a:ext cx="1" cy="1977838"/>
          </a:xfrm>
          <a:prstGeom prst="line">
            <a:avLst/>
          </a:prstGeom>
          <a:ln w="101600">
            <a:solidFill>
              <a:srgbClr val="000000">
                <a:alpha val="22314"/>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46" name="Rectangle"/>
          <p:cNvSpPr/>
          <p:nvPr/>
        </p:nvSpPr>
        <p:spPr>
          <a:xfrm>
            <a:off x="19173218" y="10406519"/>
            <a:ext cx="2782861" cy="1088494"/>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47" name="Triangle"/>
          <p:cNvSpPr/>
          <p:nvPr/>
        </p:nvSpPr>
        <p:spPr>
          <a:xfrm flipH="1">
            <a:off x="16419338" y="10387670"/>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48" name="Triangle"/>
          <p:cNvSpPr/>
          <p:nvPr/>
        </p:nvSpPr>
        <p:spPr>
          <a:xfrm>
            <a:off x="13754307" y="10373685"/>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49" name="Line"/>
          <p:cNvSpPr/>
          <p:nvPr/>
        </p:nvSpPr>
        <p:spPr>
          <a:xfrm flipV="1">
            <a:off x="16462638" y="10439062"/>
            <a:ext cx="2704000" cy="516734"/>
          </a:xfrm>
          <a:prstGeom prst="line">
            <a:avLst/>
          </a:prstGeom>
          <a:ln w="88900">
            <a:solidFill>
              <a:srgbClr val="FF644E">
                <a:alpha val="15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50" name="Line"/>
          <p:cNvSpPr/>
          <p:nvPr/>
        </p:nvSpPr>
        <p:spPr>
          <a:xfrm>
            <a:off x="16456138" y="10934378"/>
            <a:ext cx="2722216" cy="511836"/>
          </a:xfrm>
          <a:prstGeom prst="line">
            <a:avLst/>
          </a:prstGeom>
          <a:ln w="88900">
            <a:solidFill>
              <a:srgbClr val="FF644E">
                <a:alpha val="15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51" name="Line"/>
          <p:cNvSpPr/>
          <p:nvPr/>
        </p:nvSpPr>
        <p:spPr>
          <a:xfrm flipV="1">
            <a:off x="16466975" y="10733972"/>
            <a:ext cx="0" cy="377373"/>
          </a:xfrm>
          <a:prstGeom prst="line">
            <a:avLst/>
          </a:prstGeom>
          <a:ln w="1778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52" name="Line"/>
          <p:cNvSpPr/>
          <p:nvPr/>
        </p:nvSpPr>
        <p:spPr>
          <a:xfrm>
            <a:off x="19150454" y="10442422"/>
            <a:ext cx="2731035" cy="1"/>
          </a:xfrm>
          <a:prstGeom prst="line">
            <a:avLst/>
          </a:prstGeom>
          <a:ln w="88900">
            <a:solidFill>
              <a:srgbClr val="FF2600">
                <a:alpha val="75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53" name="Line"/>
          <p:cNvSpPr/>
          <p:nvPr/>
        </p:nvSpPr>
        <p:spPr>
          <a:xfrm>
            <a:off x="19147567" y="11449322"/>
            <a:ext cx="2731035" cy="1"/>
          </a:xfrm>
          <a:prstGeom prst="line">
            <a:avLst/>
          </a:prstGeom>
          <a:ln w="88900">
            <a:solidFill>
              <a:srgbClr val="FF2600">
                <a:alpha val="75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54" name="Shape"/>
          <p:cNvSpPr/>
          <p:nvPr/>
        </p:nvSpPr>
        <p:spPr>
          <a:xfrm>
            <a:off x="18937946" y="9720053"/>
            <a:ext cx="419156" cy="2580712"/>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55" name="Line"/>
          <p:cNvSpPr/>
          <p:nvPr/>
        </p:nvSpPr>
        <p:spPr>
          <a:xfrm flipV="1">
            <a:off x="21926176" y="9591173"/>
            <a:ext cx="0" cy="938282"/>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56" name="Line"/>
          <p:cNvSpPr/>
          <p:nvPr/>
        </p:nvSpPr>
        <p:spPr>
          <a:xfrm flipV="1">
            <a:off x="21921215" y="11324709"/>
            <a:ext cx="0" cy="853436"/>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57" name="Line"/>
          <p:cNvSpPr/>
          <p:nvPr/>
        </p:nvSpPr>
        <p:spPr>
          <a:xfrm>
            <a:off x="21747094" y="11323611"/>
            <a:ext cx="350905"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58" name="Line"/>
          <p:cNvSpPr/>
          <p:nvPr/>
        </p:nvSpPr>
        <p:spPr>
          <a:xfrm>
            <a:off x="21759050" y="10556786"/>
            <a:ext cx="380513"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59" name="Shape"/>
          <p:cNvSpPr/>
          <p:nvPr/>
        </p:nvSpPr>
        <p:spPr>
          <a:xfrm>
            <a:off x="13550344" y="9632302"/>
            <a:ext cx="419157"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60" name="Line"/>
          <p:cNvSpPr/>
          <p:nvPr/>
        </p:nvSpPr>
        <p:spPr>
          <a:xfrm flipV="1">
            <a:off x="8670801" y="3999539"/>
            <a:ext cx="3064515" cy="1908588"/>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461" name="Line"/>
          <p:cNvSpPr/>
          <p:nvPr/>
        </p:nvSpPr>
        <p:spPr>
          <a:xfrm flipV="1">
            <a:off x="9588167" y="5754971"/>
            <a:ext cx="3194530" cy="2013507"/>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462" name="Line"/>
          <p:cNvSpPr/>
          <p:nvPr/>
        </p:nvSpPr>
        <p:spPr>
          <a:xfrm>
            <a:off x="8694329" y="5927690"/>
            <a:ext cx="4547126" cy="372631"/>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03" name="Connection Line"/>
          <p:cNvSpPr/>
          <p:nvPr/>
        </p:nvSpPr>
        <p:spPr>
          <a:xfrm>
            <a:off x="8630837" y="5585266"/>
            <a:ext cx="992030" cy="2219446"/>
          </a:xfrm>
          <a:custGeom>
            <a:avLst/>
            <a:gdLst/>
            <a:ahLst/>
            <a:cxnLst>
              <a:cxn ang="0">
                <a:pos x="wd2" y="hd2"/>
              </a:cxn>
              <a:cxn ang="5400000">
                <a:pos x="wd2" y="hd2"/>
              </a:cxn>
              <a:cxn ang="10800000">
                <a:pos x="wd2" y="hd2"/>
              </a:cxn>
              <a:cxn ang="16200000">
                <a:pos x="wd2" y="hd2"/>
              </a:cxn>
            </a:cxnLst>
            <a:rect l="0" t="0" r="r" b="b"/>
            <a:pathLst>
              <a:path w="21511" h="21600" extrusionOk="0">
                <a:moveTo>
                  <a:pt x="1" y="0"/>
                </a:moveTo>
                <a:cubicBezTo>
                  <a:pt x="-89" y="8826"/>
                  <a:pt x="7081" y="16026"/>
                  <a:pt x="21511" y="21600"/>
                </a:cubicBezTo>
              </a:path>
            </a:pathLst>
          </a:custGeom>
          <a:ln w="50800">
            <a:solidFill>
              <a:srgbClr val="000000"/>
            </a:solidFill>
            <a:miter lim="400000"/>
          </a:ln>
        </p:spPr>
        <p:txBody>
          <a:bodyPr/>
          <a:lstStyle/>
          <a:p>
            <a:endParaRPr/>
          </a:p>
        </p:txBody>
      </p:sp>
      <p:sp>
        <p:nvSpPr>
          <p:cNvPr id="1504" name="Connection Line"/>
          <p:cNvSpPr/>
          <p:nvPr/>
        </p:nvSpPr>
        <p:spPr>
          <a:xfrm>
            <a:off x="13194055" y="6114817"/>
            <a:ext cx="217255" cy="7206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50800">
            <a:solidFill>
              <a:srgbClr val="000000"/>
            </a:solidFill>
            <a:miter lim="400000"/>
          </a:ln>
        </p:spPr>
        <p:txBody>
          <a:bodyPr/>
          <a:lstStyle/>
          <a:p>
            <a:endParaRPr/>
          </a:p>
        </p:txBody>
      </p:sp>
      <p:sp>
        <p:nvSpPr>
          <p:cNvPr id="1465" name="Line"/>
          <p:cNvSpPr/>
          <p:nvPr/>
        </p:nvSpPr>
        <p:spPr>
          <a:xfrm>
            <a:off x="10507890" y="7783285"/>
            <a:ext cx="392876" cy="1452695"/>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466" name="Line"/>
          <p:cNvSpPr/>
          <p:nvPr/>
        </p:nvSpPr>
        <p:spPr>
          <a:xfrm flipV="1">
            <a:off x="6837163" y="8100797"/>
            <a:ext cx="247005" cy="868589"/>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467" name="Line"/>
          <p:cNvSpPr/>
          <p:nvPr/>
        </p:nvSpPr>
        <p:spPr>
          <a:xfrm flipV="1">
            <a:off x="9918102" y="7572741"/>
            <a:ext cx="785668" cy="909065"/>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68" name="Line"/>
          <p:cNvSpPr/>
          <p:nvPr/>
        </p:nvSpPr>
        <p:spPr>
          <a:xfrm flipV="1">
            <a:off x="6848006" y="8938020"/>
            <a:ext cx="1" cy="1213317"/>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469" name="Line"/>
          <p:cNvSpPr/>
          <p:nvPr/>
        </p:nvSpPr>
        <p:spPr>
          <a:xfrm flipV="1">
            <a:off x="10880828" y="9211806"/>
            <a:ext cx="1" cy="2238809"/>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470" name="Line"/>
          <p:cNvSpPr/>
          <p:nvPr/>
        </p:nvSpPr>
        <p:spPr>
          <a:xfrm flipH="1">
            <a:off x="10011284" y="6277726"/>
            <a:ext cx="3229973" cy="2122433"/>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471" name="Line"/>
          <p:cNvSpPr/>
          <p:nvPr/>
        </p:nvSpPr>
        <p:spPr>
          <a:xfrm flipH="1">
            <a:off x="10521603" y="6636308"/>
            <a:ext cx="2816684" cy="1177175"/>
          </a:xfrm>
          <a:prstGeom prst="line">
            <a:avLst/>
          </a:prstGeom>
          <a:ln w="25400">
            <a:solidFill>
              <a:srgbClr val="FF2603">
                <a:alpha val="50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472" name="Line"/>
          <p:cNvSpPr/>
          <p:nvPr/>
        </p:nvSpPr>
        <p:spPr>
          <a:xfrm flipH="1">
            <a:off x="9618038" y="6629943"/>
            <a:ext cx="3711956" cy="1106382"/>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473" name="Line"/>
          <p:cNvSpPr/>
          <p:nvPr/>
        </p:nvSpPr>
        <p:spPr>
          <a:xfrm>
            <a:off x="9652270" y="10269434"/>
            <a:ext cx="1349660" cy="1332365"/>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74" name="Shape"/>
          <p:cNvSpPr/>
          <p:nvPr/>
        </p:nvSpPr>
        <p:spPr>
          <a:xfrm>
            <a:off x="8676520" y="4018463"/>
            <a:ext cx="4093461" cy="3736895"/>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21600" y="10114"/>
                </a:lnTo>
                <a:lnTo>
                  <a:pt x="4858" y="21600"/>
                </a:lnTo>
                <a:cubicBezTo>
                  <a:pt x="3350" y="20250"/>
                  <a:pt x="2133" y="18552"/>
                  <a:pt x="1292" y="16628"/>
                </a:cubicBezTo>
                <a:cubicBezTo>
                  <a:pt x="489" y="14788"/>
                  <a:pt x="49" y="12784"/>
                  <a:pt x="0" y="10745"/>
                </a:cubicBezTo>
                <a:lnTo>
                  <a:pt x="16133" y="0"/>
                </a:lnTo>
                <a:close/>
              </a:path>
            </a:pathLst>
          </a:custGeom>
          <a:solidFill>
            <a:srgbClr val="FF2600">
              <a:alpha val="15000"/>
            </a:srgbClr>
          </a:solidFill>
          <a:ln w="12700">
            <a:miter lim="400000"/>
          </a:ln>
        </p:spPr>
        <p:txBody>
          <a:bodyPr lIns="50800" tIns="50800" rIns="50800" bIns="50800" anchor="ctr"/>
          <a:lstStyle/>
          <a:p>
            <a:endParaRPr/>
          </a:p>
        </p:txBody>
      </p:sp>
      <p:sp>
        <p:nvSpPr>
          <p:cNvPr id="1475" name="Shape"/>
          <p:cNvSpPr/>
          <p:nvPr/>
        </p:nvSpPr>
        <p:spPr>
          <a:xfrm>
            <a:off x="8663820" y="5902817"/>
            <a:ext cx="4663616" cy="1877941"/>
          </a:xfrm>
          <a:custGeom>
            <a:avLst/>
            <a:gdLst/>
            <a:ahLst/>
            <a:cxnLst>
              <a:cxn ang="0">
                <a:pos x="wd2" y="hd2"/>
              </a:cxn>
              <a:cxn ang="5400000">
                <a:pos x="wd2" y="hd2"/>
              </a:cxn>
              <a:cxn ang="10800000">
                <a:pos x="wd2" y="hd2"/>
              </a:cxn>
              <a:cxn ang="16200000">
                <a:pos x="wd2" y="hd2"/>
              </a:cxn>
            </a:cxnLst>
            <a:rect l="0" t="0" r="r" b="b"/>
            <a:pathLst>
              <a:path w="21600" h="21600" extrusionOk="0">
                <a:moveTo>
                  <a:pt x="21144" y="4588"/>
                </a:moveTo>
                <a:lnTo>
                  <a:pt x="21600" y="8564"/>
                </a:lnTo>
                <a:lnTo>
                  <a:pt x="4264" y="21600"/>
                </a:lnTo>
                <a:cubicBezTo>
                  <a:pt x="2941" y="18913"/>
                  <a:pt x="1872" y="15535"/>
                  <a:pt x="1134" y="11706"/>
                </a:cubicBezTo>
                <a:cubicBezTo>
                  <a:pt x="429" y="8045"/>
                  <a:pt x="43" y="4056"/>
                  <a:pt x="0" y="0"/>
                </a:cubicBezTo>
                <a:lnTo>
                  <a:pt x="21144" y="4588"/>
                </a:lnTo>
                <a:close/>
              </a:path>
            </a:pathLst>
          </a:custGeom>
          <a:solidFill>
            <a:srgbClr val="FF2600">
              <a:alpha val="15000"/>
            </a:srgbClr>
          </a:solidFill>
          <a:ln w="12700">
            <a:miter lim="400000"/>
          </a:ln>
        </p:spPr>
        <p:txBody>
          <a:bodyPr lIns="50800" tIns="50800" rIns="50800" bIns="50800" anchor="ctr"/>
          <a:lstStyle/>
          <a:p>
            <a:endParaRPr/>
          </a:p>
        </p:txBody>
      </p:sp>
      <p:sp>
        <p:nvSpPr>
          <p:cNvPr id="1476" name="Shape"/>
          <p:cNvSpPr/>
          <p:nvPr/>
        </p:nvSpPr>
        <p:spPr>
          <a:xfrm>
            <a:off x="10019980" y="6284195"/>
            <a:ext cx="3332856"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FF2600">
              <a:alpha val="15000"/>
            </a:srgbClr>
          </a:solidFill>
          <a:ln w="12700">
            <a:miter lim="400000"/>
          </a:ln>
        </p:spPr>
        <p:txBody>
          <a:bodyPr lIns="50800" tIns="50800" rIns="50800" bIns="50800" anchor="ctr"/>
          <a:lstStyle/>
          <a:p>
            <a:endParaRPr/>
          </a:p>
        </p:txBody>
      </p:sp>
      <p:sp>
        <p:nvSpPr>
          <p:cNvPr id="1477" name="Shape"/>
          <p:cNvSpPr/>
          <p:nvPr/>
        </p:nvSpPr>
        <p:spPr>
          <a:xfrm>
            <a:off x="9812997" y="7815534"/>
            <a:ext cx="1073856" cy="1369484"/>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FF2600">
              <a:alpha val="15000"/>
            </a:srgbClr>
          </a:solidFill>
          <a:ln w="12700">
            <a:miter lim="400000"/>
          </a:ln>
        </p:spPr>
        <p:txBody>
          <a:bodyPr lIns="50800" tIns="50800" rIns="50800" bIns="50800" anchor="ctr"/>
          <a:lstStyle/>
          <a:p>
            <a:endParaRPr/>
          </a:p>
        </p:txBody>
      </p:sp>
      <p:sp>
        <p:nvSpPr>
          <p:cNvPr id="1478" name="Shape"/>
          <p:cNvSpPr/>
          <p:nvPr/>
        </p:nvSpPr>
        <p:spPr>
          <a:xfrm>
            <a:off x="9804981" y="9184840"/>
            <a:ext cx="1091953" cy="2252163"/>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FF2600">
              <a:alpha val="15000"/>
            </a:srgbClr>
          </a:solidFill>
          <a:ln w="12700">
            <a:miter lim="400000"/>
          </a:ln>
        </p:spPr>
        <p:txBody>
          <a:bodyPr lIns="50800" tIns="50800" rIns="50800" bIns="50800" anchor="ctr"/>
          <a:lstStyle/>
          <a:p>
            <a:endParaRPr/>
          </a:p>
        </p:txBody>
      </p:sp>
      <p:sp>
        <p:nvSpPr>
          <p:cNvPr id="1479" name="Shape"/>
          <p:cNvSpPr/>
          <p:nvPr/>
        </p:nvSpPr>
        <p:spPr>
          <a:xfrm rot="5400000">
            <a:off x="10205008" y="8516008"/>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80" name="Line"/>
          <p:cNvSpPr/>
          <p:nvPr/>
        </p:nvSpPr>
        <p:spPr>
          <a:xfrm>
            <a:off x="16516433" y="8518666"/>
            <a:ext cx="1" cy="1144883"/>
          </a:xfrm>
          <a:prstGeom prst="line">
            <a:avLst/>
          </a:prstGeom>
          <a:ln w="63500">
            <a:solidFill>
              <a:srgbClr val="000000"/>
            </a:solidFill>
            <a:miter lim="400000"/>
            <a:tailEnd type="triangle"/>
          </a:ln>
        </p:spPr>
        <p:txBody>
          <a:bodyPr lIns="50800" tIns="50800" rIns="50800" bIns="50800" anchor="ctr"/>
          <a:lstStyle/>
          <a:p>
            <a:endParaRPr/>
          </a:p>
        </p:txBody>
      </p:sp>
      <p:sp>
        <p:nvSpPr>
          <p:cNvPr id="1481" name="Line"/>
          <p:cNvSpPr/>
          <p:nvPr/>
        </p:nvSpPr>
        <p:spPr>
          <a:xfrm>
            <a:off x="21887048" y="8488822"/>
            <a:ext cx="1" cy="846564"/>
          </a:xfrm>
          <a:prstGeom prst="line">
            <a:avLst/>
          </a:prstGeom>
          <a:ln w="63500">
            <a:solidFill>
              <a:srgbClr val="000000"/>
            </a:solidFill>
            <a:miter lim="400000"/>
            <a:tailEnd type="triangle"/>
          </a:ln>
        </p:spPr>
        <p:txBody>
          <a:bodyPr lIns="50800" tIns="50800" rIns="50800" bIns="50800" anchor="ctr"/>
          <a:lstStyle/>
          <a:p>
            <a:endParaRPr/>
          </a:p>
        </p:txBody>
      </p:sp>
      <p:sp>
        <p:nvSpPr>
          <p:cNvPr id="1482" name="B"/>
          <p:cNvSpPr txBox="1"/>
          <p:nvPr/>
        </p:nvSpPr>
        <p:spPr>
          <a:xfrm>
            <a:off x="15774607" y="9433054"/>
            <a:ext cx="4521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B</a:t>
            </a:r>
          </a:p>
        </p:txBody>
      </p:sp>
      <p:sp>
        <p:nvSpPr>
          <p:cNvPr id="1483" name="C"/>
          <p:cNvSpPr txBox="1"/>
          <p:nvPr/>
        </p:nvSpPr>
        <p:spPr>
          <a:xfrm>
            <a:off x="21207499" y="9433054"/>
            <a:ext cx="46786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C</a:t>
            </a:r>
          </a:p>
        </p:txBody>
      </p:sp>
      <p:sp>
        <p:nvSpPr>
          <p:cNvPr id="1484" name="Shape"/>
          <p:cNvSpPr/>
          <p:nvPr/>
        </p:nvSpPr>
        <p:spPr>
          <a:xfrm>
            <a:off x="8674530" y="4207616"/>
            <a:ext cx="4229577" cy="3519080"/>
          </a:xfrm>
          <a:custGeom>
            <a:avLst/>
            <a:gdLst/>
            <a:ahLst/>
            <a:cxnLst>
              <a:cxn ang="0">
                <a:pos x="wd2" y="hd2"/>
              </a:cxn>
              <a:cxn ang="5400000">
                <a:pos x="wd2" y="hd2"/>
              </a:cxn>
              <a:cxn ang="10800000">
                <a:pos x="wd2" y="hd2"/>
              </a:cxn>
              <a:cxn ang="16200000">
                <a:pos x="wd2" y="hd2"/>
              </a:cxn>
            </a:cxnLst>
            <a:rect l="0" t="0" r="r" b="b"/>
            <a:pathLst>
              <a:path w="21600" h="21600" extrusionOk="0">
                <a:moveTo>
                  <a:pt x="16058" y="0"/>
                </a:moveTo>
                <a:lnTo>
                  <a:pt x="21600" y="10979"/>
                </a:lnTo>
                <a:lnTo>
                  <a:pt x="4701" y="21600"/>
                </a:lnTo>
                <a:cubicBezTo>
                  <a:pt x="3242" y="20166"/>
                  <a:pt x="2064" y="18363"/>
                  <a:pt x="1251" y="16320"/>
                </a:cubicBezTo>
                <a:cubicBezTo>
                  <a:pt x="473" y="14366"/>
                  <a:pt x="47" y="12238"/>
                  <a:pt x="0" y="10073"/>
                </a:cubicBezTo>
                <a:lnTo>
                  <a:pt x="16058" y="0"/>
                </a:lnTo>
                <a:close/>
              </a:path>
            </a:pathLst>
          </a:custGeom>
          <a:solidFill>
            <a:srgbClr val="00F900">
              <a:alpha val="40000"/>
            </a:srgbClr>
          </a:solidFill>
          <a:ln w="25400">
            <a:solidFill>
              <a:srgbClr val="009051">
                <a:alpha val="40000"/>
              </a:srgbClr>
            </a:solidFill>
            <a:miter lim="400000"/>
          </a:ln>
        </p:spPr>
        <p:txBody>
          <a:bodyPr lIns="50800" tIns="50800" rIns="50800" bIns="50800" anchor="ctr"/>
          <a:lstStyle/>
          <a:p>
            <a:endParaRPr/>
          </a:p>
        </p:txBody>
      </p:sp>
      <p:sp>
        <p:nvSpPr>
          <p:cNvPr id="1485" name="Shape"/>
          <p:cNvSpPr/>
          <p:nvPr/>
        </p:nvSpPr>
        <p:spPr>
          <a:xfrm>
            <a:off x="8704443" y="5907506"/>
            <a:ext cx="4678605" cy="1877940"/>
          </a:xfrm>
          <a:custGeom>
            <a:avLst/>
            <a:gdLst/>
            <a:ahLst/>
            <a:cxnLst>
              <a:cxn ang="0">
                <a:pos x="wd2" y="hd2"/>
              </a:cxn>
              <a:cxn ang="5400000">
                <a:pos x="wd2" y="hd2"/>
              </a:cxn>
              <a:cxn ang="10800000">
                <a:pos x="wd2" y="hd2"/>
              </a:cxn>
              <a:cxn ang="16200000">
                <a:pos x="wd2" y="hd2"/>
              </a:cxn>
            </a:cxnLst>
            <a:rect l="0" t="0" r="r" b="b"/>
            <a:pathLst>
              <a:path w="21600" h="21600" extrusionOk="0">
                <a:moveTo>
                  <a:pt x="21146" y="5292"/>
                </a:moveTo>
                <a:cubicBezTo>
                  <a:pt x="21221" y="5955"/>
                  <a:pt x="21297" y="6617"/>
                  <a:pt x="21373" y="7280"/>
                </a:cubicBezTo>
                <a:cubicBezTo>
                  <a:pt x="21449" y="7943"/>
                  <a:pt x="21524" y="8605"/>
                  <a:pt x="21600" y="9268"/>
                </a:cubicBezTo>
                <a:lnTo>
                  <a:pt x="4250" y="21600"/>
                </a:lnTo>
                <a:cubicBezTo>
                  <a:pt x="2931" y="18913"/>
                  <a:pt x="1866" y="15535"/>
                  <a:pt x="1131" y="11706"/>
                </a:cubicBezTo>
                <a:cubicBezTo>
                  <a:pt x="428" y="8045"/>
                  <a:pt x="43" y="4056"/>
                  <a:pt x="0" y="0"/>
                </a:cubicBezTo>
                <a:lnTo>
                  <a:pt x="21146" y="5292"/>
                </a:lnTo>
                <a:close/>
              </a:path>
            </a:pathLst>
          </a:custGeom>
          <a:solidFill>
            <a:srgbClr val="00F900">
              <a:alpha val="40000"/>
            </a:srgbClr>
          </a:solidFill>
          <a:ln w="12700">
            <a:miter lim="400000"/>
          </a:ln>
        </p:spPr>
        <p:txBody>
          <a:bodyPr lIns="50800" tIns="50800" rIns="50800" bIns="50800" anchor="ctr"/>
          <a:lstStyle/>
          <a:p>
            <a:endParaRPr/>
          </a:p>
        </p:txBody>
      </p:sp>
      <p:sp>
        <p:nvSpPr>
          <p:cNvPr id="1486" name="Shape"/>
          <p:cNvSpPr/>
          <p:nvPr/>
        </p:nvSpPr>
        <p:spPr>
          <a:xfrm>
            <a:off x="9959161" y="6343462"/>
            <a:ext cx="3402142"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00F900">
              <a:alpha val="40000"/>
            </a:srgbClr>
          </a:solidFill>
          <a:ln w="12700">
            <a:miter lim="400000"/>
          </a:ln>
        </p:spPr>
        <p:txBody>
          <a:bodyPr lIns="50800" tIns="50800" rIns="50800" bIns="50800" anchor="ctr"/>
          <a:lstStyle/>
          <a:p>
            <a:endParaRPr/>
          </a:p>
        </p:txBody>
      </p:sp>
      <p:sp>
        <p:nvSpPr>
          <p:cNvPr id="1487" name="Shape"/>
          <p:cNvSpPr/>
          <p:nvPr/>
        </p:nvSpPr>
        <p:spPr>
          <a:xfrm>
            <a:off x="9770664" y="7790134"/>
            <a:ext cx="1073856" cy="1473290"/>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00F900">
              <a:alpha val="40000"/>
            </a:srgbClr>
          </a:solidFill>
          <a:ln w="12700">
            <a:miter lim="400000"/>
          </a:ln>
        </p:spPr>
        <p:txBody>
          <a:bodyPr lIns="50800" tIns="50800" rIns="50800" bIns="50800" anchor="ctr"/>
          <a:lstStyle/>
          <a:p>
            <a:endParaRPr/>
          </a:p>
        </p:txBody>
      </p:sp>
      <p:sp>
        <p:nvSpPr>
          <p:cNvPr id="1488" name="Shape"/>
          <p:cNvSpPr/>
          <p:nvPr/>
        </p:nvSpPr>
        <p:spPr>
          <a:xfrm>
            <a:off x="9728781" y="9108640"/>
            <a:ext cx="1091953" cy="2252163"/>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00F900">
              <a:alpha val="40000"/>
            </a:srgbClr>
          </a:solidFill>
          <a:ln w="12700">
            <a:miter lim="400000"/>
          </a:ln>
        </p:spPr>
        <p:txBody>
          <a:bodyPr lIns="50800" tIns="50800" rIns="50800" bIns="50800" anchor="ctr"/>
          <a:lstStyle/>
          <a:p>
            <a:endParaRPr/>
          </a:p>
        </p:txBody>
      </p:sp>
      <p:sp>
        <p:nvSpPr>
          <p:cNvPr id="1489" name="Shape"/>
          <p:cNvSpPr/>
          <p:nvPr/>
        </p:nvSpPr>
        <p:spPr>
          <a:xfrm rot="320051">
            <a:off x="9664656" y="10371992"/>
            <a:ext cx="4307263" cy="1099305"/>
          </a:xfrm>
          <a:custGeom>
            <a:avLst/>
            <a:gdLst/>
            <a:ahLst/>
            <a:cxnLst>
              <a:cxn ang="0">
                <a:pos x="wd2" y="hd2"/>
              </a:cxn>
              <a:cxn ang="5400000">
                <a:pos x="wd2" y="hd2"/>
              </a:cxn>
              <a:cxn ang="10800000">
                <a:pos x="wd2" y="hd2"/>
              </a:cxn>
              <a:cxn ang="16200000">
                <a:pos x="wd2" y="hd2"/>
              </a:cxn>
            </a:cxnLst>
            <a:rect l="0" t="0" r="r" b="b"/>
            <a:pathLst>
              <a:path w="21600" h="21600" extrusionOk="0">
                <a:moveTo>
                  <a:pt x="21597" y="0"/>
                </a:moveTo>
                <a:lnTo>
                  <a:pt x="21600" y="21600"/>
                </a:lnTo>
                <a:lnTo>
                  <a:pt x="5969" y="20856"/>
                </a:lnTo>
                <a:lnTo>
                  <a:pt x="0" y="3044"/>
                </a:lnTo>
                <a:lnTo>
                  <a:pt x="21597" y="0"/>
                </a:lnTo>
                <a:close/>
              </a:path>
            </a:pathLst>
          </a:custGeom>
          <a:solidFill>
            <a:srgbClr val="00F900">
              <a:alpha val="40000"/>
            </a:srgbClr>
          </a:solidFill>
          <a:ln w="12700">
            <a:miter lim="400000"/>
          </a:ln>
        </p:spPr>
        <p:txBody>
          <a:bodyPr lIns="50800" tIns="50800" rIns="50800" bIns="50800" anchor="ctr"/>
          <a:lstStyle/>
          <a:p>
            <a:endParaRPr/>
          </a:p>
        </p:txBody>
      </p:sp>
      <p:sp>
        <p:nvSpPr>
          <p:cNvPr id="1490" name="Triangle"/>
          <p:cNvSpPr/>
          <p:nvPr/>
        </p:nvSpPr>
        <p:spPr>
          <a:xfrm rot="10358">
            <a:off x="13749701" y="10610356"/>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00F900">
              <a:alpha val="4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91" name="Triangle"/>
          <p:cNvSpPr/>
          <p:nvPr/>
        </p:nvSpPr>
        <p:spPr>
          <a:xfrm rot="10358" flipH="1">
            <a:off x="16391532" y="10614080"/>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00F900">
              <a:alpha val="4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92" name="Shape"/>
          <p:cNvSpPr/>
          <p:nvPr/>
        </p:nvSpPr>
        <p:spPr>
          <a:xfrm rot="21450342" flipH="1">
            <a:off x="19132069" y="10472736"/>
            <a:ext cx="2833230" cy="1157508"/>
          </a:xfrm>
          <a:custGeom>
            <a:avLst/>
            <a:gdLst/>
            <a:ahLst/>
            <a:cxnLst>
              <a:cxn ang="0">
                <a:pos x="wd2" y="hd2"/>
              </a:cxn>
              <a:cxn ang="5400000">
                <a:pos x="wd2" y="hd2"/>
              </a:cxn>
              <a:cxn ang="10800000">
                <a:pos x="wd2" y="hd2"/>
              </a:cxn>
              <a:cxn ang="16200000">
                <a:pos x="wd2" y="hd2"/>
              </a:cxn>
            </a:cxnLst>
            <a:rect l="0" t="0" r="r" b="b"/>
            <a:pathLst>
              <a:path w="21600" h="21600" extrusionOk="0">
                <a:moveTo>
                  <a:pt x="21277" y="1939"/>
                </a:moveTo>
                <a:lnTo>
                  <a:pt x="21600" y="21600"/>
                </a:lnTo>
                <a:lnTo>
                  <a:pt x="375" y="20175"/>
                </a:lnTo>
                <a:lnTo>
                  <a:pt x="0" y="0"/>
                </a:lnTo>
                <a:lnTo>
                  <a:pt x="21277" y="1939"/>
                </a:lnTo>
                <a:close/>
              </a:path>
            </a:pathLst>
          </a:custGeom>
          <a:solidFill>
            <a:srgbClr val="00F900">
              <a:alpha val="40000"/>
            </a:srgbClr>
          </a:solidFill>
          <a:ln w="12700">
            <a:miter lim="400000"/>
          </a:ln>
        </p:spPr>
        <p:txBody>
          <a:bodyPr lIns="50800" tIns="50800" rIns="50800" bIns="50800" anchor="ctr"/>
          <a:lstStyle/>
          <a:p>
            <a:endParaRPr/>
          </a:p>
        </p:txBody>
      </p:sp>
      <p:sp>
        <p:nvSpPr>
          <p:cNvPr id="1493" name="Oval"/>
          <p:cNvSpPr/>
          <p:nvPr/>
        </p:nvSpPr>
        <p:spPr>
          <a:xfrm rot="19913441">
            <a:off x="12619735" y="3405560"/>
            <a:ext cx="469858" cy="1808825"/>
          </a:xfrm>
          <a:prstGeom prst="ellipse">
            <a:avLst/>
          </a:prstGeom>
          <a:ln w="25400">
            <a:solidFill>
              <a:schemeClr val="accent1">
                <a:satOff val="-9155"/>
                <a:lumOff val="-32673"/>
              </a:schemeClr>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494" name="Star"/>
          <p:cNvSpPr/>
          <p:nvPr/>
        </p:nvSpPr>
        <p:spPr>
          <a:xfrm>
            <a:off x="12576023" y="3955072"/>
            <a:ext cx="724701" cy="689231"/>
          </a:xfrm>
          <a:prstGeom prst="star5">
            <a:avLst>
              <a:gd name="adj" fmla="val 19100"/>
              <a:gd name="hf" fmla="val 105146"/>
              <a:gd name="vf" fmla="val 110557"/>
            </a:avLst>
          </a:prstGeom>
          <a:solidFill>
            <a:srgbClr val="FFEC00"/>
          </a:solidFill>
          <a:ln w="25400">
            <a:solidFill>
              <a:srgbClr val="000000"/>
            </a:solidFill>
            <a:miter lim="400000"/>
          </a:ln>
          <a:effectLst>
            <a:outerShdw blurRad="50800" dist="12700" rotWithShape="0">
              <a:srgbClr val="000000">
                <a:alpha val="50000"/>
              </a:srgbClr>
            </a:outerShdw>
          </a:effectLst>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1495" name="Saturn"/>
          <p:cNvSpPr/>
          <p:nvPr/>
        </p:nvSpPr>
        <p:spPr>
          <a:xfrm>
            <a:off x="12889866" y="4900669"/>
            <a:ext cx="771171" cy="401389"/>
          </a:xfrm>
          <a:custGeom>
            <a:avLst/>
            <a:gdLst/>
            <a:ahLst/>
            <a:cxnLst>
              <a:cxn ang="0">
                <a:pos x="wd2" y="hd2"/>
              </a:cxn>
              <a:cxn ang="5400000">
                <a:pos x="wd2" y="hd2"/>
              </a:cxn>
              <a:cxn ang="10800000">
                <a:pos x="wd2" y="hd2"/>
              </a:cxn>
              <a:cxn ang="16200000">
                <a:pos x="wd2" y="hd2"/>
              </a:cxn>
            </a:cxnLst>
            <a:rect l="0" t="0" r="r" b="b"/>
            <a:pathLst>
              <a:path w="20986" h="20722" extrusionOk="0">
                <a:moveTo>
                  <a:pt x="10578" y="1"/>
                </a:moveTo>
                <a:cubicBezTo>
                  <a:pt x="9874" y="-20"/>
                  <a:pt x="9157" y="218"/>
                  <a:pt x="8464" y="745"/>
                </a:cubicBezTo>
                <a:cubicBezTo>
                  <a:pt x="6243" y="2431"/>
                  <a:pt x="4928" y="6572"/>
                  <a:pt x="5038" y="10863"/>
                </a:cubicBezTo>
                <a:cubicBezTo>
                  <a:pt x="5041" y="10972"/>
                  <a:pt x="5010" y="11074"/>
                  <a:pt x="4959" y="11124"/>
                </a:cubicBezTo>
                <a:cubicBezTo>
                  <a:pt x="1769" y="14201"/>
                  <a:pt x="-247" y="17027"/>
                  <a:pt x="24" y="18312"/>
                </a:cubicBezTo>
                <a:cubicBezTo>
                  <a:pt x="415" y="20165"/>
                  <a:pt x="5419" y="18109"/>
                  <a:pt x="11201" y="13717"/>
                </a:cubicBezTo>
                <a:cubicBezTo>
                  <a:pt x="16983" y="9325"/>
                  <a:pt x="21353" y="4260"/>
                  <a:pt x="20962" y="2407"/>
                </a:cubicBezTo>
                <a:cubicBezTo>
                  <a:pt x="20691" y="1122"/>
                  <a:pt x="18203" y="1719"/>
                  <a:pt x="14776" y="3669"/>
                </a:cubicBezTo>
                <a:cubicBezTo>
                  <a:pt x="14721" y="3700"/>
                  <a:pt x="14661" y="3665"/>
                  <a:pt x="14623" y="3583"/>
                </a:cubicBezTo>
                <a:cubicBezTo>
                  <a:pt x="13605" y="1349"/>
                  <a:pt x="12125" y="48"/>
                  <a:pt x="10578" y="1"/>
                </a:cubicBezTo>
                <a:close/>
                <a:moveTo>
                  <a:pt x="16712" y="4606"/>
                </a:moveTo>
                <a:cubicBezTo>
                  <a:pt x="17082" y="4644"/>
                  <a:pt x="17316" y="4814"/>
                  <a:pt x="17382" y="5127"/>
                </a:cubicBezTo>
                <a:cubicBezTo>
                  <a:pt x="17663" y="6457"/>
                  <a:pt x="14806" y="9877"/>
                  <a:pt x="11001" y="12767"/>
                </a:cubicBezTo>
                <a:cubicBezTo>
                  <a:pt x="7197" y="15656"/>
                  <a:pt x="3885" y="16921"/>
                  <a:pt x="3604" y="15592"/>
                </a:cubicBezTo>
                <a:cubicBezTo>
                  <a:pt x="3472" y="14965"/>
                  <a:pt x="4037" y="13873"/>
                  <a:pt x="5070" y="12592"/>
                </a:cubicBezTo>
                <a:cubicBezTo>
                  <a:pt x="5108" y="12544"/>
                  <a:pt x="5160" y="12586"/>
                  <a:pt x="5170" y="12671"/>
                </a:cubicBezTo>
                <a:cubicBezTo>
                  <a:pt x="5233" y="13188"/>
                  <a:pt x="5318" y="13702"/>
                  <a:pt x="5425" y="14209"/>
                </a:cubicBezTo>
                <a:cubicBezTo>
                  <a:pt x="5491" y="14521"/>
                  <a:pt x="5563" y="14823"/>
                  <a:pt x="5643" y="15115"/>
                </a:cubicBezTo>
                <a:cubicBezTo>
                  <a:pt x="5669" y="15213"/>
                  <a:pt x="5728" y="15266"/>
                  <a:pt x="5785" y="15245"/>
                </a:cubicBezTo>
                <a:cubicBezTo>
                  <a:pt x="7141" y="14753"/>
                  <a:pt x="8983" y="13676"/>
                  <a:pt x="10888" y="12230"/>
                </a:cubicBezTo>
                <a:cubicBezTo>
                  <a:pt x="12711" y="10845"/>
                  <a:pt x="14371" y="9297"/>
                  <a:pt x="15561" y="7873"/>
                </a:cubicBezTo>
                <a:cubicBezTo>
                  <a:pt x="15601" y="7825"/>
                  <a:pt x="15639" y="7779"/>
                  <a:pt x="15677" y="7733"/>
                </a:cubicBezTo>
                <a:cubicBezTo>
                  <a:pt x="15726" y="7672"/>
                  <a:pt x="15749" y="7557"/>
                  <a:pt x="15732" y="7450"/>
                </a:cubicBezTo>
                <a:cubicBezTo>
                  <a:pt x="15683" y="7135"/>
                  <a:pt x="15627" y="6820"/>
                  <a:pt x="15561" y="6510"/>
                </a:cubicBezTo>
                <a:cubicBezTo>
                  <a:pt x="15454" y="6002"/>
                  <a:pt x="15329" y="5520"/>
                  <a:pt x="15186" y="5064"/>
                </a:cubicBezTo>
                <a:cubicBezTo>
                  <a:pt x="15162" y="4988"/>
                  <a:pt x="15184" y="4892"/>
                  <a:pt x="15229" y="4876"/>
                </a:cubicBezTo>
                <a:cubicBezTo>
                  <a:pt x="15836" y="4664"/>
                  <a:pt x="16342" y="4568"/>
                  <a:pt x="16712" y="4606"/>
                </a:cubicBezTo>
                <a:close/>
                <a:moveTo>
                  <a:pt x="15869" y="10396"/>
                </a:moveTo>
                <a:cubicBezTo>
                  <a:pt x="14493" y="11701"/>
                  <a:pt x="12945" y="13016"/>
                  <a:pt x="11315" y="14254"/>
                </a:cubicBezTo>
                <a:cubicBezTo>
                  <a:pt x="9676" y="15499"/>
                  <a:pt x="8075" y="16574"/>
                  <a:pt x="6614" y="17425"/>
                </a:cubicBezTo>
                <a:cubicBezTo>
                  <a:pt x="6573" y="17449"/>
                  <a:pt x="6559" y="17548"/>
                  <a:pt x="6589" y="17606"/>
                </a:cubicBezTo>
                <a:cubicBezTo>
                  <a:pt x="8086" y="20507"/>
                  <a:pt x="10412" y="21580"/>
                  <a:pt x="12522" y="19977"/>
                </a:cubicBezTo>
                <a:cubicBezTo>
                  <a:pt x="14632" y="18375"/>
                  <a:pt x="15924" y="14552"/>
                  <a:pt x="15953" y="10494"/>
                </a:cubicBezTo>
                <a:cubicBezTo>
                  <a:pt x="15954" y="10413"/>
                  <a:pt x="15908" y="10359"/>
                  <a:pt x="15869" y="10396"/>
                </a:cubicBezTo>
                <a:close/>
              </a:path>
            </a:pathLst>
          </a:custGeom>
          <a:solidFill>
            <a:srgbClr val="00F900"/>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pic>
        <p:nvPicPr>
          <p:cNvPr id="1496" name="Group" descr="Group"/>
          <p:cNvPicPr>
            <a:picLocks noChangeAspect="1"/>
          </p:cNvPicPr>
          <p:nvPr/>
        </p:nvPicPr>
        <p:blipFill>
          <a:blip r:embed="rId2"/>
          <a:srcRect l="21012" t="10433" r="19066" b="9586"/>
          <a:stretch>
            <a:fillRect/>
          </a:stretch>
        </p:blipFill>
        <p:spPr>
          <a:xfrm>
            <a:off x="15037567" y="5506001"/>
            <a:ext cx="2928915" cy="2932064"/>
          </a:xfrm>
          <a:prstGeom prst="rect">
            <a:avLst/>
          </a:prstGeom>
          <a:ln w="12700">
            <a:miter lim="400000"/>
          </a:ln>
        </p:spPr>
      </p:pic>
      <p:pic>
        <p:nvPicPr>
          <p:cNvPr id="1497" name="Lyot_plane_before_mask.pdf" descr="Lyot_plane_before_mask.pdf"/>
          <p:cNvPicPr>
            <a:picLocks noChangeAspect="1"/>
          </p:cNvPicPr>
          <p:nvPr/>
        </p:nvPicPr>
        <p:blipFill>
          <a:blip r:embed="rId3"/>
          <a:stretch>
            <a:fillRect/>
          </a:stretch>
        </p:blipFill>
        <p:spPr>
          <a:xfrm>
            <a:off x="19878510" y="5590034"/>
            <a:ext cx="3909417" cy="2932064"/>
          </a:xfrm>
          <a:prstGeom prst="rect">
            <a:avLst/>
          </a:prstGeom>
          <a:ln w="12700">
            <a:miter lim="400000"/>
          </a:ln>
        </p:spPr>
      </p:pic>
      <p:sp>
        <p:nvSpPr>
          <p:cNvPr id="1498"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499"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500"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501"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502"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 name="Focal plane apodization: Roddier&amp;Roddier mask"/>
          <p:cNvSpPr txBox="1">
            <a:spLocks noGrp="1"/>
          </p:cNvSpPr>
          <p:nvPr>
            <p:ph type="title"/>
          </p:nvPr>
        </p:nvSpPr>
        <p:spPr>
          <a:prstGeom prst="rect">
            <a:avLst/>
          </a:prstGeom>
        </p:spPr>
        <p:txBody>
          <a:bodyPr/>
          <a:lstStyle/>
          <a:p>
            <a:pPr defTabSz="1780032">
              <a:defRPr sz="7300" spc="-72"/>
            </a:pPr>
            <a:r>
              <a:t>Focal plane apodization: </a:t>
            </a:r>
            <a:r>
              <a:rPr>
                <a:latin typeface="Produkt Medium"/>
                <a:ea typeface="Produkt Medium"/>
                <a:cs typeface="Produkt Medium"/>
                <a:sym typeface="Produkt Medium"/>
              </a:rPr>
              <a:t>Roddier&amp;Roddier mask</a:t>
            </a:r>
          </a:p>
        </p:txBody>
      </p:sp>
      <p:sp>
        <p:nvSpPr>
          <p:cNvPr id="1507" name="Change to phase apodization…"/>
          <p:cNvSpPr txBox="1">
            <a:spLocks noGrp="1"/>
          </p:cNvSpPr>
          <p:nvPr>
            <p:ph type="body" sz="quarter" idx="1"/>
          </p:nvPr>
        </p:nvSpPr>
        <p:spPr>
          <a:xfrm>
            <a:off x="1206499" y="3354826"/>
            <a:ext cx="6309752" cy="9149690"/>
          </a:xfrm>
          <a:prstGeom prst="rect">
            <a:avLst/>
          </a:prstGeom>
        </p:spPr>
        <p:txBody>
          <a:bodyPr/>
          <a:lstStyle/>
          <a:p>
            <a:r>
              <a:t>Change to phase apodization </a:t>
            </a:r>
          </a:p>
          <a:p>
            <a:pPr>
              <a:defRPr>
                <a:solidFill>
                  <a:schemeClr val="accent4">
                    <a:hueOff val="-297102"/>
                    <a:satOff val="16978"/>
                    <a:lumOff val="-20883"/>
                  </a:schemeClr>
                </a:solidFill>
                <a:latin typeface="Graphik-Medium"/>
                <a:ea typeface="Graphik-Medium"/>
                <a:cs typeface="Graphik-Medium"/>
                <a:sym typeface="Graphik Medium"/>
              </a:defRPr>
            </a:pPr>
            <a:r>
              <a:t>Roddier &amp; Roddier mask</a:t>
            </a:r>
          </a:p>
          <a:p>
            <a:r>
              <a:t>More efficient </a:t>
            </a:r>
          </a:p>
          <a:p>
            <a:pPr lvl="1"/>
            <a:r>
              <a:t>‘Amplitude’ mask of -1</a:t>
            </a:r>
          </a:p>
          <a:p>
            <a:r>
              <a:t>Still no optimal solution</a:t>
            </a:r>
          </a:p>
          <a:p>
            <a:pPr lvl="1"/>
            <a:r>
              <a:t>Chromatic*</a:t>
            </a:r>
          </a:p>
        </p:txBody>
      </p:sp>
      <p:sp>
        <p:nvSpPr>
          <p:cNvPr id="1508" name="Shape"/>
          <p:cNvSpPr/>
          <p:nvPr/>
        </p:nvSpPr>
        <p:spPr>
          <a:xfrm>
            <a:off x="9788573" y="10362148"/>
            <a:ext cx="402334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15000"/>
            </a:srgbClr>
          </a:solidFill>
          <a:ln w="12700">
            <a:miter lim="400000"/>
          </a:ln>
        </p:spPr>
        <p:txBody>
          <a:bodyPr lIns="50800" tIns="50800" rIns="50800" bIns="50800" anchor="ctr"/>
          <a:lstStyle/>
          <a:p>
            <a:endParaRPr/>
          </a:p>
        </p:txBody>
      </p:sp>
      <p:sp>
        <p:nvSpPr>
          <p:cNvPr id="1509" name="Line"/>
          <p:cNvSpPr/>
          <p:nvPr/>
        </p:nvSpPr>
        <p:spPr>
          <a:xfrm flipV="1">
            <a:off x="16466973" y="9942202"/>
            <a:ext cx="1" cy="1977838"/>
          </a:xfrm>
          <a:prstGeom prst="line">
            <a:avLst/>
          </a:prstGeom>
          <a:ln w="101600">
            <a:solidFill>
              <a:srgbClr val="000000">
                <a:alpha val="22314"/>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10" name="Rectangle"/>
          <p:cNvSpPr/>
          <p:nvPr/>
        </p:nvSpPr>
        <p:spPr>
          <a:xfrm>
            <a:off x="19173218" y="10406519"/>
            <a:ext cx="2782861" cy="1088494"/>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11" name="Triangle"/>
          <p:cNvSpPr/>
          <p:nvPr/>
        </p:nvSpPr>
        <p:spPr>
          <a:xfrm flipH="1">
            <a:off x="16419338" y="10387670"/>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12" name="Triangle"/>
          <p:cNvSpPr/>
          <p:nvPr/>
        </p:nvSpPr>
        <p:spPr>
          <a:xfrm>
            <a:off x="13754307" y="10373685"/>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13" name="Line"/>
          <p:cNvSpPr/>
          <p:nvPr/>
        </p:nvSpPr>
        <p:spPr>
          <a:xfrm flipV="1">
            <a:off x="16462638" y="10439062"/>
            <a:ext cx="2704000" cy="516734"/>
          </a:xfrm>
          <a:prstGeom prst="line">
            <a:avLst/>
          </a:prstGeom>
          <a:ln w="88900">
            <a:solidFill>
              <a:srgbClr val="FF644E">
                <a:alpha val="15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14" name="Line"/>
          <p:cNvSpPr/>
          <p:nvPr/>
        </p:nvSpPr>
        <p:spPr>
          <a:xfrm>
            <a:off x="16456138" y="10934378"/>
            <a:ext cx="2722216" cy="511836"/>
          </a:xfrm>
          <a:prstGeom prst="line">
            <a:avLst/>
          </a:prstGeom>
          <a:ln w="88900">
            <a:solidFill>
              <a:srgbClr val="FF644E">
                <a:alpha val="15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15" name="Line"/>
          <p:cNvSpPr/>
          <p:nvPr/>
        </p:nvSpPr>
        <p:spPr>
          <a:xfrm flipV="1">
            <a:off x="16466974" y="10810172"/>
            <a:ext cx="0" cy="231901"/>
          </a:xfrm>
          <a:prstGeom prst="line">
            <a:avLst/>
          </a:prstGeom>
          <a:ln w="177800">
            <a:solidFill>
              <a:srgbClr val="0433FF"/>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16" name="Line"/>
          <p:cNvSpPr/>
          <p:nvPr/>
        </p:nvSpPr>
        <p:spPr>
          <a:xfrm>
            <a:off x="19150454" y="10442422"/>
            <a:ext cx="2731035" cy="1"/>
          </a:xfrm>
          <a:prstGeom prst="line">
            <a:avLst/>
          </a:prstGeom>
          <a:ln w="88900">
            <a:solidFill>
              <a:srgbClr val="FF2600">
                <a:alpha val="75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17" name="Line"/>
          <p:cNvSpPr/>
          <p:nvPr/>
        </p:nvSpPr>
        <p:spPr>
          <a:xfrm>
            <a:off x="19147567" y="11449322"/>
            <a:ext cx="2731035" cy="1"/>
          </a:xfrm>
          <a:prstGeom prst="line">
            <a:avLst/>
          </a:prstGeom>
          <a:ln w="88900">
            <a:solidFill>
              <a:srgbClr val="FF2600">
                <a:alpha val="75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18" name="Shape"/>
          <p:cNvSpPr/>
          <p:nvPr/>
        </p:nvSpPr>
        <p:spPr>
          <a:xfrm>
            <a:off x="18937946" y="9720053"/>
            <a:ext cx="419156" cy="2580712"/>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23" name="Shape"/>
          <p:cNvSpPr/>
          <p:nvPr/>
        </p:nvSpPr>
        <p:spPr>
          <a:xfrm>
            <a:off x="13550344" y="9632302"/>
            <a:ext cx="419157"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24" name="Line"/>
          <p:cNvSpPr/>
          <p:nvPr/>
        </p:nvSpPr>
        <p:spPr>
          <a:xfrm flipV="1">
            <a:off x="8670801" y="3999539"/>
            <a:ext cx="3064515" cy="1908588"/>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25" name="Line"/>
          <p:cNvSpPr/>
          <p:nvPr/>
        </p:nvSpPr>
        <p:spPr>
          <a:xfrm flipV="1">
            <a:off x="9588167" y="5754971"/>
            <a:ext cx="3194530" cy="2013507"/>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26" name="Line"/>
          <p:cNvSpPr/>
          <p:nvPr/>
        </p:nvSpPr>
        <p:spPr>
          <a:xfrm>
            <a:off x="8694329" y="5927690"/>
            <a:ext cx="4547126" cy="372631"/>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72" name="Connection Line"/>
          <p:cNvSpPr/>
          <p:nvPr/>
        </p:nvSpPr>
        <p:spPr>
          <a:xfrm>
            <a:off x="8630837" y="5585266"/>
            <a:ext cx="992031" cy="2219446"/>
          </a:xfrm>
          <a:custGeom>
            <a:avLst/>
            <a:gdLst/>
            <a:ahLst/>
            <a:cxnLst>
              <a:cxn ang="0">
                <a:pos x="wd2" y="hd2"/>
              </a:cxn>
              <a:cxn ang="5400000">
                <a:pos x="wd2" y="hd2"/>
              </a:cxn>
              <a:cxn ang="10800000">
                <a:pos x="wd2" y="hd2"/>
              </a:cxn>
              <a:cxn ang="16200000">
                <a:pos x="wd2" y="hd2"/>
              </a:cxn>
            </a:cxnLst>
            <a:rect l="0" t="0" r="r" b="b"/>
            <a:pathLst>
              <a:path w="21511" h="21600" extrusionOk="0">
                <a:moveTo>
                  <a:pt x="1" y="0"/>
                </a:moveTo>
                <a:cubicBezTo>
                  <a:pt x="-89" y="8826"/>
                  <a:pt x="7081" y="16026"/>
                  <a:pt x="21511" y="21600"/>
                </a:cubicBezTo>
              </a:path>
            </a:pathLst>
          </a:custGeom>
          <a:ln w="50800">
            <a:solidFill>
              <a:srgbClr val="000000"/>
            </a:solidFill>
            <a:miter lim="400000"/>
          </a:ln>
        </p:spPr>
        <p:txBody>
          <a:bodyPr/>
          <a:lstStyle/>
          <a:p>
            <a:endParaRPr/>
          </a:p>
        </p:txBody>
      </p:sp>
      <p:sp>
        <p:nvSpPr>
          <p:cNvPr id="1573" name="Connection Line"/>
          <p:cNvSpPr/>
          <p:nvPr/>
        </p:nvSpPr>
        <p:spPr>
          <a:xfrm>
            <a:off x="13194055" y="6114817"/>
            <a:ext cx="217255" cy="7206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50800">
            <a:solidFill>
              <a:srgbClr val="000000"/>
            </a:solidFill>
            <a:miter lim="400000"/>
          </a:ln>
        </p:spPr>
        <p:txBody>
          <a:bodyPr/>
          <a:lstStyle/>
          <a:p>
            <a:endParaRPr/>
          </a:p>
        </p:txBody>
      </p:sp>
      <p:sp>
        <p:nvSpPr>
          <p:cNvPr id="1529" name="Line"/>
          <p:cNvSpPr/>
          <p:nvPr/>
        </p:nvSpPr>
        <p:spPr>
          <a:xfrm>
            <a:off x="10507890" y="7783285"/>
            <a:ext cx="392876" cy="1452695"/>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30" name="Line"/>
          <p:cNvSpPr/>
          <p:nvPr/>
        </p:nvSpPr>
        <p:spPr>
          <a:xfrm flipV="1">
            <a:off x="9918102" y="7572741"/>
            <a:ext cx="785668" cy="909065"/>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31" name="Line"/>
          <p:cNvSpPr/>
          <p:nvPr/>
        </p:nvSpPr>
        <p:spPr>
          <a:xfrm flipV="1">
            <a:off x="10880828" y="9211806"/>
            <a:ext cx="1" cy="2238809"/>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32" name="Line"/>
          <p:cNvSpPr/>
          <p:nvPr/>
        </p:nvSpPr>
        <p:spPr>
          <a:xfrm flipH="1">
            <a:off x="10011284" y="6277726"/>
            <a:ext cx="3229973" cy="2122433"/>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33" name="Line"/>
          <p:cNvSpPr/>
          <p:nvPr/>
        </p:nvSpPr>
        <p:spPr>
          <a:xfrm flipH="1">
            <a:off x="10521603" y="6636308"/>
            <a:ext cx="2816684" cy="1177175"/>
          </a:xfrm>
          <a:prstGeom prst="line">
            <a:avLst/>
          </a:prstGeom>
          <a:ln w="25400">
            <a:solidFill>
              <a:srgbClr val="FF2603">
                <a:alpha val="50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34" name="Line"/>
          <p:cNvSpPr/>
          <p:nvPr/>
        </p:nvSpPr>
        <p:spPr>
          <a:xfrm flipH="1">
            <a:off x="9618038" y="6629943"/>
            <a:ext cx="3711956" cy="1106382"/>
          </a:xfrm>
          <a:prstGeom prst="line">
            <a:avLst/>
          </a:prstGeom>
          <a:ln w="25400">
            <a:solidFill>
              <a:srgbClr val="FF2603">
                <a:alpha val="15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35" name="Line"/>
          <p:cNvSpPr/>
          <p:nvPr/>
        </p:nvSpPr>
        <p:spPr>
          <a:xfrm>
            <a:off x="9652270" y="10269434"/>
            <a:ext cx="1349660" cy="1332365"/>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36" name="Shape"/>
          <p:cNvSpPr/>
          <p:nvPr/>
        </p:nvSpPr>
        <p:spPr>
          <a:xfrm>
            <a:off x="8676520" y="4018463"/>
            <a:ext cx="4093461" cy="3736895"/>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21600" y="10114"/>
                </a:lnTo>
                <a:lnTo>
                  <a:pt x="4858" y="21600"/>
                </a:lnTo>
                <a:cubicBezTo>
                  <a:pt x="3350" y="20250"/>
                  <a:pt x="2133" y="18552"/>
                  <a:pt x="1292" y="16628"/>
                </a:cubicBezTo>
                <a:cubicBezTo>
                  <a:pt x="489" y="14788"/>
                  <a:pt x="49" y="12784"/>
                  <a:pt x="0" y="10745"/>
                </a:cubicBezTo>
                <a:lnTo>
                  <a:pt x="16133" y="0"/>
                </a:lnTo>
                <a:close/>
              </a:path>
            </a:pathLst>
          </a:custGeom>
          <a:solidFill>
            <a:srgbClr val="FF2600">
              <a:alpha val="15000"/>
            </a:srgbClr>
          </a:solidFill>
          <a:ln w="12700">
            <a:miter lim="400000"/>
          </a:ln>
        </p:spPr>
        <p:txBody>
          <a:bodyPr lIns="50800" tIns="50800" rIns="50800" bIns="50800" anchor="ctr"/>
          <a:lstStyle/>
          <a:p>
            <a:endParaRPr/>
          </a:p>
        </p:txBody>
      </p:sp>
      <p:sp>
        <p:nvSpPr>
          <p:cNvPr id="1537" name="Shape"/>
          <p:cNvSpPr/>
          <p:nvPr/>
        </p:nvSpPr>
        <p:spPr>
          <a:xfrm>
            <a:off x="8663820" y="5902817"/>
            <a:ext cx="4663616" cy="1877941"/>
          </a:xfrm>
          <a:custGeom>
            <a:avLst/>
            <a:gdLst/>
            <a:ahLst/>
            <a:cxnLst>
              <a:cxn ang="0">
                <a:pos x="wd2" y="hd2"/>
              </a:cxn>
              <a:cxn ang="5400000">
                <a:pos x="wd2" y="hd2"/>
              </a:cxn>
              <a:cxn ang="10800000">
                <a:pos x="wd2" y="hd2"/>
              </a:cxn>
              <a:cxn ang="16200000">
                <a:pos x="wd2" y="hd2"/>
              </a:cxn>
            </a:cxnLst>
            <a:rect l="0" t="0" r="r" b="b"/>
            <a:pathLst>
              <a:path w="21600" h="21600" extrusionOk="0">
                <a:moveTo>
                  <a:pt x="21144" y="4588"/>
                </a:moveTo>
                <a:lnTo>
                  <a:pt x="21600" y="8564"/>
                </a:lnTo>
                <a:lnTo>
                  <a:pt x="4264" y="21600"/>
                </a:lnTo>
                <a:cubicBezTo>
                  <a:pt x="2941" y="18913"/>
                  <a:pt x="1872" y="15535"/>
                  <a:pt x="1134" y="11706"/>
                </a:cubicBezTo>
                <a:cubicBezTo>
                  <a:pt x="429" y="8045"/>
                  <a:pt x="43" y="4056"/>
                  <a:pt x="0" y="0"/>
                </a:cubicBezTo>
                <a:lnTo>
                  <a:pt x="21144" y="4588"/>
                </a:lnTo>
                <a:close/>
              </a:path>
            </a:pathLst>
          </a:custGeom>
          <a:solidFill>
            <a:srgbClr val="FF2600">
              <a:alpha val="15000"/>
            </a:srgbClr>
          </a:solidFill>
          <a:ln w="12700">
            <a:miter lim="400000"/>
          </a:ln>
        </p:spPr>
        <p:txBody>
          <a:bodyPr lIns="50800" tIns="50800" rIns="50800" bIns="50800" anchor="ctr"/>
          <a:lstStyle/>
          <a:p>
            <a:endParaRPr/>
          </a:p>
        </p:txBody>
      </p:sp>
      <p:sp>
        <p:nvSpPr>
          <p:cNvPr id="1538" name="Shape"/>
          <p:cNvSpPr/>
          <p:nvPr/>
        </p:nvSpPr>
        <p:spPr>
          <a:xfrm>
            <a:off x="10019980" y="6284195"/>
            <a:ext cx="3332856"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FF2600">
              <a:alpha val="15000"/>
            </a:srgbClr>
          </a:solidFill>
          <a:ln w="12700">
            <a:miter lim="400000"/>
          </a:ln>
        </p:spPr>
        <p:txBody>
          <a:bodyPr lIns="50800" tIns="50800" rIns="50800" bIns="50800" anchor="ctr"/>
          <a:lstStyle/>
          <a:p>
            <a:endParaRPr/>
          </a:p>
        </p:txBody>
      </p:sp>
      <p:sp>
        <p:nvSpPr>
          <p:cNvPr id="1539" name="Shape"/>
          <p:cNvSpPr/>
          <p:nvPr/>
        </p:nvSpPr>
        <p:spPr>
          <a:xfrm>
            <a:off x="9812997" y="7815534"/>
            <a:ext cx="1073856" cy="1369484"/>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FF2600">
              <a:alpha val="15000"/>
            </a:srgbClr>
          </a:solidFill>
          <a:ln w="12700">
            <a:miter lim="400000"/>
          </a:ln>
        </p:spPr>
        <p:txBody>
          <a:bodyPr lIns="50800" tIns="50800" rIns="50800" bIns="50800" anchor="ctr"/>
          <a:lstStyle/>
          <a:p>
            <a:endParaRPr/>
          </a:p>
        </p:txBody>
      </p:sp>
      <p:sp>
        <p:nvSpPr>
          <p:cNvPr id="1540" name="Shape"/>
          <p:cNvSpPr/>
          <p:nvPr/>
        </p:nvSpPr>
        <p:spPr>
          <a:xfrm>
            <a:off x="9804981" y="9184840"/>
            <a:ext cx="1091953" cy="2252163"/>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FF2600">
              <a:alpha val="15000"/>
            </a:srgbClr>
          </a:solidFill>
          <a:ln w="12700">
            <a:miter lim="400000"/>
          </a:ln>
        </p:spPr>
        <p:txBody>
          <a:bodyPr lIns="50800" tIns="50800" rIns="50800" bIns="50800" anchor="ctr"/>
          <a:lstStyle/>
          <a:p>
            <a:endParaRPr/>
          </a:p>
        </p:txBody>
      </p:sp>
      <p:sp>
        <p:nvSpPr>
          <p:cNvPr id="1541" name="Shape"/>
          <p:cNvSpPr/>
          <p:nvPr/>
        </p:nvSpPr>
        <p:spPr>
          <a:xfrm rot="5400000">
            <a:off x="10205008" y="8516008"/>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42" name="Line"/>
          <p:cNvSpPr/>
          <p:nvPr/>
        </p:nvSpPr>
        <p:spPr>
          <a:xfrm>
            <a:off x="16516433" y="8518666"/>
            <a:ext cx="1" cy="1144883"/>
          </a:xfrm>
          <a:prstGeom prst="line">
            <a:avLst/>
          </a:prstGeom>
          <a:ln w="63500">
            <a:solidFill>
              <a:srgbClr val="000000"/>
            </a:solidFill>
            <a:miter lim="400000"/>
            <a:tailEnd type="triangle"/>
          </a:ln>
        </p:spPr>
        <p:txBody>
          <a:bodyPr lIns="50800" tIns="50800" rIns="50800" bIns="50800" anchor="ctr"/>
          <a:lstStyle/>
          <a:p>
            <a:endParaRPr/>
          </a:p>
        </p:txBody>
      </p:sp>
      <p:sp>
        <p:nvSpPr>
          <p:cNvPr id="1543" name="Line"/>
          <p:cNvSpPr/>
          <p:nvPr/>
        </p:nvSpPr>
        <p:spPr>
          <a:xfrm>
            <a:off x="21887048" y="8488822"/>
            <a:ext cx="1" cy="846564"/>
          </a:xfrm>
          <a:prstGeom prst="line">
            <a:avLst/>
          </a:prstGeom>
          <a:ln w="63500">
            <a:solidFill>
              <a:srgbClr val="000000"/>
            </a:solidFill>
            <a:miter lim="400000"/>
            <a:tailEnd type="triangle"/>
          </a:ln>
        </p:spPr>
        <p:txBody>
          <a:bodyPr lIns="50800" tIns="50800" rIns="50800" bIns="50800" anchor="ctr"/>
          <a:lstStyle/>
          <a:p>
            <a:endParaRPr/>
          </a:p>
        </p:txBody>
      </p:sp>
      <p:sp>
        <p:nvSpPr>
          <p:cNvPr id="1544" name="B"/>
          <p:cNvSpPr txBox="1"/>
          <p:nvPr/>
        </p:nvSpPr>
        <p:spPr>
          <a:xfrm>
            <a:off x="15774607" y="9433054"/>
            <a:ext cx="4521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B</a:t>
            </a:r>
          </a:p>
        </p:txBody>
      </p:sp>
      <p:sp>
        <p:nvSpPr>
          <p:cNvPr id="1545" name="C"/>
          <p:cNvSpPr txBox="1"/>
          <p:nvPr/>
        </p:nvSpPr>
        <p:spPr>
          <a:xfrm>
            <a:off x="21207499" y="9433054"/>
            <a:ext cx="46786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C</a:t>
            </a:r>
          </a:p>
        </p:txBody>
      </p:sp>
      <p:sp>
        <p:nvSpPr>
          <p:cNvPr id="1546" name="Shape"/>
          <p:cNvSpPr/>
          <p:nvPr/>
        </p:nvSpPr>
        <p:spPr>
          <a:xfrm>
            <a:off x="8674530" y="4207616"/>
            <a:ext cx="4229577" cy="3519080"/>
          </a:xfrm>
          <a:custGeom>
            <a:avLst/>
            <a:gdLst/>
            <a:ahLst/>
            <a:cxnLst>
              <a:cxn ang="0">
                <a:pos x="wd2" y="hd2"/>
              </a:cxn>
              <a:cxn ang="5400000">
                <a:pos x="wd2" y="hd2"/>
              </a:cxn>
              <a:cxn ang="10800000">
                <a:pos x="wd2" y="hd2"/>
              </a:cxn>
              <a:cxn ang="16200000">
                <a:pos x="wd2" y="hd2"/>
              </a:cxn>
            </a:cxnLst>
            <a:rect l="0" t="0" r="r" b="b"/>
            <a:pathLst>
              <a:path w="21600" h="21600" extrusionOk="0">
                <a:moveTo>
                  <a:pt x="16058" y="0"/>
                </a:moveTo>
                <a:lnTo>
                  <a:pt x="21600" y="10979"/>
                </a:lnTo>
                <a:lnTo>
                  <a:pt x="4701" y="21600"/>
                </a:lnTo>
                <a:cubicBezTo>
                  <a:pt x="3242" y="20166"/>
                  <a:pt x="2064" y="18363"/>
                  <a:pt x="1251" y="16320"/>
                </a:cubicBezTo>
                <a:cubicBezTo>
                  <a:pt x="473" y="14366"/>
                  <a:pt x="47" y="12238"/>
                  <a:pt x="0" y="10073"/>
                </a:cubicBezTo>
                <a:lnTo>
                  <a:pt x="16058" y="0"/>
                </a:lnTo>
                <a:close/>
              </a:path>
            </a:pathLst>
          </a:custGeom>
          <a:solidFill>
            <a:srgbClr val="00F900">
              <a:alpha val="40000"/>
            </a:srgbClr>
          </a:solidFill>
          <a:ln w="25400">
            <a:solidFill>
              <a:srgbClr val="009051">
                <a:alpha val="40000"/>
              </a:srgbClr>
            </a:solidFill>
            <a:miter lim="400000"/>
          </a:ln>
        </p:spPr>
        <p:txBody>
          <a:bodyPr lIns="50800" tIns="50800" rIns="50800" bIns="50800" anchor="ctr"/>
          <a:lstStyle/>
          <a:p>
            <a:endParaRPr/>
          </a:p>
        </p:txBody>
      </p:sp>
      <p:sp>
        <p:nvSpPr>
          <p:cNvPr id="1547" name="Shape"/>
          <p:cNvSpPr/>
          <p:nvPr/>
        </p:nvSpPr>
        <p:spPr>
          <a:xfrm>
            <a:off x="8704443" y="5907506"/>
            <a:ext cx="4678605" cy="1877940"/>
          </a:xfrm>
          <a:custGeom>
            <a:avLst/>
            <a:gdLst/>
            <a:ahLst/>
            <a:cxnLst>
              <a:cxn ang="0">
                <a:pos x="wd2" y="hd2"/>
              </a:cxn>
              <a:cxn ang="5400000">
                <a:pos x="wd2" y="hd2"/>
              </a:cxn>
              <a:cxn ang="10800000">
                <a:pos x="wd2" y="hd2"/>
              </a:cxn>
              <a:cxn ang="16200000">
                <a:pos x="wd2" y="hd2"/>
              </a:cxn>
            </a:cxnLst>
            <a:rect l="0" t="0" r="r" b="b"/>
            <a:pathLst>
              <a:path w="21600" h="21600" extrusionOk="0">
                <a:moveTo>
                  <a:pt x="21146" y="5292"/>
                </a:moveTo>
                <a:cubicBezTo>
                  <a:pt x="21221" y="5955"/>
                  <a:pt x="21297" y="6617"/>
                  <a:pt x="21373" y="7280"/>
                </a:cubicBezTo>
                <a:cubicBezTo>
                  <a:pt x="21449" y="7943"/>
                  <a:pt x="21524" y="8605"/>
                  <a:pt x="21600" y="9268"/>
                </a:cubicBezTo>
                <a:lnTo>
                  <a:pt x="4250" y="21600"/>
                </a:lnTo>
                <a:cubicBezTo>
                  <a:pt x="2931" y="18913"/>
                  <a:pt x="1866" y="15535"/>
                  <a:pt x="1131" y="11706"/>
                </a:cubicBezTo>
                <a:cubicBezTo>
                  <a:pt x="428" y="8045"/>
                  <a:pt x="43" y="4056"/>
                  <a:pt x="0" y="0"/>
                </a:cubicBezTo>
                <a:lnTo>
                  <a:pt x="21146" y="5292"/>
                </a:lnTo>
                <a:close/>
              </a:path>
            </a:pathLst>
          </a:custGeom>
          <a:solidFill>
            <a:srgbClr val="00F900">
              <a:alpha val="40000"/>
            </a:srgbClr>
          </a:solidFill>
          <a:ln w="12700">
            <a:miter lim="400000"/>
          </a:ln>
        </p:spPr>
        <p:txBody>
          <a:bodyPr lIns="50800" tIns="50800" rIns="50800" bIns="50800" anchor="ctr"/>
          <a:lstStyle/>
          <a:p>
            <a:endParaRPr/>
          </a:p>
        </p:txBody>
      </p:sp>
      <p:sp>
        <p:nvSpPr>
          <p:cNvPr id="1548" name="Shape"/>
          <p:cNvSpPr/>
          <p:nvPr/>
        </p:nvSpPr>
        <p:spPr>
          <a:xfrm>
            <a:off x="9959161" y="6343462"/>
            <a:ext cx="3402142"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00F900">
              <a:alpha val="40000"/>
            </a:srgbClr>
          </a:solidFill>
          <a:ln w="12700">
            <a:miter lim="400000"/>
          </a:ln>
        </p:spPr>
        <p:txBody>
          <a:bodyPr lIns="50800" tIns="50800" rIns="50800" bIns="50800" anchor="ctr"/>
          <a:lstStyle/>
          <a:p>
            <a:endParaRPr/>
          </a:p>
        </p:txBody>
      </p:sp>
      <p:sp>
        <p:nvSpPr>
          <p:cNvPr id="1549" name="Shape"/>
          <p:cNvSpPr/>
          <p:nvPr/>
        </p:nvSpPr>
        <p:spPr>
          <a:xfrm>
            <a:off x="9770664" y="7790134"/>
            <a:ext cx="1073856" cy="1473290"/>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00F900">
              <a:alpha val="40000"/>
            </a:srgbClr>
          </a:solidFill>
          <a:ln w="12700">
            <a:miter lim="400000"/>
          </a:ln>
        </p:spPr>
        <p:txBody>
          <a:bodyPr lIns="50800" tIns="50800" rIns="50800" bIns="50800" anchor="ctr"/>
          <a:lstStyle/>
          <a:p>
            <a:endParaRPr/>
          </a:p>
        </p:txBody>
      </p:sp>
      <p:sp>
        <p:nvSpPr>
          <p:cNvPr id="1550" name="Shape"/>
          <p:cNvSpPr/>
          <p:nvPr/>
        </p:nvSpPr>
        <p:spPr>
          <a:xfrm>
            <a:off x="9728781" y="9108640"/>
            <a:ext cx="1091953" cy="2252163"/>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00F900">
              <a:alpha val="40000"/>
            </a:srgbClr>
          </a:solidFill>
          <a:ln w="12700">
            <a:miter lim="400000"/>
          </a:ln>
        </p:spPr>
        <p:txBody>
          <a:bodyPr lIns="50800" tIns="50800" rIns="50800" bIns="50800" anchor="ctr"/>
          <a:lstStyle/>
          <a:p>
            <a:endParaRPr/>
          </a:p>
        </p:txBody>
      </p:sp>
      <p:sp>
        <p:nvSpPr>
          <p:cNvPr id="1551" name="Shape"/>
          <p:cNvSpPr/>
          <p:nvPr/>
        </p:nvSpPr>
        <p:spPr>
          <a:xfrm rot="320052">
            <a:off x="9664656" y="10371992"/>
            <a:ext cx="4307263" cy="1099305"/>
          </a:xfrm>
          <a:custGeom>
            <a:avLst/>
            <a:gdLst/>
            <a:ahLst/>
            <a:cxnLst>
              <a:cxn ang="0">
                <a:pos x="wd2" y="hd2"/>
              </a:cxn>
              <a:cxn ang="5400000">
                <a:pos x="wd2" y="hd2"/>
              </a:cxn>
              <a:cxn ang="10800000">
                <a:pos x="wd2" y="hd2"/>
              </a:cxn>
              <a:cxn ang="16200000">
                <a:pos x="wd2" y="hd2"/>
              </a:cxn>
            </a:cxnLst>
            <a:rect l="0" t="0" r="r" b="b"/>
            <a:pathLst>
              <a:path w="21600" h="21600" extrusionOk="0">
                <a:moveTo>
                  <a:pt x="21597" y="0"/>
                </a:moveTo>
                <a:lnTo>
                  <a:pt x="21600" y="21600"/>
                </a:lnTo>
                <a:lnTo>
                  <a:pt x="5969" y="20856"/>
                </a:lnTo>
                <a:lnTo>
                  <a:pt x="0" y="3044"/>
                </a:lnTo>
                <a:lnTo>
                  <a:pt x="21597" y="0"/>
                </a:lnTo>
                <a:close/>
              </a:path>
            </a:pathLst>
          </a:custGeom>
          <a:solidFill>
            <a:srgbClr val="00F900">
              <a:alpha val="40000"/>
            </a:srgbClr>
          </a:solidFill>
          <a:ln w="12700">
            <a:miter lim="400000"/>
          </a:ln>
        </p:spPr>
        <p:txBody>
          <a:bodyPr lIns="50800" tIns="50800" rIns="50800" bIns="50800" anchor="ctr"/>
          <a:lstStyle/>
          <a:p>
            <a:endParaRPr/>
          </a:p>
        </p:txBody>
      </p:sp>
      <p:sp>
        <p:nvSpPr>
          <p:cNvPr id="1552" name="Triangle"/>
          <p:cNvSpPr/>
          <p:nvPr/>
        </p:nvSpPr>
        <p:spPr>
          <a:xfrm rot="10358">
            <a:off x="13749701" y="10610356"/>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00F900">
              <a:alpha val="4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53" name="Triangle"/>
          <p:cNvSpPr/>
          <p:nvPr/>
        </p:nvSpPr>
        <p:spPr>
          <a:xfrm rot="10358" flipH="1">
            <a:off x="16391532" y="10614080"/>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00F900">
              <a:alpha val="4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54" name="Shape"/>
          <p:cNvSpPr/>
          <p:nvPr/>
        </p:nvSpPr>
        <p:spPr>
          <a:xfrm rot="21450342" flipH="1">
            <a:off x="19132069" y="10472736"/>
            <a:ext cx="2833230" cy="1157508"/>
          </a:xfrm>
          <a:custGeom>
            <a:avLst/>
            <a:gdLst/>
            <a:ahLst/>
            <a:cxnLst>
              <a:cxn ang="0">
                <a:pos x="wd2" y="hd2"/>
              </a:cxn>
              <a:cxn ang="5400000">
                <a:pos x="wd2" y="hd2"/>
              </a:cxn>
              <a:cxn ang="10800000">
                <a:pos x="wd2" y="hd2"/>
              </a:cxn>
              <a:cxn ang="16200000">
                <a:pos x="wd2" y="hd2"/>
              </a:cxn>
            </a:cxnLst>
            <a:rect l="0" t="0" r="r" b="b"/>
            <a:pathLst>
              <a:path w="21600" h="21600" extrusionOk="0">
                <a:moveTo>
                  <a:pt x="21277" y="1939"/>
                </a:moveTo>
                <a:lnTo>
                  <a:pt x="21600" y="21600"/>
                </a:lnTo>
                <a:lnTo>
                  <a:pt x="375" y="20175"/>
                </a:lnTo>
                <a:lnTo>
                  <a:pt x="0" y="0"/>
                </a:lnTo>
                <a:lnTo>
                  <a:pt x="21277" y="1939"/>
                </a:lnTo>
                <a:close/>
              </a:path>
            </a:pathLst>
          </a:custGeom>
          <a:solidFill>
            <a:srgbClr val="00F900">
              <a:alpha val="40000"/>
            </a:srgbClr>
          </a:solidFill>
          <a:ln w="12700">
            <a:miter lim="400000"/>
          </a:ln>
        </p:spPr>
        <p:txBody>
          <a:bodyPr lIns="50800" tIns="50800" rIns="50800" bIns="50800" anchor="ctr"/>
          <a:lstStyle/>
          <a:p>
            <a:endParaRPr/>
          </a:p>
        </p:txBody>
      </p:sp>
      <p:sp>
        <p:nvSpPr>
          <p:cNvPr id="1555" name="Oval"/>
          <p:cNvSpPr/>
          <p:nvPr/>
        </p:nvSpPr>
        <p:spPr>
          <a:xfrm rot="19913441">
            <a:off x="12619735" y="3405560"/>
            <a:ext cx="469858" cy="1808825"/>
          </a:xfrm>
          <a:prstGeom prst="ellipse">
            <a:avLst/>
          </a:prstGeom>
          <a:ln w="25400">
            <a:solidFill>
              <a:schemeClr val="accent1">
                <a:satOff val="-9155"/>
                <a:lumOff val="-32673"/>
              </a:schemeClr>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556" name="Star"/>
          <p:cNvSpPr/>
          <p:nvPr/>
        </p:nvSpPr>
        <p:spPr>
          <a:xfrm>
            <a:off x="12576023" y="3955072"/>
            <a:ext cx="724701" cy="689231"/>
          </a:xfrm>
          <a:prstGeom prst="star5">
            <a:avLst>
              <a:gd name="adj" fmla="val 19100"/>
              <a:gd name="hf" fmla="val 105146"/>
              <a:gd name="vf" fmla="val 110557"/>
            </a:avLst>
          </a:prstGeom>
          <a:solidFill>
            <a:srgbClr val="FFEC00"/>
          </a:solidFill>
          <a:ln w="25400">
            <a:solidFill>
              <a:srgbClr val="000000"/>
            </a:solidFill>
            <a:miter lim="400000"/>
          </a:ln>
          <a:effectLst>
            <a:outerShdw blurRad="50800" dist="12700" rotWithShape="0">
              <a:srgbClr val="000000">
                <a:alpha val="50000"/>
              </a:srgbClr>
            </a:outerShdw>
          </a:effectLst>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1557" name="Saturn"/>
          <p:cNvSpPr/>
          <p:nvPr/>
        </p:nvSpPr>
        <p:spPr>
          <a:xfrm>
            <a:off x="12889866" y="4900669"/>
            <a:ext cx="771171" cy="401389"/>
          </a:xfrm>
          <a:custGeom>
            <a:avLst/>
            <a:gdLst/>
            <a:ahLst/>
            <a:cxnLst>
              <a:cxn ang="0">
                <a:pos x="wd2" y="hd2"/>
              </a:cxn>
              <a:cxn ang="5400000">
                <a:pos x="wd2" y="hd2"/>
              </a:cxn>
              <a:cxn ang="10800000">
                <a:pos x="wd2" y="hd2"/>
              </a:cxn>
              <a:cxn ang="16200000">
                <a:pos x="wd2" y="hd2"/>
              </a:cxn>
            </a:cxnLst>
            <a:rect l="0" t="0" r="r" b="b"/>
            <a:pathLst>
              <a:path w="20986" h="20722" extrusionOk="0">
                <a:moveTo>
                  <a:pt x="10578" y="1"/>
                </a:moveTo>
                <a:cubicBezTo>
                  <a:pt x="9874" y="-20"/>
                  <a:pt x="9157" y="218"/>
                  <a:pt x="8464" y="745"/>
                </a:cubicBezTo>
                <a:cubicBezTo>
                  <a:pt x="6243" y="2431"/>
                  <a:pt x="4928" y="6572"/>
                  <a:pt x="5038" y="10863"/>
                </a:cubicBezTo>
                <a:cubicBezTo>
                  <a:pt x="5041" y="10972"/>
                  <a:pt x="5010" y="11074"/>
                  <a:pt x="4959" y="11124"/>
                </a:cubicBezTo>
                <a:cubicBezTo>
                  <a:pt x="1769" y="14201"/>
                  <a:pt x="-247" y="17027"/>
                  <a:pt x="24" y="18312"/>
                </a:cubicBezTo>
                <a:cubicBezTo>
                  <a:pt x="415" y="20165"/>
                  <a:pt x="5419" y="18109"/>
                  <a:pt x="11201" y="13717"/>
                </a:cubicBezTo>
                <a:cubicBezTo>
                  <a:pt x="16983" y="9325"/>
                  <a:pt x="21353" y="4260"/>
                  <a:pt x="20962" y="2407"/>
                </a:cubicBezTo>
                <a:cubicBezTo>
                  <a:pt x="20691" y="1122"/>
                  <a:pt x="18203" y="1719"/>
                  <a:pt x="14776" y="3669"/>
                </a:cubicBezTo>
                <a:cubicBezTo>
                  <a:pt x="14721" y="3700"/>
                  <a:pt x="14661" y="3665"/>
                  <a:pt x="14623" y="3583"/>
                </a:cubicBezTo>
                <a:cubicBezTo>
                  <a:pt x="13605" y="1349"/>
                  <a:pt x="12125" y="48"/>
                  <a:pt x="10578" y="1"/>
                </a:cubicBezTo>
                <a:close/>
                <a:moveTo>
                  <a:pt x="16712" y="4606"/>
                </a:moveTo>
                <a:cubicBezTo>
                  <a:pt x="17082" y="4644"/>
                  <a:pt x="17316" y="4814"/>
                  <a:pt x="17382" y="5127"/>
                </a:cubicBezTo>
                <a:cubicBezTo>
                  <a:pt x="17663" y="6457"/>
                  <a:pt x="14806" y="9877"/>
                  <a:pt x="11001" y="12767"/>
                </a:cubicBezTo>
                <a:cubicBezTo>
                  <a:pt x="7197" y="15656"/>
                  <a:pt x="3885" y="16921"/>
                  <a:pt x="3604" y="15592"/>
                </a:cubicBezTo>
                <a:cubicBezTo>
                  <a:pt x="3472" y="14965"/>
                  <a:pt x="4037" y="13873"/>
                  <a:pt x="5070" y="12592"/>
                </a:cubicBezTo>
                <a:cubicBezTo>
                  <a:pt x="5108" y="12544"/>
                  <a:pt x="5160" y="12586"/>
                  <a:pt x="5170" y="12671"/>
                </a:cubicBezTo>
                <a:cubicBezTo>
                  <a:pt x="5233" y="13188"/>
                  <a:pt x="5318" y="13702"/>
                  <a:pt x="5425" y="14209"/>
                </a:cubicBezTo>
                <a:cubicBezTo>
                  <a:pt x="5491" y="14521"/>
                  <a:pt x="5563" y="14823"/>
                  <a:pt x="5643" y="15115"/>
                </a:cubicBezTo>
                <a:cubicBezTo>
                  <a:pt x="5669" y="15213"/>
                  <a:pt x="5728" y="15266"/>
                  <a:pt x="5785" y="15245"/>
                </a:cubicBezTo>
                <a:cubicBezTo>
                  <a:pt x="7141" y="14753"/>
                  <a:pt x="8983" y="13676"/>
                  <a:pt x="10888" y="12230"/>
                </a:cubicBezTo>
                <a:cubicBezTo>
                  <a:pt x="12711" y="10845"/>
                  <a:pt x="14371" y="9297"/>
                  <a:pt x="15561" y="7873"/>
                </a:cubicBezTo>
                <a:cubicBezTo>
                  <a:pt x="15601" y="7825"/>
                  <a:pt x="15639" y="7779"/>
                  <a:pt x="15677" y="7733"/>
                </a:cubicBezTo>
                <a:cubicBezTo>
                  <a:pt x="15726" y="7672"/>
                  <a:pt x="15749" y="7557"/>
                  <a:pt x="15732" y="7450"/>
                </a:cubicBezTo>
                <a:cubicBezTo>
                  <a:pt x="15683" y="7135"/>
                  <a:pt x="15627" y="6820"/>
                  <a:pt x="15561" y="6510"/>
                </a:cubicBezTo>
                <a:cubicBezTo>
                  <a:pt x="15454" y="6002"/>
                  <a:pt x="15329" y="5520"/>
                  <a:pt x="15186" y="5064"/>
                </a:cubicBezTo>
                <a:cubicBezTo>
                  <a:pt x="15162" y="4988"/>
                  <a:pt x="15184" y="4892"/>
                  <a:pt x="15229" y="4876"/>
                </a:cubicBezTo>
                <a:cubicBezTo>
                  <a:pt x="15836" y="4664"/>
                  <a:pt x="16342" y="4568"/>
                  <a:pt x="16712" y="4606"/>
                </a:cubicBezTo>
                <a:close/>
                <a:moveTo>
                  <a:pt x="15869" y="10396"/>
                </a:moveTo>
                <a:cubicBezTo>
                  <a:pt x="14493" y="11701"/>
                  <a:pt x="12945" y="13016"/>
                  <a:pt x="11315" y="14254"/>
                </a:cubicBezTo>
                <a:cubicBezTo>
                  <a:pt x="9676" y="15499"/>
                  <a:pt x="8075" y="16574"/>
                  <a:pt x="6614" y="17425"/>
                </a:cubicBezTo>
                <a:cubicBezTo>
                  <a:pt x="6573" y="17449"/>
                  <a:pt x="6559" y="17548"/>
                  <a:pt x="6589" y="17606"/>
                </a:cubicBezTo>
                <a:cubicBezTo>
                  <a:pt x="8086" y="20507"/>
                  <a:pt x="10412" y="21580"/>
                  <a:pt x="12522" y="19977"/>
                </a:cubicBezTo>
                <a:cubicBezTo>
                  <a:pt x="14632" y="18375"/>
                  <a:pt x="15924" y="14552"/>
                  <a:pt x="15953" y="10494"/>
                </a:cubicBezTo>
                <a:cubicBezTo>
                  <a:pt x="15954" y="10413"/>
                  <a:pt x="15908" y="10359"/>
                  <a:pt x="15869" y="10396"/>
                </a:cubicBezTo>
                <a:close/>
              </a:path>
            </a:pathLst>
          </a:custGeom>
          <a:solidFill>
            <a:srgbClr val="00F900"/>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grpSp>
        <p:nvGrpSpPr>
          <p:cNvPr id="1561" name="Group"/>
          <p:cNvGrpSpPr/>
          <p:nvPr/>
        </p:nvGrpSpPr>
        <p:grpSpPr>
          <a:xfrm>
            <a:off x="15037567" y="5506001"/>
            <a:ext cx="2928915" cy="2932064"/>
            <a:chOff x="0" y="0"/>
            <a:chExt cx="2928913" cy="2932062"/>
          </a:xfrm>
        </p:grpSpPr>
        <p:pic>
          <p:nvPicPr>
            <p:cNvPr id="1558" name="Lyot_fpmask.pdf" descr="Lyot_fpmask.pdf"/>
            <p:cNvPicPr>
              <a:picLocks noChangeAspect="1"/>
            </p:cNvPicPr>
            <p:nvPr/>
          </p:nvPicPr>
          <p:blipFill>
            <a:blip r:embed="rId2"/>
            <a:srcRect l="21012" t="10433" r="19066" b="9586"/>
            <a:stretch>
              <a:fillRect/>
            </a:stretch>
          </p:blipFill>
          <p:spPr>
            <a:xfrm>
              <a:off x="0" y="0"/>
              <a:ext cx="2928914" cy="2932063"/>
            </a:xfrm>
            <a:prstGeom prst="rect">
              <a:avLst/>
            </a:prstGeom>
            <a:ln w="12700" cap="flat">
              <a:noFill/>
              <a:miter lim="400000"/>
            </a:ln>
            <a:effectLst/>
          </p:spPr>
        </p:pic>
        <p:sp>
          <p:nvSpPr>
            <p:cNvPr id="1559" name="Circle"/>
            <p:cNvSpPr/>
            <p:nvPr/>
          </p:nvSpPr>
          <p:spPr>
            <a:xfrm>
              <a:off x="834021" y="887651"/>
              <a:ext cx="1156810" cy="1156810"/>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825500">
                <a:spcBef>
                  <a:spcPts val="0"/>
                </a:spcBef>
                <a:defRPr sz="3200">
                  <a:solidFill>
                    <a:srgbClr val="FFFFFF"/>
                  </a:solidFill>
                </a:defRPr>
              </a:pPr>
              <a:endParaRPr/>
            </a:p>
          </p:txBody>
        </p:sp>
        <p:sp>
          <p:nvSpPr>
            <p:cNvPr id="1560" name="Circle"/>
            <p:cNvSpPr/>
            <p:nvPr/>
          </p:nvSpPr>
          <p:spPr>
            <a:xfrm>
              <a:off x="1349492" y="1401142"/>
              <a:ext cx="244349" cy="244350"/>
            </a:xfrm>
            <a:prstGeom prst="ellipse">
              <a:avLst/>
            </a:prstGeom>
            <a:solidFill>
              <a:srgbClr val="0433FF"/>
            </a:solidFill>
            <a:ln w="12700" cap="flat">
              <a:noFill/>
              <a:miter lim="400000"/>
            </a:ln>
            <a:effectLst/>
          </p:spPr>
          <p:txBody>
            <a:bodyPr wrap="square" lIns="50800" tIns="50800" rIns="50800" bIns="50800" numCol="1" anchor="ctr">
              <a:noAutofit/>
            </a:bodyPr>
            <a:lstStyle/>
            <a:p>
              <a:pPr algn="ctr" defTabSz="825500">
                <a:spcBef>
                  <a:spcPts val="0"/>
                </a:spcBef>
                <a:defRPr sz="3200">
                  <a:solidFill>
                    <a:srgbClr val="FFFFFF"/>
                  </a:solidFill>
                </a:defRPr>
              </a:pPr>
              <a:endParaRPr/>
            </a:p>
          </p:txBody>
        </p:sp>
      </p:grpSp>
      <p:pic>
        <p:nvPicPr>
          <p:cNvPr id="1562" name="Lyot_fpmask.pdf" descr="Lyot_fpmask.pdf"/>
          <p:cNvPicPr>
            <a:picLocks noChangeAspect="1"/>
          </p:cNvPicPr>
          <p:nvPr/>
        </p:nvPicPr>
        <p:blipFill>
          <a:blip r:embed="rId2"/>
          <a:srcRect l="21012" t="10433" r="19066" b="9586"/>
          <a:stretch>
            <a:fillRect/>
          </a:stretch>
        </p:blipFill>
        <p:spPr>
          <a:xfrm>
            <a:off x="15058752" y="2408204"/>
            <a:ext cx="2928798" cy="2931946"/>
          </a:xfrm>
          <a:prstGeom prst="rect">
            <a:avLst/>
          </a:prstGeom>
          <a:ln w="12700">
            <a:miter lim="400000"/>
          </a:ln>
        </p:spPr>
      </p:pic>
      <p:pic>
        <p:nvPicPr>
          <p:cNvPr id="1563" name="Lyot_plane_before_mask.pdf" descr="Lyot_plane_before_mask.pdf"/>
          <p:cNvPicPr>
            <a:picLocks noChangeAspect="1"/>
          </p:cNvPicPr>
          <p:nvPr/>
        </p:nvPicPr>
        <p:blipFill>
          <a:blip r:embed="rId3"/>
          <a:stretch>
            <a:fillRect/>
          </a:stretch>
        </p:blipFill>
        <p:spPr>
          <a:xfrm>
            <a:off x="19878510" y="2408203"/>
            <a:ext cx="3909417" cy="2932064"/>
          </a:xfrm>
          <a:prstGeom prst="rect">
            <a:avLst/>
          </a:prstGeom>
          <a:ln w="12700">
            <a:miter lim="400000"/>
          </a:ln>
        </p:spPr>
      </p:pic>
      <p:pic>
        <p:nvPicPr>
          <p:cNvPr id="1564" name="Screenshot 2024-07-20 at 17.21.07.png" descr="Screenshot 2024-07-20 at 17.21.07.png"/>
          <p:cNvPicPr>
            <a:picLocks noChangeAspect="1"/>
          </p:cNvPicPr>
          <p:nvPr/>
        </p:nvPicPr>
        <p:blipFill>
          <a:blip r:embed="rId4"/>
          <a:stretch>
            <a:fillRect/>
          </a:stretch>
        </p:blipFill>
        <p:spPr>
          <a:xfrm>
            <a:off x="20408803" y="5636414"/>
            <a:ext cx="2780004" cy="2734922"/>
          </a:xfrm>
          <a:prstGeom prst="rect">
            <a:avLst/>
          </a:prstGeom>
          <a:ln w="12700">
            <a:miter lim="400000"/>
          </a:ln>
        </p:spPr>
      </p:pic>
      <p:sp>
        <p:nvSpPr>
          <p:cNvPr id="1565" name="Lyot"/>
          <p:cNvSpPr txBox="1"/>
          <p:nvPr/>
        </p:nvSpPr>
        <p:spPr>
          <a:xfrm>
            <a:off x="18618950" y="3476607"/>
            <a:ext cx="10744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Lyot</a:t>
            </a:r>
          </a:p>
        </p:txBody>
      </p:sp>
      <p:sp>
        <p:nvSpPr>
          <p:cNvPr id="1566" name="R&amp;R"/>
          <p:cNvSpPr txBox="1"/>
          <p:nvPr/>
        </p:nvSpPr>
        <p:spPr>
          <a:xfrm>
            <a:off x="18651109" y="6464435"/>
            <a:ext cx="1080517"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R&amp;R</a:t>
            </a:r>
          </a:p>
        </p:txBody>
      </p:sp>
      <p:sp>
        <p:nvSpPr>
          <p:cNvPr id="1567"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568"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569"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570"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571"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
        <p:nvSpPr>
          <p:cNvPr id="68" name="Line">
            <a:extLst>
              <a:ext uri="{FF2B5EF4-FFF2-40B4-BE49-F238E27FC236}">
                <a16:creationId xmlns:a16="http://schemas.microsoft.com/office/drawing/2014/main" id="{F90B0B9C-88A1-7E47-A20E-4A58D94752E0}"/>
              </a:ext>
            </a:extLst>
          </p:cNvPr>
          <p:cNvSpPr/>
          <p:nvPr/>
        </p:nvSpPr>
        <p:spPr>
          <a:xfrm flipV="1">
            <a:off x="21926176" y="9591173"/>
            <a:ext cx="0" cy="938282"/>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9" name="Line">
            <a:extLst>
              <a:ext uri="{FF2B5EF4-FFF2-40B4-BE49-F238E27FC236}">
                <a16:creationId xmlns:a16="http://schemas.microsoft.com/office/drawing/2014/main" id="{E712F272-857F-F04F-84A1-4530006AEA82}"/>
              </a:ext>
            </a:extLst>
          </p:cNvPr>
          <p:cNvSpPr/>
          <p:nvPr/>
        </p:nvSpPr>
        <p:spPr>
          <a:xfrm flipV="1">
            <a:off x="21921215" y="11324709"/>
            <a:ext cx="0" cy="853436"/>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0" name="Line">
            <a:extLst>
              <a:ext uri="{FF2B5EF4-FFF2-40B4-BE49-F238E27FC236}">
                <a16:creationId xmlns:a16="http://schemas.microsoft.com/office/drawing/2014/main" id="{02588F19-AC7B-B643-9BDF-4111F873C510}"/>
              </a:ext>
            </a:extLst>
          </p:cNvPr>
          <p:cNvSpPr/>
          <p:nvPr/>
        </p:nvSpPr>
        <p:spPr>
          <a:xfrm>
            <a:off x="21747094" y="11323611"/>
            <a:ext cx="350905"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1" name="Line">
            <a:extLst>
              <a:ext uri="{FF2B5EF4-FFF2-40B4-BE49-F238E27FC236}">
                <a16:creationId xmlns:a16="http://schemas.microsoft.com/office/drawing/2014/main" id="{616FB331-E220-204F-8E8C-785A3E92CE8B}"/>
              </a:ext>
            </a:extLst>
          </p:cNvPr>
          <p:cNvSpPr/>
          <p:nvPr/>
        </p:nvSpPr>
        <p:spPr>
          <a:xfrm>
            <a:off x="21759050" y="10556786"/>
            <a:ext cx="380513"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5" name="Vortex coronagraph"/>
          <p:cNvSpPr txBox="1">
            <a:spLocks noGrp="1"/>
          </p:cNvSpPr>
          <p:nvPr>
            <p:ph type="title"/>
          </p:nvPr>
        </p:nvSpPr>
        <p:spPr>
          <a:xfrm>
            <a:off x="7180105" y="367933"/>
            <a:ext cx="21971001" cy="1689101"/>
          </a:xfrm>
          <a:prstGeom prst="rect">
            <a:avLst/>
          </a:prstGeom>
        </p:spPr>
        <p:txBody>
          <a:bodyPr/>
          <a:lstStyle/>
          <a:p>
            <a:r>
              <a:t>Vortex coronagraph</a:t>
            </a:r>
          </a:p>
        </p:txBody>
      </p:sp>
      <p:sp>
        <p:nvSpPr>
          <p:cNvPr id="1576" name="Shape"/>
          <p:cNvSpPr/>
          <p:nvPr/>
        </p:nvSpPr>
        <p:spPr>
          <a:xfrm>
            <a:off x="1684679" y="7309540"/>
            <a:ext cx="402334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50000"/>
            </a:srgbClr>
          </a:solidFill>
          <a:ln w="12700">
            <a:miter lim="400000"/>
          </a:ln>
        </p:spPr>
        <p:txBody>
          <a:bodyPr lIns="50800" tIns="50800" rIns="50800" bIns="50800" anchor="ctr"/>
          <a:lstStyle/>
          <a:p>
            <a:endParaRPr/>
          </a:p>
        </p:txBody>
      </p:sp>
      <p:pic>
        <p:nvPicPr>
          <p:cNvPr id="1577" name="Aper_PSF.pdf" descr="Aper_PSF.pdf"/>
          <p:cNvPicPr>
            <a:picLocks noChangeAspect="1"/>
          </p:cNvPicPr>
          <p:nvPr/>
        </p:nvPicPr>
        <p:blipFill>
          <a:blip r:embed="rId2"/>
          <a:srcRect l="21531" t="11111" r="18751" b="9756"/>
          <a:stretch>
            <a:fillRect/>
          </a:stretch>
        </p:blipFill>
        <p:spPr>
          <a:xfrm>
            <a:off x="7195673" y="9778555"/>
            <a:ext cx="3494690" cy="3473189"/>
          </a:xfrm>
          <a:prstGeom prst="rect">
            <a:avLst/>
          </a:prstGeom>
          <a:ln w="12700">
            <a:miter lim="400000"/>
          </a:ln>
        </p:spPr>
      </p:pic>
      <p:pic>
        <p:nvPicPr>
          <p:cNvPr id="1578" name="Clear_aperture.pdf" descr="Clear_aperture.pdf"/>
          <p:cNvPicPr>
            <a:picLocks noChangeAspect="1"/>
          </p:cNvPicPr>
          <p:nvPr/>
        </p:nvPicPr>
        <p:blipFill>
          <a:blip r:embed="rId3"/>
          <a:srcRect l="21637" t="11225" r="18999" b="9910"/>
          <a:stretch>
            <a:fillRect/>
          </a:stretch>
        </p:blipFill>
        <p:spPr>
          <a:xfrm>
            <a:off x="5731489" y="1981359"/>
            <a:ext cx="3474028" cy="3461436"/>
          </a:xfrm>
          <a:prstGeom prst="rect">
            <a:avLst/>
          </a:prstGeom>
          <a:ln w="12700">
            <a:miter lim="400000"/>
          </a:ln>
        </p:spPr>
      </p:pic>
      <p:pic>
        <p:nvPicPr>
          <p:cNvPr id="1579" name="Lyot_fpmask.pdf" descr="Lyot_fpmask.pdf"/>
          <p:cNvPicPr>
            <a:picLocks noChangeAspect="1"/>
          </p:cNvPicPr>
          <p:nvPr/>
        </p:nvPicPr>
        <p:blipFill>
          <a:blip r:embed="rId4"/>
          <a:srcRect l="21012" t="10433" r="19066" b="9586"/>
          <a:stretch>
            <a:fillRect/>
          </a:stretch>
        </p:blipFill>
        <p:spPr>
          <a:xfrm>
            <a:off x="9873310" y="1956951"/>
            <a:ext cx="3506648" cy="3510418"/>
          </a:xfrm>
          <a:prstGeom prst="rect">
            <a:avLst/>
          </a:prstGeom>
          <a:ln w="12700">
            <a:miter lim="400000"/>
          </a:ln>
        </p:spPr>
      </p:pic>
      <p:sp>
        <p:nvSpPr>
          <p:cNvPr id="1580" name="Rectangle"/>
          <p:cNvSpPr/>
          <p:nvPr/>
        </p:nvSpPr>
        <p:spPr>
          <a:xfrm>
            <a:off x="5696403" y="7325800"/>
            <a:ext cx="3242746" cy="1088495"/>
          </a:xfrm>
          <a:prstGeom prst="rect">
            <a:avLst/>
          </a:pr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81" name="Line"/>
          <p:cNvSpPr/>
          <p:nvPr/>
        </p:nvSpPr>
        <p:spPr>
          <a:xfrm flipV="1">
            <a:off x="11658900" y="6889595"/>
            <a:ext cx="1" cy="1977838"/>
          </a:xfrm>
          <a:prstGeom prst="line">
            <a:avLst/>
          </a:prstGeom>
          <a:ln w="101600">
            <a:solidFill>
              <a:srgbClr val="000000">
                <a:alpha val="22314"/>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82" name="Triangle"/>
          <p:cNvSpPr/>
          <p:nvPr/>
        </p:nvSpPr>
        <p:spPr>
          <a:xfrm>
            <a:off x="8946233" y="7321077"/>
            <a:ext cx="2770862" cy="10902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84" name="Shape"/>
          <p:cNvSpPr/>
          <p:nvPr/>
        </p:nvSpPr>
        <p:spPr>
          <a:xfrm>
            <a:off x="8742271" y="6579695"/>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85" name="Line"/>
          <p:cNvSpPr/>
          <p:nvPr/>
        </p:nvSpPr>
        <p:spPr>
          <a:xfrm flipV="1">
            <a:off x="566907" y="946932"/>
            <a:ext cx="3064515" cy="190858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86" name="Line"/>
          <p:cNvSpPr/>
          <p:nvPr/>
        </p:nvSpPr>
        <p:spPr>
          <a:xfrm flipV="1">
            <a:off x="1484273" y="2702363"/>
            <a:ext cx="3194530" cy="2013508"/>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87" name="Line"/>
          <p:cNvSpPr/>
          <p:nvPr/>
        </p:nvSpPr>
        <p:spPr>
          <a:xfrm>
            <a:off x="590435" y="2875082"/>
            <a:ext cx="4547126" cy="37263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88" name="Star"/>
          <p:cNvSpPr/>
          <p:nvPr/>
        </p:nvSpPr>
        <p:spPr>
          <a:xfrm>
            <a:off x="4472128" y="902464"/>
            <a:ext cx="724701" cy="689232"/>
          </a:xfrm>
          <a:prstGeom prst="star5">
            <a:avLst>
              <a:gd name="adj" fmla="val 19100"/>
              <a:gd name="hf" fmla="val 105146"/>
              <a:gd name="vf" fmla="val 110557"/>
            </a:avLst>
          </a:prstGeom>
          <a:solidFill>
            <a:srgbClr val="FFEC00"/>
          </a:solidFill>
          <a:ln w="25400">
            <a:solidFill>
              <a:srgbClr val="000000"/>
            </a:solidFill>
            <a:miter lim="400000"/>
          </a:ln>
          <a:effectLst>
            <a:outerShdw blurRad="50800" dist="12700" rotWithShape="0">
              <a:srgbClr val="000000">
                <a:alpha val="50000"/>
              </a:srgbClr>
            </a:outerShdw>
          </a:effectLst>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1632" name="Connection Line"/>
          <p:cNvSpPr/>
          <p:nvPr/>
        </p:nvSpPr>
        <p:spPr>
          <a:xfrm>
            <a:off x="551648" y="2532659"/>
            <a:ext cx="992031" cy="2219445"/>
          </a:xfrm>
          <a:custGeom>
            <a:avLst/>
            <a:gdLst/>
            <a:ahLst/>
            <a:cxnLst>
              <a:cxn ang="0">
                <a:pos x="wd2" y="hd2"/>
              </a:cxn>
              <a:cxn ang="5400000">
                <a:pos x="wd2" y="hd2"/>
              </a:cxn>
              <a:cxn ang="10800000">
                <a:pos x="wd2" y="hd2"/>
              </a:cxn>
              <a:cxn ang="16200000">
                <a:pos x="wd2" y="hd2"/>
              </a:cxn>
            </a:cxnLst>
            <a:rect l="0" t="0" r="r" b="b"/>
            <a:pathLst>
              <a:path w="21511" h="21600" extrusionOk="0">
                <a:moveTo>
                  <a:pt x="1" y="0"/>
                </a:moveTo>
                <a:cubicBezTo>
                  <a:pt x="-89" y="8826"/>
                  <a:pt x="7081" y="16026"/>
                  <a:pt x="21511" y="21600"/>
                </a:cubicBezTo>
              </a:path>
            </a:pathLst>
          </a:custGeom>
          <a:ln w="50800">
            <a:solidFill>
              <a:srgbClr val="000000"/>
            </a:solidFill>
            <a:miter lim="400000"/>
          </a:ln>
        </p:spPr>
        <p:txBody>
          <a:bodyPr/>
          <a:lstStyle/>
          <a:p>
            <a:endParaRPr/>
          </a:p>
        </p:txBody>
      </p:sp>
      <p:sp>
        <p:nvSpPr>
          <p:cNvPr id="1633" name="Connection Line"/>
          <p:cNvSpPr/>
          <p:nvPr/>
        </p:nvSpPr>
        <p:spPr>
          <a:xfrm>
            <a:off x="5090161" y="3062209"/>
            <a:ext cx="217255" cy="7206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50800">
            <a:solidFill>
              <a:srgbClr val="000000"/>
            </a:solidFill>
            <a:miter lim="400000"/>
          </a:ln>
        </p:spPr>
        <p:txBody>
          <a:bodyPr/>
          <a:lstStyle/>
          <a:p>
            <a:endParaRPr/>
          </a:p>
        </p:txBody>
      </p:sp>
      <p:sp>
        <p:nvSpPr>
          <p:cNvPr id="1591" name="Line"/>
          <p:cNvSpPr/>
          <p:nvPr/>
        </p:nvSpPr>
        <p:spPr>
          <a:xfrm>
            <a:off x="2403996" y="4730678"/>
            <a:ext cx="392876" cy="1452694"/>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92" name="Line"/>
          <p:cNvSpPr/>
          <p:nvPr/>
        </p:nvSpPr>
        <p:spPr>
          <a:xfrm flipV="1">
            <a:off x="1691228" y="5293924"/>
            <a:ext cx="247006" cy="868589"/>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93" name="Line"/>
          <p:cNvSpPr/>
          <p:nvPr/>
        </p:nvSpPr>
        <p:spPr>
          <a:xfrm flipV="1">
            <a:off x="1814208" y="4520133"/>
            <a:ext cx="785669" cy="909066"/>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94" name="Line"/>
          <p:cNvSpPr/>
          <p:nvPr/>
        </p:nvSpPr>
        <p:spPr>
          <a:xfrm flipV="1">
            <a:off x="1702071" y="6131147"/>
            <a:ext cx="1" cy="121331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95" name="Line"/>
          <p:cNvSpPr/>
          <p:nvPr/>
        </p:nvSpPr>
        <p:spPr>
          <a:xfrm flipV="1">
            <a:off x="2776934" y="6159198"/>
            <a:ext cx="1" cy="223881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96" name="Line"/>
          <p:cNvSpPr/>
          <p:nvPr/>
        </p:nvSpPr>
        <p:spPr>
          <a:xfrm flipH="1">
            <a:off x="1907390" y="3225119"/>
            <a:ext cx="3229973" cy="2122433"/>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97" name="Line"/>
          <p:cNvSpPr/>
          <p:nvPr/>
        </p:nvSpPr>
        <p:spPr>
          <a:xfrm flipH="1">
            <a:off x="2417709" y="3583701"/>
            <a:ext cx="2816684" cy="1177174"/>
          </a:xfrm>
          <a:prstGeom prst="line">
            <a:avLst/>
          </a:prstGeom>
          <a:ln w="25400">
            <a:solidFill>
              <a:srgbClr val="FF2603">
                <a:alpha val="50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98" name="Line"/>
          <p:cNvSpPr/>
          <p:nvPr/>
        </p:nvSpPr>
        <p:spPr>
          <a:xfrm flipH="1">
            <a:off x="1514144" y="3577336"/>
            <a:ext cx="3711956" cy="110638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599" name="Line"/>
          <p:cNvSpPr/>
          <p:nvPr/>
        </p:nvSpPr>
        <p:spPr>
          <a:xfrm>
            <a:off x="1614188" y="7265344"/>
            <a:ext cx="1283848" cy="1283848"/>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00" name="Shape"/>
          <p:cNvSpPr/>
          <p:nvPr/>
        </p:nvSpPr>
        <p:spPr>
          <a:xfrm>
            <a:off x="572625" y="965855"/>
            <a:ext cx="4093462" cy="3736895"/>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21600" y="10114"/>
                </a:lnTo>
                <a:lnTo>
                  <a:pt x="4858" y="21600"/>
                </a:lnTo>
                <a:cubicBezTo>
                  <a:pt x="3350" y="20250"/>
                  <a:pt x="2133" y="18552"/>
                  <a:pt x="1292" y="16628"/>
                </a:cubicBezTo>
                <a:cubicBezTo>
                  <a:pt x="489" y="14788"/>
                  <a:pt x="49" y="12784"/>
                  <a:pt x="0" y="10745"/>
                </a:cubicBezTo>
                <a:lnTo>
                  <a:pt x="16133" y="0"/>
                </a:lnTo>
                <a:close/>
              </a:path>
            </a:pathLst>
          </a:custGeom>
          <a:solidFill>
            <a:srgbClr val="FF2600">
              <a:alpha val="50000"/>
            </a:srgbClr>
          </a:solidFill>
          <a:ln w="12700">
            <a:miter lim="400000"/>
          </a:ln>
        </p:spPr>
        <p:txBody>
          <a:bodyPr lIns="50800" tIns="50800" rIns="50800" bIns="50800" anchor="ctr"/>
          <a:lstStyle/>
          <a:p>
            <a:endParaRPr/>
          </a:p>
        </p:txBody>
      </p:sp>
      <p:sp>
        <p:nvSpPr>
          <p:cNvPr id="1601" name="Shape"/>
          <p:cNvSpPr/>
          <p:nvPr/>
        </p:nvSpPr>
        <p:spPr>
          <a:xfrm>
            <a:off x="559925" y="2850210"/>
            <a:ext cx="4663617" cy="1877940"/>
          </a:xfrm>
          <a:custGeom>
            <a:avLst/>
            <a:gdLst/>
            <a:ahLst/>
            <a:cxnLst>
              <a:cxn ang="0">
                <a:pos x="wd2" y="hd2"/>
              </a:cxn>
              <a:cxn ang="5400000">
                <a:pos x="wd2" y="hd2"/>
              </a:cxn>
              <a:cxn ang="10800000">
                <a:pos x="wd2" y="hd2"/>
              </a:cxn>
              <a:cxn ang="16200000">
                <a:pos x="wd2" y="hd2"/>
              </a:cxn>
            </a:cxnLst>
            <a:rect l="0" t="0" r="r" b="b"/>
            <a:pathLst>
              <a:path w="21600" h="21600" extrusionOk="0">
                <a:moveTo>
                  <a:pt x="21144" y="4588"/>
                </a:moveTo>
                <a:lnTo>
                  <a:pt x="21600" y="8564"/>
                </a:lnTo>
                <a:lnTo>
                  <a:pt x="4264" y="21600"/>
                </a:lnTo>
                <a:cubicBezTo>
                  <a:pt x="2941" y="18913"/>
                  <a:pt x="1872" y="15535"/>
                  <a:pt x="1134" y="11706"/>
                </a:cubicBezTo>
                <a:cubicBezTo>
                  <a:pt x="429" y="8045"/>
                  <a:pt x="43" y="4056"/>
                  <a:pt x="0" y="0"/>
                </a:cubicBezTo>
                <a:lnTo>
                  <a:pt x="21144" y="4588"/>
                </a:lnTo>
                <a:close/>
              </a:path>
            </a:pathLst>
          </a:custGeom>
          <a:solidFill>
            <a:srgbClr val="FF2600">
              <a:alpha val="50000"/>
            </a:srgbClr>
          </a:solidFill>
          <a:ln w="12700">
            <a:miter lim="400000"/>
          </a:ln>
        </p:spPr>
        <p:txBody>
          <a:bodyPr lIns="50800" tIns="50800" rIns="50800" bIns="50800" anchor="ctr"/>
          <a:lstStyle/>
          <a:p>
            <a:endParaRPr/>
          </a:p>
        </p:txBody>
      </p:sp>
      <p:sp>
        <p:nvSpPr>
          <p:cNvPr id="1602" name="Shape"/>
          <p:cNvSpPr/>
          <p:nvPr/>
        </p:nvSpPr>
        <p:spPr>
          <a:xfrm>
            <a:off x="1916086" y="3231588"/>
            <a:ext cx="3332856"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FF2600">
              <a:alpha val="28942"/>
            </a:srgbClr>
          </a:solidFill>
          <a:ln w="12700">
            <a:miter lim="400000"/>
          </a:ln>
        </p:spPr>
        <p:txBody>
          <a:bodyPr lIns="50800" tIns="50800" rIns="50800" bIns="50800" anchor="ctr"/>
          <a:lstStyle/>
          <a:p>
            <a:endParaRPr/>
          </a:p>
        </p:txBody>
      </p:sp>
      <p:sp>
        <p:nvSpPr>
          <p:cNvPr id="1603" name="Shape"/>
          <p:cNvSpPr/>
          <p:nvPr/>
        </p:nvSpPr>
        <p:spPr>
          <a:xfrm>
            <a:off x="1709104" y="4762927"/>
            <a:ext cx="1073855" cy="1369483"/>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FF2600">
              <a:alpha val="50000"/>
            </a:srgbClr>
          </a:solidFill>
          <a:ln w="12700">
            <a:miter lim="400000"/>
          </a:ln>
        </p:spPr>
        <p:txBody>
          <a:bodyPr lIns="50800" tIns="50800" rIns="50800" bIns="50800" anchor="ctr"/>
          <a:lstStyle/>
          <a:p>
            <a:endParaRPr/>
          </a:p>
        </p:txBody>
      </p:sp>
      <p:sp>
        <p:nvSpPr>
          <p:cNvPr id="1604" name="Shape"/>
          <p:cNvSpPr/>
          <p:nvPr/>
        </p:nvSpPr>
        <p:spPr>
          <a:xfrm>
            <a:off x="1701087" y="6132233"/>
            <a:ext cx="1091953" cy="2252162"/>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FF2600">
              <a:alpha val="50000"/>
            </a:srgbClr>
          </a:solidFill>
          <a:ln w="12700">
            <a:miter lim="400000"/>
          </a:ln>
        </p:spPr>
        <p:txBody>
          <a:bodyPr lIns="50800" tIns="50800" rIns="50800" bIns="50800" anchor="ctr"/>
          <a:lstStyle/>
          <a:p>
            <a:endParaRPr/>
          </a:p>
        </p:txBody>
      </p:sp>
      <p:sp>
        <p:nvSpPr>
          <p:cNvPr id="1605" name="Shape"/>
          <p:cNvSpPr/>
          <p:nvPr/>
        </p:nvSpPr>
        <p:spPr>
          <a:xfrm rot="5400000">
            <a:off x="2101114" y="5463401"/>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06" name="Line"/>
          <p:cNvSpPr/>
          <p:nvPr/>
        </p:nvSpPr>
        <p:spPr>
          <a:xfrm flipV="1">
            <a:off x="5694691" y="6332939"/>
            <a:ext cx="0" cy="954552"/>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07" name="Line"/>
          <p:cNvSpPr/>
          <p:nvPr/>
        </p:nvSpPr>
        <p:spPr>
          <a:xfrm flipV="1">
            <a:off x="5700399" y="8437417"/>
            <a:ext cx="0" cy="1025225"/>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08" name="Line"/>
          <p:cNvSpPr/>
          <p:nvPr/>
        </p:nvSpPr>
        <p:spPr>
          <a:xfrm>
            <a:off x="5526279" y="8471777"/>
            <a:ext cx="334194"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09" name="Line"/>
          <p:cNvSpPr/>
          <p:nvPr/>
        </p:nvSpPr>
        <p:spPr>
          <a:xfrm>
            <a:off x="5548110" y="7278005"/>
            <a:ext cx="326217"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10" name="Line"/>
          <p:cNvSpPr/>
          <p:nvPr/>
        </p:nvSpPr>
        <p:spPr>
          <a:xfrm flipH="1">
            <a:off x="6111929" y="5619023"/>
            <a:ext cx="1223821" cy="1311099"/>
          </a:xfrm>
          <a:prstGeom prst="line">
            <a:avLst/>
          </a:prstGeom>
          <a:ln w="63500">
            <a:solidFill>
              <a:srgbClr val="000000"/>
            </a:solidFill>
            <a:miter lim="400000"/>
            <a:tailEnd type="triangle"/>
          </a:ln>
        </p:spPr>
        <p:txBody>
          <a:bodyPr lIns="50800" tIns="50800" rIns="50800" bIns="50800" anchor="ctr"/>
          <a:lstStyle/>
          <a:p>
            <a:endParaRPr/>
          </a:p>
        </p:txBody>
      </p:sp>
      <p:sp>
        <p:nvSpPr>
          <p:cNvPr id="1611" name="Line"/>
          <p:cNvSpPr/>
          <p:nvPr/>
        </p:nvSpPr>
        <p:spPr>
          <a:xfrm flipV="1">
            <a:off x="8949751" y="8156475"/>
            <a:ext cx="2334667" cy="1549705"/>
          </a:xfrm>
          <a:prstGeom prst="line">
            <a:avLst/>
          </a:prstGeom>
          <a:ln w="63500">
            <a:solidFill>
              <a:srgbClr val="000000"/>
            </a:solidFill>
            <a:miter lim="400000"/>
            <a:tailEnd type="triangle"/>
          </a:ln>
        </p:spPr>
        <p:txBody>
          <a:bodyPr lIns="50800" tIns="50800" rIns="50800" bIns="50800" anchor="ctr"/>
          <a:lstStyle/>
          <a:p>
            <a:endParaRPr/>
          </a:p>
        </p:txBody>
      </p:sp>
      <p:sp>
        <p:nvSpPr>
          <p:cNvPr id="1612" name="Line"/>
          <p:cNvSpPr/>
          <p:nvPr/>
        </p:nvSpPr>
        <p:spPr>
          <a:xfrm flipH="1" flipV="1">
            <a:off x="11882307" y="8135544"/>
            <a:ext cx="649598" cy="1517210"/>
          </a:xfrm>
          <a:prstGeom prst="line">
            <a:avLst/>
          </a:prstGeom>
          <a:ln w="63500">
            <a:solidFill>
              <a:srgbClr val="000000"/>
            </a:solidFill>
            <a:miter lim="400000"/>
            <a:tailEnd type="triangle"/>
          </a:ln>
        </p:spPr>
        <p:txBody>
          <a:bodyPr lIns="50800" tIns="50800" rIns="50800" bIns="50800" anchor="ctr"/>
          <a:lstStyle/>
          <a:p>
            <a:endParaRPr/>
          </a:p>
        </p:txBody>
      </p:sp>
      <p:sp>
        <p:nvSpPr>
          <p:cNvPr id="1613" name="Line"/>
          <p:cNvSpPr/>
          <p:nvPr/>
        </p:nvSpPr>
        <p:spPr>
          <a:xfrm>
            <a:off x="11648040" y="5547969"/>
            <a:ext cx="1" cy="1144883"/>
          </a:xfrm>
          <a:prstGeom prst="line">
            <a:avLst/>
          </a:prstGeom>
          <a:ln w="63500">
            <a:solidFill>
              <a:srgbClr val="000000"/>
            </a:solidFill>
            <a:miter lim="400000"/>
            <a:tailEnd type="triangle"/>
          </a:ln>
        </p:spPr>
        <p:txBody>
          <a:bodyPr lIns="50800" tIns="50800" rIns="50800" bIns="50800" anchor="ctr"/>
          <a:lstStyle/>
          <a:p>
            <a:endParaRPr/>
          </a:p>
        </p:txBody>
      </p:sp>
      <p:sp>
        <p:nvSpPr>
          <p:cNvPr id="1614" name="A"/>
          <p:cNvSpPr txBox="1"/>
          <p:nvPr/>
        </p:nvSpPr>
        <p:spPr>
          <a:xfrm>
            <a:off x="4971595" y="6380446"/>
            <a:ext cx="4846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A</a:t>
            </a:r>
          </a:p>
        </p:txBody>
      </p:sp>
      <p:sp>
        <p:nvSpPr>
          <p:cNvPr id="1615" name="B"/>
          <p:cNvSpPr txBox="1"/>
          <p:nvPr/>
        </p:nvSpPr>
        <p:spPr>
          <a:xfrm>
            <a:off x="10966534" y="6380446"/>
            <a:ext cx="4521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B</a:t>
            </a:r>
          </a:p>
        </p:txBody>
      </p:sp>
      <p:pic>
        <p:nvPicPr>
          <p:cNvPr id="1616" name="ObDnIdfwcLbEHskH7ASmNldSA8m5WdaW3BtuuQehS4TskvpAGL9--LvTY0S0KPdK-lemh1KuShtuifZruqGBKb_FzkowtSwqhHqMV_Qea_plmAqDZ3Tj23RV4urv-SHndyj3icOUjfwpkq_jwMdLZFQ.png" descr="ObDnIdfwcLbEHskH7ASmNldSA8m5WdaW3BtuuQehS4TskvpAGL9--LvTY0S0KPdK-lemh1KuShtuifZruqGBKb_FzkowtSwqhHqMV_Qea_plmAqDZ3Tj23RV4urv-SHndyj3icOUjfwpkq_jwMdLZFQ.png"/>
          <p:cNvPicPr>
            <a:picLocks/>
          </p:cNvPicPr>
          <p:nvPr/>
        </p:nvPicPr>
        <p:blipFill>
          <a:blip r:embed="rId5"/>
          <a:srcRect l="33155" t="25236" r="50839" b="25851"/>
          <a:stretch>
            <a:fillRect/>
          </a:stretch>
        </p:blipFill>
        <p:spPr>
          <a:xfrm>
            <a:off x="10066374" y="2157285"/>
            <a:ext cx="3120660" cy="310969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6"/>
                  <a:pt x="-961" y="13557"/>
                  <a:pt x="2882" y="17579"/>
                </a:cubicBezTo>
                <a:cubicBezTo>
                  <a:pt x="6724" y="21600"/>
                  <a:pt x="12954" y="21600"/>
                  <a:pt x="16796" y="17579"/>
                </a:cubicBezTo>
                <a:cubicBezTo>
                  <a:pt x="20639" y="13557"/>
                  <a:pt x="20639" y="7036"/>
                  <a:pt x="16796" y="3015"/>
                </a:cubicBezTo>
                <a:cubicBezTo>
                  <a:pt x="14875" y="1004"/>
                  <a:pt x="12357" y="0"/>
                  <a:pt x="9839" y="0"/>
                </a:cubicBezTo>
                <a:close/>
              </a:path>
            </a:pathLst>
          </a:custGeom>
          <a:ln w="63500">
            <a:solidFill>
              <a:srgbClr val="000000"/>
            </a:solidFill>
            <a:miter lim="400000"/>
          </a:ln>
        </p:spPr>
      </p:pic>
      <p:pic>
        <p:nvPicPr>
          <p:cNvPr id="1617" name="Aper_PSF.pdf" descr="Aper_PSF.pdf"/>
          <p:cNvPicPr>
            <a:picLocks noChangeAspect="1"/>
          </p:cNvPicPr>
          <p:nvPr/>
        </p:nvPicPr>
        <p:blipFill>
          <a:blip r:embed="rId2"/>
          <a:srcRect l="21531" t="11111" r="18751" b="9756"/>
          <a:stretch>
            <a:fillRect/>
          </a:stretch>
        </p:blipFill>
        <p:spPr>
          <a:xfrm>
            <a:off x="10912261" y="9778555"/>
            <a:ext cx="3494690" cy="3473189"/>
          </a:xfrm>
          <a:prstGeom prst="rect">
            <a:avLst/>
          </a:prstGeom>
          <a:ln w="12700">
            <a:miter lim="400000"/>
          </a:ln>
        </p:spPr>
      </p:pic>
      <p:pic>
        <p:nvPicPr>
          <p:cNvPr id="1618" name="Screenshot 2024-07-20 at 18.12.06.png" descr="Screenshot 2024-07-20 at 18.12.06.png"/>
          <p:cNvPicPr>
            <a:picLocks noChangeAspect="1"/>
          </p:cNvPicPr>
          <p:nvPr/>
        </p:nvPicPr>
        <p:blipFill>
          <a:blip r:embed="rId6"/>
          <a:stretch>
            <a:fillRect/>
          </a:stretch>
        </p:blipFill>
        <p:spPr>
          <a:xfrm>
            <a:off x="3671159" y="9778555"/>
            <a:ext cx="3418809" cy="3418810"/>
          </a:xfrm>
          <a:prstGeom prst="rect">
            <a:avLst/>
          </a:prstGeom>
          <a:ln w="12700">
            <a:miter lim="400000"/>
          </a:ln>
        </p:spPr>
      </p:pic>
      <p:pic>
        <p:nvPicPr>
          <p:cNvPr id="1619" name="Screenshot 2024-07-20 at 18.13.36.png" descr="Screenshot 2024-07-20 at 18.13.36.png"/>
          <p:cNvPicPr>
            <a:picLocks noChangeAspect="1"/>
          </p:cNvPicPr>
          <p:nvPr/>
        </p:nvPicPr>
        <p:blipFill>
          <a:blip r:embed="rId7"/>
          <a:stretch>
            <a:fillRect/>
          </a:stretch>
        </p:blipFill>
        <p:spPr>
          <a:xfrm>
            <a:off x="14430102" y="9743405"/>
            <a:ext cx="3543355" cy="3543355"/>
          </a:xfrm>
          <a:prstGeom prst="rect">
            <a:avLst/>
          </a:prstGeom>
          <a:ln w="12700">
            <a:miter lim="400000"/>
          </a:ln>
        </p:spPr>
      </p:pic>
      <p:sp>
        <p:nvSpPr>
          <p:cNvPr id="1620" name="Phase"/>
          <p:cNvSpPr txBox="1"/>
          <p:nvPr/>
        </p:nvSpPr>
        <p:spPr>
          <a:xfrm>
            <a:off x="4554809" y="9764851"/>
            <a:ext cx="158292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Phase</a:t>
            </a:r>
          </a:p>
        </p:txBody>
      </p:sp>
      <p:sp>
        <p:nvSpPr>
          <p:cNvPr id="1621" name="PSF"/>
          <p:cNvSpPr txBox="1"/>
          <p:nvPr/>
        </p:nvSpPr>
        <p:spPr>
          <a:xfrm>
            <a:off x="8441011" y="9764851"/>
            <a:ext cx="1032257"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FFFF"/>
                </a:solidFill>
                <a:latin typeface="Graphik"/>
                <a:ea typeface="Graphik"/>
                <a:cs typeface="Graphik"/>
                <a:sym typeface="Graphik"/>
              </a:defRPr>
            </a:lvl1pPr>
          </a:lstStyle>
          <a:p>
            <a:r>
              <a:t>PSF</a:t>
            </a:r>
          </a:p>
        </p:txBody>
      </p:sp>
      <p:sp>
        <p:nvSpPr>
          <p:cNvPr id="1622" name="Phase"/>
          <p:cNvSpPr txBox="1"/>
          <p:nvPr/>
        </p:nvSpPr>
        <p:spPr>
          <a:xfrm>
            <a:off x="15362305" y="9862428"/>
            <a:ext cx="1582929" cy="8001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Phase</a:t>
            </a:r>
          </a:p>
        </p:txBody>
      </p:sp>
      <p:sp>
        <p:nvSpPr>
          <p:cNvPr id="1623" name="PSF"/>
          <p:cNvSpPr txBox="1"/>
          <p:nvPr/>
        </p:nvSpPr>
        <p:spPr>
          <a:xfrm>
            <a:off x="12157599" y="9774159"/>
            <a:ext cx="1032257"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FFFF"/>
                </a:solidFill>
                <a:latin typeface="Graphik"/>
                <a:ea typeface="Graphik"/>
                <a:cs typeface="Graphik"/>
                <a:sym typeface="Graphik"/>
              </a:defRPr>
            </a:lvl1pPr>
          </a:lstStyle>
          <a:p>
            <a:r>
              <a:t>PSF</a:t>
            </a:r>
          </a:p>
        </p:txBody>
      </p:sp>
      <p:sp>
        <p:nvSpPr>
          <p:cNvPr id="1624" name="Azimuthal phase pattern…"/>
          <p:cNvSpPr txBox="1">
            <a:spLocks noGrp="1"/>
          </p:cNvSpPr>
          <p:nvPr>
            <p:ph type="body" sz="quarter" idx="1"/>
          </p:nvPr>
        </p:nvSpPr>
        <p:spPr>
          <a:xfrm>
            <a:off x="17368306" y="2089504"/>
            <a:ext cx="6709194" cy="6510520"/>
          </a:xfrm>
          <a:prstGeom prst="rect">
            <a:avLst/>
          </a:prstGeom>
        </p:spPr>
        <p:txBody>
          <a:bodyPr/>
          <a:lstStyle/>
          <a:p>
            <a:pPr marL="361188" indent="-361188" defTabSz="280924">
              <a:spcBef>
                <a:spcPts val="3700"/>
              </a:spcBef>
              <a:defRPr sz="3160" b="1">
                <a:latin typeface="Graphik"/>
                <a:ea typeface="Graphik"/>
                <a:cs typeface="Graphik"/>
                <a:sym typeface="Graphik"/>
              </a:defRPr>
            </a:pPr>
            <a:r>
              <a:t>Azimuthal phase pattern</a:t>
            </a:r>
          </a:p>
          <a:p>
            <a:pPr marL="361188" indent="-361188" defTabSz="280924">
              <a:spcBef>
                <a:spcPts val="3700"/>
              </a:spcBef>
              <a:defRPr sz="3160" b="1">
                <a:latin typeface="Graphik"/>
                <a:ea typeface="Graphik"/>
                <a:cs typeface="Graphik"/>
                <a:sym typeface="Graphik"/>
              </a:defRPr>
            </a:pPr>
            <a:r>
              <a:t>Charge is the amount the phase goes through 0</a:t>
            </a:r>
          </a:p>
          <a:p>
            <a:pPr marL="361188" indent="-361188" defTabSz="280924">
              <a:spcBef>
                <a:spcPts val="3700"/>
              </a:spcBef>
              <a:defRPr sz="3160" b="1">
                <a:solidFill>
                  <a:schemeClr val="accent4">
                    <a:hueOff val="-297102"/>
                    <a:satOff val="16978"/>
                    <a:lumOff val="-20883"/>
                  </a:schemeClr>
                </a:solidFill>
                <a:latin typeface="Graphik"/>
                <a:ea typeface="Graphik"/>
                <a:cs typeface="Graphik"/>
                <a:sym typeface="Graphik"/>
              </a:defRPr>
            </a:pPr>
            <a:r>
              <a:t>Even charges deliver optimal performance for clear apertures</a:t>
            </a:r>
          </a:p>
          <a:p>
            <a:pPr marL="722376" lvl="1" indent="-361188" defTabSz="280924">
              <a:spcBef>
                <a:spcPts val="3700"/>
              </a:spcBef>
              <a:defRPr sz="3160"/>
            </a:pPr>
            <a:r>
              <a:t>Perfect rejection proof: see Mawet et al. 2005,</a:t>
            </a:r>
            <a:br/>
            <a:r>
              <a:t>Appendix C</a:t>
            </a:r>
          </a:p>
        </p:txBody>
      </p:sp>
      <p:pic>
        <p:nvPicPr>
          <p:cNvPr id="1625" name="Screenshot 2024-07-21 at 03.24.46.png" descr="Screenshot 2024-07-21 at 03.24.46.png"/>
          <p:cNvPicPr>
            <a:picLocks noChangeAspect="1"/>
          </p:cNvPicPr>
          <p:nvPr/>
        </p:nvPicPr>
        <p:blipFill>
          <a:blip r:embed="rId8"/>
          <a:stretch>
            <a:fillRect/>
          </a:stretch>
        </p:blipFill>
        <p:spPr>
          <a:xfrm>
            <a:off x="13462572" y="2052653"/>
            <a:ext cx="3620061" cy="3473054"/>
          </a:xfrm>
          <a:prstGeom prst="rect">
            <a:avLst/>
          </a:prstGeom>
          <a:ln w="12700">
            <a:miter lim="400000"/>
          </a:ln>
        </p:spPr>
      </p:pic>
      <p:sp>
        <p:nvSpPr>
          <p:cNvPr id="1626" name="Delacroix et al. 2014"/>
          <p:cNvSpPr txBox="1"/>
          <p:nvPr/>
        </p:nvSpPr>
        <p:spPr>
          <a:xfrm>
            <a:off x="14238895" y="5686586"/>
            <a:ext cx="2470659"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000"/>
            </a:lvl1pPr>
          </a:lstStyle>
          <a:p>
            <a:r>
              <a:t>Delacroix et al. 2014</a:t>
            </a:r>
          </a:p>
        </p:txBody>
      </p:sp>
      <p:sp>
        <p:nvSpPr>
          <p:cNvPr id="1627"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628"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629"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630"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631"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5" name="Lyot_plane_afer_mask.pdf" descr="Lyot_plane_afer_mask.pdf"/>
          <p:cNvPicPr>
            <a:picLocks noChangeAspect="1"/>
          </p:cNvPicPr>
          <p:nvPr/>
        </p:nvPicPr>
        <p:blipFill>
          <a:blip r:embed="rId2"/>
          <a:stretch>
            <a:fillRect/>
          </a:stretch>
        </p:blipFill>
        <p:spPr>
          <a:xfrm>
            <a:off x="17806665" y="9650889"/>
            <a:ext cx="4969675" cy="3727257"/>
          </a:xfrm>
          <a:prstGeom prst="rect">
            <a:avLst/>
          </a:prstGeom>
          <a:ln w="12700">
            <a:miter lim="400000"/>
          </a:ln>
        </p:spPr>
      </p:pic>
      <p:sp>
        <p:nvSpPr>
          <p:cNvPr id="1636" name="Shape"/>
          <p:cNvSpPr/>
          <p:nvPr/>
        </p:nvSpPr>
        <p:spPr>
          <a:xfrm>
            <a:off x="1684679" y="7309540"/>
            <a:ext cx="402334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50000"/>
            </a:srgbClr>
          </a:solidFill>
          <a:ln w="12700">
            <a:miter lim="400000"/>
          </a:ln>
        </p:spPr>
        <p:txBody>
          <a:bodyPr lIns="50800" tIns="50800" rIns="50800" bIns="50800" anchor="ctr"/>
          <a:lstStyle/>
          <a:p>
            <a:endParaRPr/>
          </a:p>
        </p:txBody>
      </p:sp>
      <p:pic>
        <p:nvPicPr>
          <p:cNvPr id="1637" name="Clear_aperture.pdf" descr="Clear_aperture.pdf"/>
          <p:cNvPicPr>
            <a:picLocks noChangeAspect="1"/>
          </p:cNvPicPr>
          <p:nvPr/>
        </p:nvPicPr>
        <p:blipFill>
          <a:blip r:embed="rId3"/>
          <a:srcRect l="21637" t="11225" r="18999" b="9910"/>
          <a:stretch>
            <a:fillRect/>
          </a:stretch>
        </p:blipFill>
        <p:spPr>
          <a:xfrm>
            <a:off x="5731489" y="1981359"/>
            <a:ext cx="3474028" cy="3461436"/>
          </a:xfrm>
          <a:prstGeom prst="rect">
            <a:avLst/>
          </a:prstGeom>
          <a:ln w="12700">
            <a:miter lim="400000"/>
          </a:ln>
        </p:spPr>
      </p:pic>
      <p:pic>
        <p:nvPicPr>
          <p:cNvPr id="1638" name="Lyot_fpmask.pdf" descr="Lyot_fpmask.pdf"/>
          <p:cNvPicPr>
            <a:picLocks noChangeAspect="1"/>
          </p:cNvPicPr>
          <p:nvPr/>
        </p:nvPicPr>
        <p:blipFill>
          <a:blip r:embed="rId4"/>
          <a:srcRect l="21012" t="10433" r="19066" b="9586"/>
          <a:stretch>
            <a:fillRect/>
          </a:stretch>
        </p:blipFill>
        <p:spPr>
          <a:xfrm>
            <a:off x="9873310" y="1956951"/>
            <a:ext cx="3506648" cy="3510418"/>
          </a:xfrm>
          <a:prstGeom prst="rect">
            <a:avLst/>
          </a:prstGeom>
          <a:ln w="12700">
            <a:miter lim="400000"/>
          </a:ln>
        </p:spPr>
      </p:pic>
      <p:pic>
        <p:nvPicPr>
          <p:cNvPr id="1639" name="Lyot_mask.pdf" descr="Lyot_mask.pdf"/>
          <p:cNvPicPr>
            <a:picLocks noChangeAspect="1"/>
          </p:cNvPicPr>
          <p:nvPr/>
        </p:nvPicPr>
        <p:blipFill>
          <a:blip r:embed="rId5"/>
          <a:srcRect l="21354" t="11203" r="18942" b="9592"/>
          <a:stretch>
            <a:fillRect/>
          </a:stretch>
        </p:blipFill>
        <p:spPr>
          <a:xfrm>
            <a:off x="15438975" y="1974017"/>
            <a:ext cx="3493930" cy="3476367"/>
          </a:xfrm>
          <a:prstGeom prst="rect">
            <a:avLst/>
          </a:prstGeom>
          <a:ln w="12700">
            <a:miter lim="400000"/>
          </a:ln>
        </p:spPr>
      </p:pic>
      <p:sp>
        <p:nvSpPr>
          <p:cNvPr id="1640" name="Rectangle"/>
          <p:cNvSpPr/>
          <p:nvPr/>
        </p:nvSpPr>
        <p:spPr>
          <a:xfrm>
            <a:off x="5696403" y="7325800"/>
            <a:ext cx="3242746" cy="1088495"/>
          </a:xfrm>
          <a:prstGeom prst="rect">
            <a:avLst/>
          </a:pr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42" name="Triangle"/>
          <p:cNvSpPr/>
          <p:nvPr/>
        </p:nvSpPr>
        <p:spPr>
          <a:xfrm>
            <a:off x="8946233" y="7321077"/>
            <a:ext cx="2770862" cy="10902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43" name="Line"/>
          <p:cNvSpPr/>
          <p:nvPr/>
        </p:nvSpPr>
        <p:spPr>
          <a:xfrm flipV="1">
            <a:off x="11654564" y="7386455"/>
            <a:ext cx="2704000" cy="516734"/>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44" name="Line"/>
          <p:cNvSpPr/>
          <p:nvPr/>
        </p:nvSpPr>
        <p:spPr>
          <a:xfrm>
            <a:off x="11648065" y="7881770"/>
            <a:ext cx="2722216" cy="511837"/>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46" name="Line"/>
          <p:cNvSpPr/>
          <p:nvPr/>
        </p:nvSpPr>
        <p:spPr>
          <a:xfrm>
            <a:off x="14342380" y="7389814"/>
            <a:ext cx="2731035" cy="1"/>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47" name="Line"/>
          <p:cNvSpPr/>
          <p:nvPr/>
        </p:nvSpPr>
        <p:spPr>
          <a:xfrm>
            <a:off x="14339492" y="8396714"/>
            <a:ext cx="2731034" cy="1"/>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48" name="Shape"/>
          <p:cNvSpPr/>
          <p:nvPr/>
        </p:nvSpPr>
        <p:spPr>
          <a:xfrm>
            <a:off x="14129870" y="6667446"/>
            <a:ext cx="419157"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49" name="Line"/>
          <p:cNvSpPr/>
          <p:nvPr/>
        </p:nvSpPr>
        <p:spPr>
          <a:xfrm flipV="1">
            <a:off x="17118102" y="6538564"/>
            <a:ext cx="0" cy="984454"/>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50" name="Line"/>
          <p:cNvSpPr/>
          <p:nvPr/>
        </p:nvSpPr>
        <p:spPr>
          <a:xfrm flipV="1">
            <a:off x="17113141" y="8243454"/>
            <a:ext cx="0" cy="949141"/>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51" name="Line"/>
          <p:cNvSpPr/>
          <p:nvPr/>
        </p:nvSpPr>
        <p:spPr>
          <a:xfrm>
            <a:off x="16939021" y="8271003"/>
            <a:ext cx="309888"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52" name="Line"/>
          <p:cNvSpPr/>
          <p:nvPr/>
        </p:nvSpPr>
        <p:spPr>
          <a:xfrm>
            <a:off x="16950977" y="7504179"/>
            <a:ext cx="325642"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53" name="Shape"/>
          <p:cNvSpPr/>
          <p:nvPr/>
        </p:nvSpPr>
        <p:spPr>
          <a:xfrm>
            <a:off x="19807828" y="6549650"/>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54" name="Rectangle"/>
          <p:cNvSpPr/>
          <p:nvPr/>
        </p:nvSpPr>
        <p:spPr>
          <a:xfrm>
            <a:off x="22733592" y="7011726"/>
            <a:ext cx="173425" cy="1918001"/>
          </a:xfrm>
          <a:prstGeom prst="rect">
            <a:avLst/>
          </a:prstGeom>
          <a:solidFill>
            <a:srgbClr val="000000"/>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55" name="Shape"/>
          <p:cNvSpPr/>
          <p:nvPr/>
        </p:nvSpPr>
        <p:spPr>
          <a:xfrm>
            <a:off x="8742271" y="6579695"/>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56" name="Line"/>
          <p:cNvSpPr/>
          <p:nvPr/>
        </p:nvSpPr>
        <p:spPr>
          <a:xfrm flipV="1">
            <a:off x="566907" y="946932"/>
            <a:ext cx="3064515" cy="190858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657" name="Line"/>
          <p:cNvSpPr/>
          <p:nvPr/>
        </p:nvSpPr>
        <p:spPr>
          <a:xfrm flipV="1">
            <a:off x="1484273" y="2702363"/>
            <a:ext cx="3194530" cy="2013508"/>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658" name="Line"/>
          <p:cNvSpPr/>
          <p:nvPr/>
        </p:nvSpPr>
        <p:spPr>
          <a:xfrm>
            <a:off x="590435" y="2875082"/>
            <a:ext cx="4547126" cy="37263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659" name="Star"/>
          <p:cNvSpPr/>
          <p:nvPr/>
        </p:nvSpPr>
        <p:spPr>
          <a:xfrm>
            <a:off x="4472128" y="902464"/>
            <a:ext cx="724701" cy="689232"/>
          </a:xfrm>
          <a:prstGeom prst="star5">
            <a:avLst>
              <a:gd name="adj" fmla="val 19100"/>
              <a:gd name="hf" fmla="val 105146"/>
              <a:gd name="vf" fmla="val 110557"/>
            </a:avLst>
          </a:prstGeom>
          <a:solidFill>
            <a:srgbClr val="FFEC00"/>
          </a:solidFill>
          <a:ln w="25400">
            <a:solidFill>
              <a:srgbClr val="000000"/>
            </a:solidFill>
            <a:miter lim="400000"/>
          </a:ln>
          <a:effectLst>
            <a:outerShdw blurRad="50800" dist="12700" rotWithShape="0">
              <a:srgbClr val="000000">
                <a:alpha val="50000"/>
              </a:srgbClr>
            </a:outerShdw>
          </a:effectLst>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1705" name="Connection Line"/>
          <p:cNvSpPr/>
          <p:nvPr/>
        </p:nvSpPr>
        <p:spPr>
          <a:xfrm>
            <a:off x="551648" y="2532659"/>
            <a:ext cx="992031" cy="2219445"/>
          </a:xfrm>
          <a:custGeom>
            <a:avLst/>
            <a:gdLst/>
            <a:ahLst/>
            <a:cxnLst>
              <a:cxn ang="0">
                <a:pos x="wd2" y="hd2"/>
              </a:cxn>
              <a:cxn ang="5400000">
                <a:pos x="wd2" y="hd2"/>
              </a:cxn>
              <a:cxn ang="10800000">
                <a:pos x="wd2" y="hd2"/>
              </a:cxn>
              <a:cxn ang="16200000">
                <a:pos x="wd2" y="hd2"/>
              </a:cxn>
            </a:cxnLst>
            <a:rect l="0" t="0" r="r" b="b"/>
            <a:pathLst>
              <a:path w="21511" h="21600" extrusionOk="0">
                <a:moveTo>
                  <a:pt x="1" y="0"/>
                </a:moveTo>
                <a:cubicBezTo>
                  <a:pt x="-89" y="8826"/>
                  <a:pt x="7081" y="16026"/>
                  <a:pt x="21511" y="21600"/>
                </a:cubicBezTo>
              </a:path>
            </a:pathLst>
          </a:custGeom>
          <a:ln w="50800">
            <a:solidFill>
              <a:srgbClr val="000000"/>
            </a:solidFill>
            <a:miter lim="400000"/>
          </a:ln>
        </p:spPr>
        <p:txBody>
          <a:bodyPr/>
          <a:lstStyle/>
          <a:p>
            <a:endParaRPr/>
          </a:p>
        </p:txBody>
      </p:sp>
      <p:sp>
        <p:nvSpPr>
          <p:cNvPr id="1706" name="Connection Line"/>
          <p:cNvSpPr/>
          <p:nvPr/>
        </p:nvSpPr>
        <p:spPr>
          <a:xfrm>
            <a:off x="5090161" y="3062209"/>
            <a:ext cx="217255" cy="7206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50800">
            <a:solidFill>
              <a:srgbClr val="000000"/>
            </a:solidFill>
            <a:miter lim="400000"/>
          </a:ln>
        </p:spPr>
        <p:txBody>
          <a:bodyPr/>
          <a:lstStyle/>
          <a:p>
            <a:endParaRPr/>
          </a:p>
        </p:txBody>
      </p:sp>
      <p:sp>
        <p:nvSpPr>
          <p:cNvPr id="1662" name="Line"/>
          <p:cNvSpPr/>
          <p:nvPr/>
        </p:nvSpPr>
        <p:spPr>
          <a:xfrm>
            <a:off x="2403996" y="4730678"/>
            <a:ext cx="392876" cy="1452694"/>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663" name="Line"/>
          <p:cNvSpPr/>
          <p:nvPr/>
        </p:nvSpPr>
        <p:spPr>
          <a:xfrm flipV="1">
            <a:off x="1691228" y="5293924"/>
            <a:ext cx="247006" cy="868589"/>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664" name="Line"/>
          <p:cNvSpPr/>
          <p:nvPr/>
        </p:nvSpPr>
        <p:spPr>
          <a:xfrm flipV="1">
            <a:off x="1814208" y="4520133"/>
            <a:ext cx="785669" cy="909066"/>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65" name="Line"/>
          <p:cNvSpPr/>
          <p:nvPr/>
        </p:nvSpPr>
        <p:spPr>
          <a:xfrm flipV="1">
            <a:off x="1702071" y="6131147"/>
            <a:ext cx="1" cy="121331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666" name="Line"/>
          <p:cNvSpPr/>
          <p:nvPr/>
        </p:nvSpPr>
        <p:spPr>
          <a:xfrm flipV="1">
            <a:off x="2776934" y="6159198"/>
            <a:ext cx="1" cy="223881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667" name="Line"/>
          <p:cNvSpPr/>
          <p:nvPr/>
        </p:nvSpPr>
        <p:spPr>
          <a:xfrm flipH="1">
            <a:off x="1907390" y="3225119"/>
            <a:ext cx="3229973" cy="2122433"/>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668" name="Line"/>
          <p:cNvSpPr/>
          <p:nvPr/>
        </p:nvSpPr>
        <p:spPr>
          <a:xfrm flipH="1">
            <a:off x="2417709" y="3583701"/>
            <a:ext cx="2816684" cy="1177174"/>
          </a:xfrm>
          <a:prstGeom prst="line">
            <a:avLst/>
          </a:prstGeom>
          <a:ln w="25400">
            <a:solidFill>
              <a:srgbClr val="FF2603">
                <a:alpha val="50000"/>
              </a:srgbClr>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669" name="Line"/>
          <p:cNvSpPr/>
          <p:nvPr/>
        </p:nvSpPr>
        <p:spPr>
          <a:xfrm flipH="1">
            <a:off x="1514144" y="3577336"/>
            <a:ext cx="3711956" cy="110638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670" name="Line"/>
          <p:cNvSpPr/>
          <p:nvPr/>
        </p:nvSpPr>
        <p:spPr>
          <a:xfrm>
            <a:off x="1614188" y="7265344"/>
            <a:ext cx="1283848" cy="1283848"/>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71" name="Shape"/>
          <p:cNvSpPr/>
          <p:nvPr/>
        </p:nvSpPr>
        <p:spPr>
          <a:xfrm>
            <a:off x="572625" y="965855"/>
            <a:ext cx="4093462" cy="3736895"/>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21600" y="10114"/>
                </a:lnTo>
                <a:lnTo>
                  <a:pt x="4858" y="21600"/>
                </a:lnTo>
                <a:cubicBezTo>
                  <a:pt x="3350" y="20250"/>
                  <a:pt x="2133" y="18552"/>
                  <a:pt x="1292" y="16628"/>
                </a:cubicBezTo>
                <a:cubicBezTo>
                  <a:pt x="489" y="14788"/>
                  <a:pt x="49" y="12784"/>
                  <a:pt x="0" y="10745"/>
                </a:cubicBezTo>
                <a:lnTo>
                  <a:pt x="16133" y="0"/>
                </a:lnTo>
                <a:close/>
              </a:path>
            </a:pathLst>
          </a:custGeom>
          <a:solidFill>
            <a:srgbClr val="FF2600">
              <a:alpha val="50000"/>
            </a:srgbClr>
          </a:solidFill>
          <a:ln w="12700">
            <a:miter lim="400000"/>
          </a:ln>
        </p:spPr>
        <p:txBody>
          <a:bodyPr lIns="50800" tIns="50800" rIns="50800" bIns="50800" anchor="ctr"/>
          <a:lstStyle/>
          <a:p>
            <a:endParaRPr/>
          </a:p>
        </p:txBody>
      </p:sp>
      <p:sp>
        <p:nvSpPr>
          <p:cNvPr id="1672" name="Shape"/>
          <p:cNvSpPr/>
          <p:nvPr/>
        </p:nvSpPr>
        <p:spPr>
          <a:xfrm>
            <a:off x="559925" y="2850210"/>
            <a:ext cx="4663617" cy="1877940"/>
          </a:xfrm>
          <a:custGeom>
            <a:avLst/>
            <a:gdLst/>
            <a:ahLst/>
            <a:cxnLst>
              <a:cxn ang="0">
                <a:pos x="wd2" y="hd2"/>
              </a:cxn>
              <a:cxn ang="5400000">
                <a:pos x="wd2" y="hd2"/>
              </a:cxn>
              <a:cxn ang="10800000">
                <a:pos x="wd2" y="hd2"/>
              </a:cxn>
              <a:cxn ang="16200000">
                <a:pos x="wd2" y="hd2"/>
              </a:cxn>
            </a:cxnLst>
            <a:rect l="0" t="0" r="r" b="b"/>
            <a:pathLst>
              <a:path w="21600" h="21600" extrusionOk="0">
                <a:moveTo>
                  <a:pt x="21144" y="4588"/>
                </a:moveTo>
                <a:lnTo>
                  <a:pt x="21600" y="8564"/>
                </a:lnTo>
                <a:lnTo>
                  <a:pt x="4264" y="21600"/>
                </a:lnTo>
                <a:cubicBezTo>
                  <a:pt x="2941" y="18913"/>
                  <a:pt x="1872" y="15535"/>
                  <a:pt x="1134" y="11706"/>
                </a:cubicBezTo>
                <a:cubicBezTo>
                  <a:pt x="429" y="8045"/>
                  <a:pt x="43" y="4056"/>
                  <a:pt x="0" y="0"/>
                </a:cubicBezTo>
                <a:lnTo>
                  <a:pt x="21144" y="4588"/>
                </a:lnTo>
                <a:close/>
              </a:path>
            </a:pathLst>
          </a:custGeom>
          <a:solidFill>
            <a:srgbClr val="FF2600">
              <a:alpha val="50000"/>
            </a:srgbClr>
          </a:solidFill>
          <a:ln w="12700">
            <a:miter lim="400000"/>
          </a:ln>
        </p:spPr>
        <p:txBody>
          <a:bodyPr lIns="50800" tIns="50800" rIns="50800" bIns="50800" anchor="ctr"/>
          <a:lstStyle/>
          <a:p>
            <a:endParaRPr/>
          </a:p>
        </p:txBody>
      </p:sp>
      <p:sp>
        <p:nvSpPr>
          <p:cNvPr id="1673" name="Shape"/>
          <p:cNvSpPr/>
          <p:nvPr/>
        </p:nvSpPr>
        <p:spPr>
          <a:xfrm>
            <a:off x="1916086" y="3231588"/>
            <a:ext cx="3332856" cy="2108857"/>
          </a:xfrm>
          <a:custGeom>
            <a:avLst/>
            <a:gdLst/>
            <a:ahLst/>
            <a:cxnLst>
              <a:cxn ang="0">
                <a:pos x="wd2" y="hd2"/>
              </a:cxn>
              <a:cxn ang="5400000">
                <a:pos x="wd2" y="hd2"/>
              </a:cxn>
              <a:cxn ang="10800000">
                <a:pos x="wd2" y="hd2"/>
              </a:cxn>
              <a:cxn ang="16200000">
                <a:pos x="wd2" y="hd2"/>
              </a:cxn>
            </a:cxnLst>
            <a:rect l="0" t="0" r="r" b="b"/>
            <a:pathLst>
              <a:path w="21600" h="21600" extrusionOk="0">
                <a:moveTo>
                  <a:pt x="20795" y="0"/>
                </a:moveTo>
                <a:lnTo>
                  <a:pt x="21600" y="3720"/>
                </a:lnTo>
                <a:lnTo>
                  <a:pt x="3031" y="15616"/>
                </a:lnTo>
                <a:lnTo>
                  <a:pt x="0" y="21600"/>
                </a:lnTo>
                <a:lnTo>
                  <a:pt x="20795" y="0"/>
                </a:lnTo>
                <a:close/>
              </a:path>
            </a:pathLst>
          </a:custGeom>
          <a:solidFill>
            <a:srgbClr val="FF2600">
              <a:alpha val="28942"/>
            </a:srgbClr>
          </a:solidFill>
          <a:ln w="12700">
            <a:miter lim="400000"/>
          </a:ln>
        </p:spPr>
        <p:txBody>
          <a:bodyPr lIns="50800" tIns="50800" rIns="50800" bIns="50800" anchor="ctr"/>
          <a:lstStyle/>
          <a:p>
            <a:endParaRPr/>
          </a:p>
        </p:txBody>
      </p:sp>
      <p:sp>
        <p:nvSpPr>
          <p:cNvPr id="1674" name="Shape"/>
          <p:cNvSpPr/>
          <p:nvPr/>
        </p:nvSpPr>
        <p:spPr>
          <a:xfrm>
            <a:off x="1709104" y="4762927"/>
            <a:ext cx="1073855" cy="1369483"/>
          </a:xfrm>
          <a:custGeom>
            <a:avLst/>
            <a:gdLst/>
            <a:ahLst/>
            <a:cxnLst>
              <a:cxn ang="0">
                <a:pos x="wd2" y="hd2"/>
              </a:cxn>
              <a:cxn ang="5400000">
                <a:pos x="wd2" y="hd2"/>
              </a:cxn>
              <a:cxn ang="10800000">
                <a:pos x="wd2" y="hd2"/>
              </a:cxn>
              <a:cxn ang="16200000">
                <a:pos x="wd2" y="hd2"/>
              </a:cxn>
            </a:cxnLst>
            <a:rect l="0" t="0" r="r" b="b"/>
            <a:pathLst>
              <a:path w="21600" h="21600" extrusionOk="0">
                <a:moveTo>
                  <a:pt x="0" y="21450"/>
                </a:moveTo>
                <a:lnTo>
                  <a:pt x="21600" y="21600"/>
                </a:lnTo>
                <a:lnTo>
                  <a:pt x="13942" y="0"/>
                </a:lnTo>
                <a:lnTo>
                  <a:pt x="4163" y="9388"/>
                </a:lnTo>
                <a:lnTo>
                  <a:pt x="0" y="21450"/>
                </a:lnTo>
                <a:close/>
              </a:path>
            </a:pathLst>
          </a:custGeom>
          <a:solidFill>
            <a:srgbClr val="FF2600">
              <a:alpha val="50000"/>
            </a:srgbClr>
          </a:solidFill>
          <a:ln w="12700">
            <a:miter lim="400000"/>
          </a:ln>
        </p:spPr>
        <p:txBody>
          <a:bodyPr lIns="50800" tIns="50800" rIns="50800" bIns="50800" anchor="ctr"/>
          <a:lstStyle/>
          <a:p>
            <a:endParaRPr/>
          </a:p>
        </p:txBody>
      </p:sp>
      <p:sp>
        <p:nvSpPr>
          <p:cNvPr id="1675" name="Shape"/>
          <p:cNvSpPr/>
          <p:nvPr/>
        </p:nvSpPr>
        <p:spPr>
          <a:xfrm>
            <a:off x="1701087" y="6132233"/>
            <a:ext cx="1091953" cy="2252162"/>
          </a:xfrm>
          <a:custGeom>
            <a:avLst/>
            <a:gdLst/>
            <a:ahLst/>
            <a:cxnLst>
              <a:cxn ang="0">
                <a:pos x="wd2" y="hd2"/>
              </a:cxn>
              <a:cxn ang="5400000">
                <a:pos x="wd2" y="hd2"/>
              </a:cxn>
              <a:cxn ang="10800000">
                <a:pos x="wd2" y="hd2"/>
              </a:cxn>
              <a:cxn ang="16200000">
                <a:pos x="wd2" y="hd2"/>
              </a:cxn>
            </a:cxnLst>
            <a:rect l="0" t="0" r="r" b="b"/>
            <a:pathLst>
              <a:path w="21600" h="21600" extrusionOk="0">
                <a:moveTo>
                  <a:pt x="358" y="0"/>
                </a:moveTo>
                <a:lnTo>
                  <a:pt x="21600" y="91"/>
                </a:lnTo>
                <a:lnTo>
                  <a:pt x="20931" y="21600"/>
                </a:lnTo>
                <a:lnTo>
                  <a:pt x="0" y="11292"/>
                </a:lnTo>
                <a:lnTo>
                  <a:pt x="358" y="0"/>
                </a:lnTo>
                <a:close/>
              </a:path>
            </a:pathLst>
          </a:custGeom>
          <a:solidFill>
            <a:srgbClr val="FF2600">
              <a:alpha val="50000"/>
            </a:srgbClr>
          </a:solidFill>
          <a:ln w="12700">
            <a:miter lim="400000"/>
          </a:ln>
        </p:spPr>
        <p:txBody>
          <a:bodyPr lIns="50800" tIns="50800" rIns="50800" bIns="50800" anchor="ctr"/>
          <a:lstStyle/>
          <a:p>
            <a:endParaRPr/>
          </a:p>
        </p:txBody>
      </p:sp>
      <p:sp>
        <p:nvSpPr>
          <p:cNvPr id="1676" name="Shape"/>
          <p:cNvSpPr/>
          <p:nvPr/>
        </p:nvSpPr>
        <p:spPr>
          <a:xfrm rot="5400000">
            <a:off x="2101114" y="5463401"/>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81" name="Line"/>
          <p:cNvSpPr/>
          <p:nvPr/>
        </p:nvSpPr>
        <p:spPr>
          <a:xfrm flipH="1">
            <a:off x="6111929" y="5619023"/>
            <a:ext cx="1223821" cy="1311099"/>
          </a:xfrm>
          <a:prstGeom prst="line">
            <a:avLst/>
          </a:prstGeom>
          <a:ln w="63500">
            <a:solidFill>
              <a:srgbClr val="000000"/>
            </a:solidFill>
            <a:miter lim="400000"/>
            <a:tailEnd type="triangle"/>
          </a:ln>
        </p:spPr>
        <p:txBody>
          <a:bodyPr lIns="50800" tIns="50800" rIns="50800" bIns="50800" anchor="ctr"/>
          <a:lstStyle/>
          <a:p>
            <a:endParaRPr/>
          </a:p>
        </p:txBody>
      </p:sp>
      <p:sp>
        <p:nvSpPr>
          <p:cNvPr id="1682" name="Line"/>
          <p:cNvSpPr/>
          <p:nvPr/>
        </p:nvSpPr>
        <p:spPr>
          <a:xfrm flipV="1">
            <a:off x="8949751" y="8156475"/>
            <a:ext cx="2334667" cy="1549705"/>
          </a:xfrm>
          <a:prstGeom prst="line">
            <a:avLst/>
          </a:prstGeom>
          <a:ln w="63500">
            <a:solidFill>
              <a:srgbClr val="000000"/>
            </a:solidFill>
            <a:miter lim="400000"/>
            <a:tailEnd type="triangle"/>
          </a:ln>
        </p:spPr>
        <p:txBody>
          <a:bodyPr lIns="50800" tIns="50800" rIns="50800" bIns="50800" anchor="ctr"/>
          <a:lstStyle/>
          <a:p>
            <a:endParaRPr/>
          </a:p>
        </p:txBody>
      </p:sp>
      <p:sp>
        <p:nvSpPr>
          <p:cNvPr id="1683" name="Line"/>
          <p:cNvSpPr/>
          <p:nvPr/>
        </p:nvSpPr>
        <p:spPr>
          <a:xfrm flipH="1" flipV="1">
            <a:off x="11882307" y="8135544"/>
            <a:ext cx="649598" cy="1517210"/>
          </a:xfrm>
          <a:prstGeom prst="line">
            <a:avLst/>
          </a:prstGeom>
          <a:ln w="63500">
            <a:solidFill>
              <a:srgbClr val="000000"/>
            </a:solidFill>
            <a:miter lim="400000"/>
            <a:tailEnd type="triangle"/>
          </a:ln>
        </p:spPr>
        <p:txBody>
          <a:bodyPr lIns="50800" tIns="50800" rIns="50800" bIns="50800" anchor="ctr"/>
          <a:lstStyle/>
          <a:p>
            <a:endParaRPr/>
          </a:p>
        </p:txBody>
      </p:sp>
      <p:sp>
        <p:nvSpPr>
          <p:cNvPr id="1684" name="Line"/>
          <p:cNvSpPr/>
          <p:nvPr/>
        </p:nvSpPr>
        <p:spPr>
          <a:xfrm>
            <a:off x="11648040" y="5547969"/>
            <a:ext cx="1" cy="1144883"/>
          </a:xfrm>
          <a:prstGeom prst="line">
            <a:avLst/>
          </a:prstGeom>
          <a:ln w="63500">
            <a:solidFill>
              <a:srgbClr val="000000"/>
            </a:solidFill>
            <a:miter lim="400000"/>
            <a:tailEnd type="triangle"/>
          </a:ln>
        </p:spPr>
        <p:txBody>
          <a:bodyPr lIns="50800" tIns="50800" rIns="50800" bIns="50800" anchor="ctr"/>
          <a:lstStyle/>
          <a:p>
            <a:endParaRPr/>
          </a:p>
        </p:txBody>
      </p:sp>
      <p:sp>
        <p:nvSpPr>
          <p:cNvPr id="1685" name="Line"/>
          <p:cNvSpPr/>
          <p:nvPr/>
        </p:nvSpPr>
        <p:spPr>
          <a:xfrm>
            <a:off x="17100565" y="5518126"/>
            <a:ext cx="1" cy="846564"/>
          </a:xfrm>
          <a:prstGeom prst="line">
            <a:avLst/>
          </a:prstGeom>
          <a:ln w="63500">
            <a:solidFill>
              <a:srgbClr val="000000"/>
            </a:solidFill>
            <a:miter lim="400000"/>
            <a:tailEnd type="triangle"/>
          </a:ln>
        </p:spPr>
        <p:txBody>
          <a:bodyPr lIns="50800" tIns="50800" rIns="50800" bIns="50800" anchor="ctr"/>
          <a:lstStyle/>
          <a:p>
            <a:endParaRPr/>
          </a:p>
        </p:txBody>
      </p:sp>
      <p:sp>
        <p:nvSpPr>
          <p:cNvPr id="1686" name="Line"/>
          <p:cNvSpPr/>
          <p:nvPr/>
        </p:nvSpPr>
        <p:spPr>
          <a:xfrm>
            <a:off x="22380503" y="5595816"/>
            <a:ext cx="429791" cy="1239738"/>
          </a:xfrm>
          <a:prstGeom prst="line">
            <a:avLst/>
          </a:prstGeom>
          <a:ln w="63500">
            <a:solidFill>
              <a:srgbClr val="000000"/>
            </a:solidFill>
            <a:miter lim="400000"/>
            <a:tailEnd type="triangle"/>
          </a:ln>
        </p:spPr>
        <p:txBody>
          <a:bodyPr lIns="50800" tIns="50800" rIns="50800" bIns="50800" anchor="ctr"/>
          <a:lstStyle/>
          <a:p>
            <a:endParaRPr/>
          </a:p>
        </p:txBody>
      </p:sp>
      <p:sp>
        <p:nvSpPr>
          <p:cNvPr id="1687" name="Line"/>
          <p:cNvSpPr/>
          <p:nvPr/>
        </p:nvSpPr>
        <p:spPr>
          <a:xfrm flipV="1">
            <a:off x="16421143" y="8536972"/>
            <a:ext cx="472562" cy="1060513"/>
          </a:xfrm>
          <a:prstGeom prst="line">
            <a:avLst/>
          </a:prstGeom>
          <a:ln w="63500">
            <a:solidFill>
              <a:srgbClr val="000000"/>
            </a:solidFill>
            <a:miter lim="400000"/>
            <a:tailEnd type="triangle"/>
          </a:ln>
        </p:spPr>
        <p:txBody>
          <a:bodyPr lIns="50800" tIns="50800" rIns="50800" bIns="50800" anchor="ctr"/>
          <a:lstStyle/>
          <a:p>
            <a:endParaRPr/>
          </a:p>
        </p:txBody>
      </p:sp>
      <p:sp>
        <p:nvSpPr>
          <p:cNvPr id="1688" name="Line"/>
          <p:cNvSpPr/>
          <p:nvPr/>
        </p:nvSpPr>
        <p:spPr>
          <a:xfrm flipH="1" flipV="1">
            <a:off x="17464498" y="8590007"/>
            <a:ext cx="2408522" cy="1073982"/>
          </a:xfrm>
          <a:prstGeom prst="line">
            <a:avLst/>
          </a:prstGeom>
          <a:ln w="63500">
            <a:solidFill>
              <a:srgbClr val="000000"/>
            </a:solidFill>
            <a:miter lim="400000"/>
            <a:tailEnd type="triangle"/>
          </a:ln>
        </p:spPr>
        <p:txBody>
          <a:bodyPr lIns="50800" tIns="50800" rIns="50800" bIns="50800" anchor="ctr"/>
          <a:lstStyle/>
          <a:p>
            <a:endParaRPr/>
          </a:p>
        </p:txBody>
      </p:sp>
      <p:sp>
        <p:nvSpPr>
          <p:cNvPr id="1689" name="A"/>
          <p:cNvSpPr txBox="1"/>
          <p:nvPr/>
        </p:nvSpPr>
        <p:spPr>
          <a:xfrm>
            <a:off x="4971595" y="6380446"/>
            <a:ext cx="4846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A</a:t>
            </a:r>
          </a:p>
        </p:txBody>
      </p:sp>
      <p:sp>
        <p:nvSpPr>
          <p:cNvPr id="1690" name="B"/>
          <p:cNvSpPr txBox="1"/>
          <p:nvPr/>
        </p:nvSpPr>
        <p:spPr>
          <a:xfrm>
            <a:off x="10966534" y="6380446"/>
            <a:ext cx="4521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B</a:t>
            </a:r>
          </a:p>
        </p:txBody>
      </p:sp>
      <p:sp>
        <p:nvSpPr>
          <p:cNvPr id="1691" name="C"/>
          <p:cNvSpPr txBox="1"/>
          <p:nvPr/>
        </p:nvSpPr>
        <p:spPr>
          <a:xfrm>
            <a:off x="16399425" y="6380446"/>
            <a:ext cx="46786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C</a:t>
            </a:r>
          </a:p>
        </p:txBody>
      </p:sp>
      <p:sp>
        <p:nvSpPr>
          <p:cNvPr id="1692" name="D"/>
          <p:cNvSpPr txBox="1"/>
          <p:nvPr/>
        </p:nvSpPr>
        <p:spPr>
          <a:xfrm>
            <a:off x="22136027" y="6380446"/>
            <a:ext cx="50749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D</a:t>
            </a:r>
          </a:p>
        </p:txBody>
      </p:sp>
      <p:pic>
        <p:nvPicPr>
          <p:cNvPr id="1693" name="ObDnIdfwcLbEHskH7ASmNldSA8m5WdaW3BtuuQehS4TskvpAGL9--LvTY0S0KPdK-lemh1KuShtuifZruqGBKb_FzkowtSwqhHqMV_Qea_plmAqDZ3Tj23RV4urv-SHndyj3icOUjfwpkq_jwMdLZFQ.png" descr="ObDnIdfwcLbEHskH7ASmNldSA8m5WdaW3BtuuQehS4TskvpAGL9--LvTY0S0KPdK-lemh1KuShtuifZruqGBKb_FzkowtSwqhHqMV_Qea_plmAqDZ3Tj23RV4urv-SHndyj3icOUjfwpkq_jwMdLZFQ.png"/>
          <p:cNvPicPr>
            <a:picLocks/>
          </p:cNvPicPr>
          <p:nvPr/>
        </p:nvPicPr>
        <p:blipFill>
          <a:blip r:embed="rId6"/>
          <a:srcRect l="33155" t="25236" r="50839" b="25851"/>
          <a:stretch>
            <a:fillRect/>
          </a:stretch>
        </p:blipFill>
        <p:spPr>
          <a:xfrm>
            <a:off x="10066374" y="2157285"/>
            <a:ext cx="3120660" cy="310969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6"/>
                  <a:pt x="-961" y="13557"/>
                  <a:pt x="2882" y="17579"/>
                </a:cubicBezTo>
                <a:cubicBezTo>
                  <a:pt x="6724" y="21600"/>
                  <a:pt x="12954" y="21600"/>
                  <a:pt x="16796" y="17579"/>
                </a:cubicBezTo>
                <a:cubicBezTo>
                  <a:pt x="20639" y="13557"/>
                  <a:pt x="20639" y="7036"/>
                  <a:pt x="16796" y="3015"/>
                </a:cubicBezTo>
                <a:cubicBezTo>
                  <a:pt x="14875" y="1004"/>
                  <a:pt x="12357" y="0"/>
                  <a:pt x="9839" y="0"/>
                </a:cubicBezTo>
                <a:close/>
              </a:path>
            </a:pathLst>
          </a:custGeom>
          <a:ln w="63500">
            <a:solidFill>
              <a:srgbClr val="000000"/>
            </a:solidFill>
            <a:miter lim="400000"/>
          </a:ln>
        </p:spPr>
      </p:pic>
      <p:pic>
        <p:nvPicPr>
          <p:cNvPr id="1694" name="Lyot_Coro_PSF.pdf" descr="Lyot_Coro_PSF.pdf"/>
          <p:cNvPicPr>
            <a:picLocks noChangeAspect="1"/>
          </p:cNvPicPr>
          <p:nvPr/>
        </p:nvPicPr>
        <p:blipFill>
          <a:blip r:embed="rId7"/>
          <a:stretch>
            <a:fillRect/>
          </a:stretch>
        </p:blipFill>
        <p:spPr>
          <a:xfrm>
            <a:off x="19624901" y="1910351"/>
            <a:ext cx="4843725" cy="3632794"/>
          </a:xfrm>
          <a:prstGeom prst="rect">
            <a:avLst/>
          </a:prstGeom>
          <a:ln w="12700">
            <a:miter lim="400000"/>
          </a:ln>
        </p:spPr>
      </p:pic>
      <p:pic>
        <p:nvPicPr>
          <p:cNvPr id="1695" name="Aper_PSF.pdf" descr="Aper_PSF.pdf"/>
          <p:cNvPicPr>
            <a:picLocks noChangeAspect="1"/>
          </p:cNvPicPr>
          <p:nvPr/>
        </p:nvPicPr>
        <p:blipFill>
          <a:blip r:embed="rId8"/>
          <a:srcRect l="21531" t="11111" r="18751" b="9756"/>
          <a:stretch>
            <a:fillRect/>
          </a:stretch>
        </p:blipFill>
        <p:spPr>
          <a:xfrm>
            <a:off x="7195673" y="9778555"/>
            <a:ext cx="3494690" cy="3473189"/>
          </a:xfrm>
          <a:prstGeom prst="rect">
            <a:avLst/>
          </a:prstGeom>
          <a:ln w="12700">
            <a:miter lim="400000"/>
          </a:ln>
        </p:spPr>
      </p:pic>
      <p:pic>
        <p:nvPicPr>
          <p:cNvPr id="1696" name="Screenshot 2024-07-20 at 18.13.36.png" descr="Screenshot 2024-07-20 at 18.13.36.png"/>
          <p:cNvPicPr>
            <a:picLocks noChangeAspect="1"/>
          </p:cNvPicPr>
          <p:nvPr/>
        </p:nvPicPr>
        <p:blipFill>
          <a:blip r:embed="rId9"/>
          <a:stretch>
            <a:fillRect/>
          </a:stretch>
        </p:blipFill>
        <p:spPr>
          <a:xfrm>
            <a:off x="10808141" y="9778555"/>
            <a:ext cx="3543354" cy="3543355"/>
          </a:xfrm>
          <a:prstGeom prst="rect">
            <a:avLst/>
          </a:prstGeom>
          <a:ln w="12700">
            <a:miter lim="400000"/>
          </a:ln>
        </p:spPr>
      </p:pic>
      <p:sp>
        <p:nvSpPr>
          <p:cNvPr id="1697" name="Phase"/>
          <p:cNvSpPr txBox="1"/>
          <p:nvPr/>
        </p:nvSpPr>
        <p:spPr>
          <a:xfrm>
            <a:off x="11740344" y="9897578"/>
            <a:ext cx="1582929" cy="8001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Phase</a:t>
            </a:r>
          </a:p>
        </p:txBody>
      </p:sp>
      <p:pic>
        <p:nvPicPr>
          <p:cNvPr id="1698" name="Lyot_plane_before_mask.pdf" descr="Lyot_plane_before_mask.pdf"/>
          <p:cNvPicPr>
            <a:picLocks noChangeAspect="1"/>
          </p:cNvPicPr>
          <p:nvPr/>
        </p:nvPicPr>
        <p:blipFill>
          <a:blip r:embed="rId10"/>
          <a:srcRect l="13067" t="1433" r="13908" b="2440"/>
          <a:stretch>
            <a:fillRect/>
          </a:stretch>
        </p:blipFill>
        <p:spPr>
          <a:xfrm>
            <a:off x="14482225" y="9789363"/>
            <a:ext cx="3502589" cy="3457976"/>
          </a:xfrm>
          <a:prstGeom prst="rect">
            <a:avLst/>
          </a:prstGeom>
          <a:ln w="12700">
            <a:miter lim="400000"/>
          </a:ln>
        </p:spPr>
      </p:pic>
      <p:sp>
        <p:nvSpPr>
          <p:cNvPr id="1699" name="Vortex coronagraph"/>
          <p:cNvSpPr txBox="1">
            <a:spLocks noGrp="1"/>
          </p:cNvSpPr>
          <p:nvPr>
            <p:ph type="title"/>
          </p:nvPr>
        </p:nvSpPr>
        <p:spPr>
          <a:xfrm>
            <a:off x="7180105" y="367933"/>
            <a:ext cx="21971001" cy="1689101"/>
          </a:xfrm>
          <a:prstGeom prst="rect">
            <a:avLst/>
          </a:prstGeom>
        </p:spPr>
        <p:txBody>
          <a:bodyPr/>
          <a:lstStyle/>
          <a:p>
            <a:r>
              <a:t>Vortex coronagraph</a:t>
            </a:r>
          </a:p>
        </p:txBody>
      </p:sp>
      <p:sp>
        <p:nvSpPr>
          <p:cNvPr id="1700"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701"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702"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703"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704"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
        <p:nvSpPr>
          <p:cNvPr id="72" name="Line">
            <a:extLst>
              <a:ext uri="{FF2B5EF4-FFF2-40B4-BE49-F238E27FC236}">
                <a16:creationId xmlns:a16="http://schemas.microsoft.com/office/drawing/2014/main" id="{A757272A-988E-CB4E-BB70-C302600C01B3}"/>
              </a:ext>
            </a:extLst>
          </p:cNvPr>
          <p:cNvSpPr/>
          <p:nvPr/>
        </p:nvSpPr>
        <p:spPr>
          <a:xfrm flipV="1">
            <a:off x="11658901" y="6889594"/>
            <a:ext cx="0" cy="1991169"/>
          </a:xfrm>
          <a:prstGeom prst="line">
            <a:avLst/>
          </a:prstGeom>
          <a:ln w="101600">
            <a:solidFill>
              <a:srgbClr val="000000">
                <a:alpha val="22314"/>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3" name="Line">
            <a:extLst>
              <a:ext uri="{FF2B5EF4-FFF2-40B4-BE49-F238E27FC236}">
                <a16:creationId xmlns:a16="http://schemas.microsoft.com/office/drawing/2014/main" id="{09D1E2F0-342B-8E46-AD19-D8D4056261C7}"/>
              </a:ext>
            </a:extLst>
          </p:cNvPr>
          <p:cNvSpPr/>
          <p:nvPr/>
        </p:nvSpPr>
        <p:spPr>
          <a:xfrm flipV="1">
            <a:off x="5694691" y="6332939"/>
            <a:ext cx="0" cy="954552"/>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4" name="Line">
            <a:extLst>
              <a:ext uri="{FF2B5EF4-FFF2-40B4-BE49-F238E27FC236}">
                <a16:creationId xmlns:a16="http://schemas.microsoft.com/office/drawing/2014/main" id="{25FC27C0-DD35-8E4A-B072-B8722DDD6C74}"/>
              </a:ext>
            </a:extLst>
          </p:cNvPr>
          <p:cNvSpPr/>
          <p:nvPr/>
        </p:nvSpPr>
        <p:spPr>
          <a:xfrm flipV="1">
            <a:off x="5700399" y="8437417"/>
            <a:ext cx="0" cy="1025225"/>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5" name="Line">
            <a:extLst>
              <a:ext uri="{FF2B5EF4-FFF2-40B4-BE49-F238E27FC236}">
                <a16:creationId xmlns:a16="http://schemas.microsoft.com/office/drawing/2014/main" id="{7AF2023D-6C82-484E-8641-505392A7A6ED}"/>
              </a:ext>
            </a:extLst>
          </p:cNvPr>
          <p:cNvSpPr/>
          <p:nvPr/>
        </p:nvSpPr>
        <p:spPr>
          <a:xfrm>
            <a:off x="5526279" y="8471777"/>
            <a:ext cx="334194"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6" name="Line">
            <a:extLst>
              <a:ext uri="{FF2B5EF4-FFF2-40B4-BE49-F238E27FC236}">
                <a16:creationId xmlns:a16="http://schemas.microsoft.com/office/drawing/2014/main" id="{99EA688A-5038-2445-B77B-EAD6A5CA9DC3}"/>
              </a:ext>
            </a:extLst>
          </p:cNvPr>
          <p:cNvSpPr/>
          <p:nvPr/>
        </p:nvSpPr>
        <p:spPr>
          <a:xfrm>
            <a:off x="5548110" y="7278005"/>
            <a:ext cx="326217"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8" name="Vortex coronagraph"/>
          <p:cNvSpPr txBox="1">
            <a:spLocks noGrp="1"/>
          </p:cNvSpPr>
          <p:nvPr>
            <p:ph type="title"/>
          </p:nvPr>
        </p:nvSpPr>
        <p:spPr>
          <a:prstGeom prst="rect">
            <a:avLst/>
          </a:prstGeom>
        </p:spPr>
        <p:txBody>
          <a:bodyPr/>
          <a:lstStyle/>
          <a:p>
            <a:r>
              <a:t>Vortex coronagraph</a:t>
            </a:r>
          </a:p>
        </p:txBody>
      </p:sp>
      <p:pic>
        <p:nvPicPr>
          <p:cNvPr id="1709" name="Screenshot 2024-07-19 at 17.47.41.png" descr="Screenshot 2024-07-19 at 17.47.41.png"/>
          <p:cNvPicPr>
            <a:picLocks noChangeAspect="1"/>
          </p:cNvPicPr>
          <p:nvPr/>
        </p:nvPicPr>
        <p:blipFill>
          <a:blip r:embed="rId2"/>
          <a:stretch>
            <a:fillRect/>
          </a:stretch>
        </p:blipFill>
        <p:spPr>
          <a:xfrm>
            <a:off x="10279026" y="2611297"/>
            <a:ext cx="13765973" cy="9677756"/>
          </a:xfrm>
          <a:prstGeom prst="rect">
            <a:avLst/>
          </a:prstGeom>
          <a:ln w="12700">
            <a:miter lim="400000"/>
          </a:ln>
        </p:spPr>
      </p:pic>
      <p:pic>
        <p:nvPicPr>
          <p:cNvPr id="1710" name="Screenshot 2024-07-21 at 06.24.22.png" descr="Screenshot 2024-07-21 at 06.24.22.png"/>
          <p:cNvPicPr>
            <a:picLocks noChangeAspect="1"/>
          </p:cNvPicPr>
          <p:nvPr/>
        </p:nvPicPr>
        <p:blipFill>
          <a:blip r:embed="rId3"/>
          <a:stretch>
            <a:fillRect/>
          </a:stretch>
        </p:blipFill>
        <p:spPr>
          <a:xfrm>
            <a:off x="-71002" y="2587526"/>
            <a:ext cx="11086385" cy="9775854"/>
          </a:xfrm>
          <a:prstGeom prst="rect">
            <a:avLst/>
          </a:prstGeom>
          <a:ln w="12700">
            <a:miter lim="400000"/>
          </a:ln>
        </p:spPr>
      </p:pic>
      <p:sp>
        <p:nvSpPr>
          <p:cNvPr id="1711" name="Ruane et al. 2017"/>
          <p:cNvSpPr txBox="1"/>
          <p:nvPr/>
        </p:nvSpPr>
        <p:spPr>
          <a:xfrm>
            <a:off x="9071629" y="12158105"/>
            <a:ext cx="409194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Ruane et al. 2017</a:t>
            </a:r>
          </a:p>
        </p:txBody>
      </p:sp>
      <p:sp>
        <p:nvSpPr>
          <p:cNvPr id="1712"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713"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714"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715"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716"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8" name="Vortex coronagraph"/>
          <p:cNvSpPr txBox="1">
            <a:spLocks noGrp="1"/>
          </p:cNvSpPr>
          <p:nvPr>
            <p:ph type="title"/>
          </p:nvPr>
        </p:nvSpPr>
        <p:spPr>
          <a:prstGeom prst="rect">
            <a:avLst/>
          </a:prstGeom>
        </p:spPr>
        <p:txBody>
          <a:bodyPr/>
          <a:lstStyle/>
          <a:p>
            <a:r>
              <a:t>Vortex coronagraph</a:t>
            </a:r>
          </a:p>
        </p:txBody>
      </p:sp>
      <p:pic>
        <p:nvPicPr>
          <p:cNvPr id="1719" name="Screenshot 2024-07-21 at 06.25.26.png" descr="Screenshot 2024-07-21 at 06.25.26.png"/>
          <p:cNvPicPr>
            <a:picLocks noChangeAspect="1"/>
          </p:cNvPicPr>
          <p:nvPr/>
        </p:nvPicPr>
        <p:blipFill>
          <a:blip r:embed="rId2"/>
          <a:stretch>
            <a:fillRect/>
          </a:stretch>
        </p:blipFill>
        <p:spPr>
          <a:xfrm>
            <a:off x="11667299" y="2273658"/>
            <a:ext cx="10888445" cy="10483670"/>
          </a:xfrm>
          <a:prstGeom prst="rect">
            <a:avLst/>
          </a:prstGeom>
          <a:ln w="12700">
            <a:miter lim="400000"/>
          </a:ln>
        </p:spPr>
      </p:pic>
      <p:sp>
        <p:nvSpPr>
          <p:cNvPr id="1720" name="Impact of stellar diameter can be huge…"/>
          <p:cNvSpPr txBox="1">
            <a:spLocks noGrp="1"/>
          </p:cNvSpPr>
          <p:nvPr>
            <p:ph type="body" sz="half" idx="1"/>
          </p:nvPr>
        </p:nvSpPr>
        <p:spPr>
          <a:xfrm>
            <a:off x="1206500" y="4248504"/>
            <a:ext cx="11006169" cy="8256012"/>
          </a:xfrm>
          <a:prstGeom prst="rect">
            <a:avLst/>
          </a:prstGeom>
        </p:spPr>
        <p:txBody>
          <a:bodyPr/>
          <a:lstStyle/>
          <a:p>
            <a:r>
              <a:t>Impact of stellar diameter can be huge</a:t>
            </a:r>
          </a:p>
          <a:p>
            <a:r>
              <a:t>Even a diameter 10</a:t>
            </a:r>
            <a:r>
              <a:rPr baseline="31999"/>
              <a:t>-4</a:t>
            </a:r>
            <a:r>
              <a:t> diffraction limit creates a signal for charge 2</a:t>
            </a:r>
          </a:p>
          <a:p>
            <a:pPr>
              <a:defRPr b="1">
                <a:latin typeface="Graphik"/>
                <a:ea typeface="Graphik"/>
                <a:cs typeface="Graphik"/>
                <a:sym typeface="Graphik"/>
              </a:defRPr>
            </a:pPr>
            <a:r>
              <a:t>Nearby targets are ideal -&gt; resolve the habitable zone</a:t>
            </a:r>
          </a:p>
          <a:p>
            <a:pPr>
              <a:defRPr b="1">
                <a:latin typeface="Graphik"/>
                <a:ea typeface="Graphik"/>
                <a:cs typeface="Graphik"/>
                <a:sym typeface="Graphik"/>
              </a:defRPr>
            </a:pPr>
            <a:r>
              <a:t>Might be difficult due to stellar angular size!</a:t>
            </a:r>
          </a:p>
        </p:txBody>
      </p:sp>
      <p:sp>
        <p:nvSpPr>
          <p:cNvPr id="1721" name="Ruane et al. 2017"/>
          <p:cNvSpPr txBox="1"/>
          <p:nvPr/>
        </p:nvSpPr>
        <p:spPr>
          <a:xfrm>
            <a:off x="14033818" y="12259894"/>
            <a:ext cx="409194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Ruane et al. 2017</a:t>
            </a:r>
          </a:p>
        </p:txBody>
      </p:sp>
      <p:sp>
        <p:nvSpPr>
          <p:cNvPr id="1722"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723"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724"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725"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726"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Habitable planets are hiding in plain sight!"/>
          <p:cNvSpPr txBox="1">
            <a:spLocks noGrp="1"/>
          </p:cNvSpPr>
          <p:nvPr>
            <p:ph type="title"/>
          </p:nvPr>
        </p:nvSpPr>
        <p:spPr>
          <a:prstGeom prst="rect">
            <a:avLst/>
          </a:prstGeom>
        </p:spPr>
        <p:txBody>
          <a:bodyPr/>
          <a:lstStyle>
            <a:lvl1pPr defTabSz="2023872">
              <a:defRPr sz="8300" spc="-83"/>
            </a:lvl1pPr>
          </a:lstStyle>
          <a:p>
            <a:r>
              <a:t>Habitable planets are hiding in plain sight!</a:t>
            </a:r>
          </a:p>
        </p:txBody>
      </p:sp>
      <p:grpSp>
        <p:nvGrpSpPr>
          <p:cNvPr id="239" name="Group"/>
          <p:cNvGrpSpPr/>
          <p:nvPr/>
        </p:nvGrpSpPr>
        <p:grpSpPr>
          <a:xfrm>
            <a:off x="12170821" y="3573446"/>
            <a:ext cx="11238797" cy="9170063"/>
            <a:chOff x="0" y="0"/>
            <a:chExt cx="11238796" cy="9170061"/>
          </a:xfrm>
        </p:grpSpPr>
        <p:pic>
          <p:nvPicPr>
            <p:cNvPr id="236" name="Screenshot 2024-07-11 at 16.45.32.png" descr="Screenshot 2024-07-11 at 16.45.32.png"/>
            <p:cNvPicPr>
              <a:picLocks noChangeAspect="1"/>
            </p:cNvPicPr>
            <p:nvPr/>
          </p:nvPicPr>
          <p:blipFill>
            <a:blip r:embed="rId2"/>
            <a:stretch>
              <a:fillRect/>
            </a:stretch>
          </p:blipFill>
          <p:spPr>
            <a:xfrm>
              <a:off x="0" y="0"/>
              <a:ext cx="11238797" cy="9170062"/>
            </a:xfrm>
            <a:prstGeom prst="rect">
              <a:avLst/>
            </a:prstGeom>
            <a:ln w="12700" cap="flat">
              <a:noFill/>
              <a:miter lim="400000"/>
            </a:ln>
            <a:effectLst/>
          </p:spPr>
        </p:pic>
        <p:pic>
          <p:nvPicPr>
            <p:cNvPr id="237" name="pasted-movie.png" descr="pasted-movie.png"/>
            <p:cNvPicPr>
              <a:picLocks noChangeAspect="1"/>
            </p:cNvPicPr>
            <p:nvPr/>
          </p:nvPicPr>
          <p:blipFill>
            <a:blip r:embed="rId3"/>
            <a:srcRect l="24258" t="4391" r="24252" b="4314"/>
            <a:stretch>
              <a:fillRect/>
            </a:stretch>
          </p:blipFill>
          <p:spPr>
            <a:xfrm>
              <a:off x="2378560" y="6021226"/>
              <a:ext cx="815200" cy="813046"/>
            </a:xfrm>
            <a:custGeom>
              <a:avLst/>
              <a:gdLst/>
              <a:ahLst/>
              <a:cxnLst>
                <a:cxn ang="0">
                  <a:pos x="wd2" y="hd2"/>
                </a:cxn>
                <a:cxn ang="5400000">
                  <a:pos x="wd2" y="hd2"/>
                </a:cxn>
                <a:cxn ang="10800000">
                  <a:pos x="wd2" y="hd2"/>
                </a:cxn>
                <a:cxn ang="16200000">
                  <a:pos x="wd2" y="hd2"/>
                </a:cxn>
              </a:cxnLst>
              <a:rect l="0" t="0" r="r" b="b"/>
              <a:pathLst>
                <a:path w="21540" h="21566" extrusionOk="0">
                  <a:moveTo>
                    <a:pt x="9603" y="33"/>
                  </a:moveTo>
                  <a:cubicBezTo>
                    <a:pt x="7884" y="253"/>
                    <a:pt x="6515" y="726"/>
                    <a:pt x="5125" y="1581"/>
                  </a:cubicBezTo>
                  <a:cubicBezTo>
                    <a:pt x="4350" y="2057"/>
                    <a:pt x="3709" y="2575"/>
                    <a:pt x="3059" y="3244"/>
                  </a:cubicBezTo>
                  <a:cubicBezTo>
                    <a:pt x="2564" y="3754"/>
                    <a:pt x="1929" y="4554"/>
                    <a:pt x="1665" y="5002"/>
                  </a:cubicBezTo>
                  <a:cubicBezTo>
                    <a:pt x="968" y="6185"/>
                    <a:pt x="610" y="7022"/>
                    <a:pt x="322" y="8171"/>
                  </a:cubicBezTo>
                  <a:cubicBezTo>
                    <a:pt x="107" y="9032"/>
                    <a:pt x="-34" y="10341"/>
                    <a:pt x="8" y="11055"/>
                  </a:cubicBezTo>
                  <a:cubicBezTo>
                    <a:pt x="54" y="11840"/>
                    <a:pt x="83" y="12183"/>
                    <a:pt x="176" y="12708"/>
                  </a:cubicBezTo>
                  <a:cubicBezTo>
                    <a:pt x="305" y="13443"/>
                    <a:pt x="610" y="14452"/>
                    <a:pt x="868" y="15013"/>
                  </a:cubicBezTo>
                  <a:cubicBezTo>
                    <a:pt x="901" y="15087"/>
                    <a:pt x="931" y="15161"/>
                    <a:pt x="931" y="15171"/>
                  </a:cubicBezTo>
                  <a:cubicBezTo>
                    <a:pt x="931" y="15211"/>
                    <a:pt x="1315" y="15951"/>
                    <a:pt x="1486" y="16245"/>
                  </a:cubicBezTo>
                  <a:cubicBezTo>
                    <a:pt x="1939" y="17022"/>
                    <a:pt x="2403" y="17633"/>
                    <a:pt x="3049" y="18298"/>
                  </a:cubicBezTo>
                  <a:cubicBezTo>
                    <a:pt x="3918" y="19192"/>
                    <a:pt x="4782" y="19842"/>
                    <a:pt x="5838" y="20382"/>
                  </a:cubicBezTo>
                  <a:cubicBezTo>
                    <a:pt x="6430" y="20685"/>
                    <a:pt x="6746" y="20812"/>
                    <a:pt x="7380" y="21024"/>
                  </a:cubicBezTo>
                  <a:cubicBezTo>
                    <a:pt x="8213" y="21304"/>
                    <a:pt x="8943" y="21465"/>
                    <a:pt x="9855" y="21551"/>
                  </a:cubicBezTo>
                  <a:cubicBezTo>
                    <a:pt x="10261" y="21589"/>
                    <a:pt x="11746" y="21552"/>
                    <a:pt x="12120" y="21498"/>
                  </a:cubicBezTo>
                  <a:cubicBezTo>
                    <a:pt x="12690" y="21416"/>
                    <a:pt x="12864" y="21382"/>
                    <a:pt x="13378" y="21256"/>
                  </a:cubicBezTo>
                  <a:cubicBezTo>
                    <a:pt x="15266" y="20793"/>
                    <a:pt x="16996" y="19814"/>
                    <a:pt x="18380" y="18424"/>
                  </a:cubicBezTo>
                  <a:cubicBezTo>
                    <a:pt x="19051" y="17750"/>
                    <a:pt x="19688" y="16930"/>
                    <a:pt x="20058" y="16266"/>
                  </a:cubicBezTo>
                  <a:cubicBezTo>
                    <a:pt x="20077" y="16232"/>
                    <a:pt x="20123" y="16146"/>
                    <a:pt x="20163" y="16077"/>
                  </a:cubicBezTo>
                  <a:cubicBezTo>
                    <a:pt x="20493" y="15500"/>
                    <a:pt x="20978" y="14356"/>
                    <a:pt x="21106" y="13834"/>
                  </a:cubicBezTo>
                  <a:cubicBezTo>
                    <a:pt x="21121" y="13774"/>
                    <a:pt x="21167" y="13617"/>
                    <a:pt x="21201" y="13487"/>
                  </a:cubicBezTo>
                  <a:cubicBezTo>
                    <a:pt x="21365" y="12848"/>
                    <a:pt x="21469" y="12175"/>
                    <a:pt x="21526" y="11382"/>
                  </a:cubicBezTo>
                  <a:cubicBezTo>
                    <a:pt x="21566" y="10819"/>
                    <a:pt x="21516" y="9894"/>
                    <a:pt x="21432" y="9466"/>
                  </a:cubicBezTo>
                  <a:cubicBezTo>
                    <a:pt x="21408" y="9344"/>
                    <a:pt x="21390" y="9208"/>
                    <a:pt x="21390" y="9160"/>
                  </a:cubicBezTo>
                  <a:cubicBezTo>
                    <a:pt x="21390" y="9113"/>
                    <a:pt x="21375" y="9013"/>
                    <a:pt x="21358" y="8939"/>
                  </a:cubicBezTo>
                  <a:cubicBezTo>
                    <a:pt x="21342" y="8865"/>
                    <a:pt x="21315" y="8717"/>
                    <a:pt x="21295" y="8613"/>
                  </a:cubicBezTo>
                  <a:cubicBezTo>
                    <a:pt x="21275" y="8509"/>
                    <a:pt x="21244" y="8364"/>
                    <a:pt x="21222" y="8287"/>
                  </a:cubicBezTo>
                  <a:cubicBezTo>
                    <a:pt x="21200" y="8209"/>
                    <a:pt x="21159" y="8080"/>
                    <a:pt x="21138" y="8002"/>
                  </a:cubicBezTo>
                  <a:cubicBezTo>
                    <a:pt x="21084" y="7803"/>
                    <a:pt x="20897" y="7183"/>
                    <a:pt x="20865" y="7107"/>
                  </a:cubicBezTo>
                  <a:cubicBezTo>
                    <a:pt x="20851" y="7073"/>
                    <a:pt x="20814" y="6989"/>
                    <a:pt x="20792" y="6929"/>
                  </a:cubicBezTo>
                  <a:cubicBezTo>
                    <a:pt x="20756" y="6830"/>
                    <a:pt x="20713" y="6732"/>
                    <a:pt x="20551" y="6360"/>
                  </a:cubicBezTo>
                  <a:cubicBezTo>
                    <a:pt x="20401" y="6017"/>
                    <a:pt x="20065" y="5378"/>
                    <a:pt x="19963" y="5244"/>
                  </a:cubicBezTo>
                  <a:cubicBezTo>
                    <a:pt x="19921" y="5188"/>
                    <a:pt x="19890" y="5137"/>
                    <a:pt x="19890" y="5128"/>
                  </a:cubicBezTo>
                  <a:cubicBezTo>
                    <a:pt x="19890" y="5094"/>
                    <a:pt x="19469" y="4477"/>
                    <a:pt x="19303" y="4265"/>
                  </a:cubicBezTo>
                  <a:cubicBezTo>
                    <a:pt x="19208" y="4144"/>
                    <a:pt x="19072" y="3971"/>
                    <a:pt x="18999" y="3876"/>
                  </a:cubicBezTo>
                  <a:cubicBezTo>
                    <a:pt x="18704" y="3490"/>
                    <a:pt x="17709" y="2530"/>
                    <a:pt x="17247" y="2191"/>
                  </a:cubicBezTo>
                  <a:cubicBezTo>
                    <a:pt x="17200" y="2157"/>
                    <a:pt x="17044" y="2043"/>
                    <a:pt x="16901" y="1939"/>
                  </a:cubicBezTo>
                  <a:cubicBezTo>
                    <a:pt x="16634" y="1743"/>
                    <a:pt x="16532" y="1675"/>
                    <a:pt x="15895" y="1307"/>
                  </a:cubicBezTo>
                  <a:cubicBezTo>
                    <a:pt x="15682" y="1184"/>
                    <a:pt x="15081" y="897"/>
                    <a:pt x="14909" y="833"/>
                  </a:cubicBezTo>
                  <a:cubicBezTo>
                    <a:pt x="14823" y="801"/>
                    <a:pt x="14723" y="759"/>
                    <a:pt x="14689" y="739"/>
                  </a:cubicBezTo>
                  <a:cubicBezTo>
                    <a:pt x="14595" y="681"/>
                    <a:pt x="13721" y="390"/>
                    <a:pt x="13420" y="317"/>
                  </a:cubicBezTo>
                  <a:cubicBezTo>
                    <a:pt x="12799" y="168"/>
                    <a:pt x="12518" y="118"/>
                    <a:pt x="11868" y="33"/>
                  </a:cubicBezTo>
                  <a:cubicBezTo>
                    <a:pt x="11534" y="-11"/>
                    <a:pt x="9948" y="-11"/>
                    <a:pt x="9603" y="33"/>
                  </a:cubicBezTo>
                  <a:close/>
                </a:path>
              </a:pathLst>
            </a:custGeom>
            <a:ln w="12700" cap="flat">
              <a:noFill/>
              <a:miter lim="400000"/>
            </a:ln>
            <a:effectLst/>
          </p:spPr>
        </p:pic>
        <p:pic>
          <p:nvPicPr>
            <p:cNvPr id="238" name="pasted-movie.png" descr="pasted-movie.png"/>
            <p:cNvPicPr>
              <a:picLocks noChangeAspect="1"/>
            </p:cNvPicPr>
            <p:nvPr/>
          </p:nvPicPr>
          <p:blipFill>
            <a:blip r:embed="rId4"/>
            <a:srcRect l="26061" t="2938" r="26012" b="2983"/>
            <a:stretch>
              <a:fillRect/>
            </a:stretch>
          </p:blipFill>
          <p:spPr>
            <a:xfrm>
              <a:off x="9156241" y="5366518"/>
              <a:ext cx="1060476" cy="1057112"/>
            </a:xfrm>
            <a:custGeom>
              <a:avLst/>
              <a:gdLst/>
              <a:ahLst/>
              <a:cxnLst>
                <a:cxn ang="0">
                  <a:pos x="wd2" y="hd2"/>
                </a:cxn>
                <a:cxn ang="5400000">
                  <a:pos x="wd2" y="hd2"/>
                </a:cxn>
                <a:cxn ang="10800000">
                  <a:pos x="wd2" y="hd2"/>
                </a:cxn>
                <a:cxn ang="16200000">
                  <a:pos x="wd2" y="hd2"/>
                </a:cxn>
              </a:cxnLst>
              <a:rect l="0" t="0" r="r" b="b"/>
              <a:pathLst>
                <a:path w="21594" h="21558" extrusionOk="0">
                  <a:moveTo>
                    <a:pt x="11572" y="30"/>
                  </a:moveTo>
                  <a:cubicBezTo>
                    <a:pt x="10981" y="-11"/>
                    <a:pt x="10362" y="-10"/>
                    <a:pt x="9835" y="38"/>
                  </a:cubicBezTo>
                  <a:cubicBezTo>
                    <a:pt x="8160" y="189"/>
                    <a:pt x="6617" y="687"/>
                    <a:pt x="5180" y="1551"/>
                  </a:cubicBezTo>
                  <a:cubicBezTo>
                    <a:pt x="2765" y="3003"/>
                    <a:pt x="1007" y="5373"/>
                    <a:pt x="315" y="8115"/>
                  </a:cubicBezTo>
                  <a:cubicBezTo>
                    <a:pt x="59" y="9129"/>
                    <a:pt x="-1" y="9648"/>
                    <a:pt x="0" y="10786"/>
                  </a:cubicBezTo>
                  <a:cubicBezTo>
                    <a:pt x="0" y="12005"/>
                    <a:pt x="91" y="12681"/>
                    <a:pt x="387" y="13732"/>
                  </a:cubicBezTo>
                  <a:cubicBezTo>
                    <a:pt x="1122" y="16340"/>
                    <a:pt x="2853" y="18617"/>
                    <a:pt x="5147" y="19996"/>
                  </a:cubicBezTo>
                  <a:cubicBezTo>
                    <a:pt x="6536" y="20831"/>
                    <a:pt x="7996" y="21327"/>
                    <a:pt x="9625" y="21518"/>
                  </a:cubicBezTo>
                  <a:cubicBezTo>
                    <a:pt x="10228" y="21589"/>
                    <a:pt x="11755" y="21562"/>
                    <a:pt x="12332" y="21469"/>
                  </a:cubicBezTo>
                  <a:cubicBezTo>
                    <a:pt x="12809" y="21393"/>
                    <a:pt x="13335" y="21283"/>
                    <a:pt x="13641" y="21194"/>
                  </a:cubicBezTo>
                  <a:cubicBezTo>
                    <a:pt x="14038" y="21080"/>
                    <a:pt x="14395" y="20964"/>
                    <a:pt x="14498" y="20919"/>
                  </a:cubicBezTo>
                  <a:cubicBezTo>
                    <a:pt x="14556" y="20894"/>
                    <a:pt x="14758" y="20814"/>
                    <a:pt x="14942" y="20741"/>
                  </a:cubicBezTo>
                  <a:cubicBezTo>
                    <a:pt x="15425" y="20550"/>
                    <a:pt x="16118" y="20180"/>
                    <a:pt x="16680" y="19810"/>
                  </a:cubicBezTo>
                  <a:cubicBezTo>
                    <a:pt x="16812" y="19723"/>
                    <a:pt x="16967" y="19621"/>
                    <a:pt x="17027" y="19584"/>
                  </a:cubicBezTo>
                  <a:cubicBezTo>
                    <a:pt x="17180" y="19489"/>
                    <a:pt x="17669" y="19118"/>
                    <a:pt x="17860" y="18952"/>
                  </a:cubicBezTo>
                  <a:cubicBezTo>
                    <a:pt x="18145" y="18705"/>
                    <a:pt x="18991" y="17859"/>
                    <a:pt x="18991" y="17819"/>
                  </a:cubicBezTo>
                  <a:cubicBezTo>
                    <a:pt x="18991" y="17798"/>
                    <a:pt x="19041" y="17730"/>
                    <a:pt x="19104" y="17674"/>
                  </a:cubicBezTo>
                  <a:cubicBezTo>
                    <a:pt x="19314" y="17484"/>
                    <a:pt x="19686" y="16969"/>
                    <a:pt x="20131" y="16257"/>
                  </a:cubicBezTo>
                  <a:cubicBezTo>
                    <a:pt x="20271" y="16032"/>
                    <a:pt x="20694" y="15171"/>
                    <a:pt x="20761" y="14970"/>
                  </a:cubicBezTo>
                  <a:cubicBezTo>
                    <a:pt x="20793" y="14876"/>
                    <a:pt x="20846" y="14760"/>
                    <a:pt x="20874" y="14719"/>
                  </a:cubicBezTo>
                  <a:cubicBezTo>
                    <a:pt x="20903" y="14679"/>
                    <a:pt x="20923" y="14619"/>
                    <a:pt x="20923" y="14590"/>
                  </a:cubicBezTo>
                  <a:cubicBezTo>
                    <a:pt x="20923" y="14561"/>
                    <a:pt x="20958" y="14441"/>
                    <a:pt x="21004" y="14315"/>
                  </a:cubicBezTo>
                  <a:cubicBezTo>
                    <a:pt x="21049" y="14188"/>
                    <a:pt x="21109" y="14026"/>
                    <a:pt x="21133" y="13959"/>
                  </a:cubicBezTo>
                  <a:cubicBezTo>
                    <a:pt x="21249" y="13631"/>
                    <a:pt x="21324" y="13299"/>
                    <a:pt x="21472" y="12405"/>
                  </a:cubicBezTo>
                  <a:cubicBezTo>
                    <a:pt x="21559" y="11879"/>
                    <a:pt x="21599" y="11282"/>
                    <a:pt x="21593" y="10673"/>
                  </a:cubicBezTo>
                  <a:cubicBezTo>
                    <a:pt x="21588" y="10064"/>
                    <a:pt x="21537" y="9448"/>
                    <a:pt x="21440" y="8884"/>
                  </a:cubicBezTo>
                  <a:cubicBezTo>
                    <a:pt x="21389" y="8586"/>
                    <a:pt x="21369" y="8527"/>
                    <a:pt x="21254" y="8123"/>
                  </a:cubicBezTo>
                  <a:cubicBezTo>
                    <a:pt x="21221" y="8007"/>
                    <a:pt x="21188" y="7845"/>
                    <a:pt x="21173" y="7767"/>
                  </a:cubicBezTo>
                  <a:cubicBezTo>
                    <a:pt x="21141" y="7595"/>
                    <a:pt x="21029" y="7287"/>
                    <a:pt x="20987" y="7241"/>
                  </a:cubicBezTo>
                  <a:cubicBezTo>
                    <a:pt x="20971" y="7222"/>
                    <a:pt x="20955" y="7165"/>
                    <a:pt x="20955" y="7111"/>
                  </a:cubicBezTo>
                  <a:cubicBezTo>
                    <a:pt x="20955" y="7058"/>
                    <a:pt x="20941" y="7009"/>
                    <a:pt x="20923" y="6998"/>
                  </a:cubicBezTo>
                  <a:cubicBezTo>
                    <a:pt x="20905" y="6987"/>
                    <a:pt x="20880" y="6923"/>
                    <a:pt x="20866" y="6861"/>
                  </a:cubicBezTo>
                  <a:cubicBezTo>
                    <a:pt x="20852" y="6798"/>
                    <a:pt x="20834" y="6728"/>
                    <a:pt x="20818" y="6699"/>
                  </a:cubicBezTo>
                  <a:cubicBezTo>
                    <a:pt x="20801" y="6669"/>
                    <a:pt x="20697" y="6460"/>
                    <a:pt x="20591" y="6237"/>
                  </a:cubicBezTo>
                  <a:cubicBezTo>
                    <a:pt x="20486" y="6014"/>
                    <a:pt x="20340" y="5732"/>
                    <a:pt x="20268" y="5606"/>
                  </a:cubicBezTo>
                  <a:cubicBezTo>
                    <a:pt x="20197" y="5480"/>
                    <a:pt x="20120" y="5345"/>
                    <a:pt x="20098" y="5307"/>
                  </a:cubicBezTo>
                  <a:cubicBezTo>
                    <a:pt x="19909" y="4964"/>
                    <a:pt x="19711" y="4665"/>
                    <a:pt x="19541" y="4465"/>
                  </a:cubicBezTo>
                  <a:cubicBezTo>
                    <a:pt x="19429" y="4334"/>
                    <a:pt x="19311" y="4166"/>
                    <a:pt x="19274" y="4092"/>
                  </a:cubicBezTo>
                  <a:cubicBezTo>
                    <a:pt x="19213" y="3973"/>
                    <a:pt x="18865" y="3587"/>
                    <a:pt x="18417" y="3129"/>
                  </a:cubicBezTo>
                  <a:cubicBezTo>
                    <a:pt x="18199" y="2907"/>
                    <a:pt x="17488" y="2331"/>
                    <a:pt x="17262" y="2199"/>
                  </a:cubicBezTo>
                  <a:cubicBezTo>
                    <a:pt x="16908" y="1991"/>
                    <a:pt x="16659" y="1817"/>
                    <a:pt x="16607" y="1737"/>
                  </a:cubicBezTo>
                  <a:cubicBezTo>
                    <a:pt x="16578" y="1693"/>
                    <a:pt x="16513" y="1656"/>
                    <a:pt x="16470" y="1656"/>
                  </a:cubicBezTo>
                  <a:cubicBezTo>
                    <a:pt x="16427" y="1656"/>
                    <a:pt x="16361" y="1624"/>
                    <a:pt x="16324" y="1583"/>
                  </a:cubicBezTo>
                  <a:cubicBezTo>
                    <a:pt x="16288" y="1543"/>
                    <a:pt x="16206" y="1480"/>
                    <a:pt x="16138" y="1446"/>
                  </a:cubicBezTo>
                  <a:cubicBezTo>
                    <a:pt x="15338" y="1043"/>
                    <a:pt x="14729" y="741"/>
                    <a:pt x="14643" y="709"/>
                  </a:cubicBezTo>
                  <a:cubicBezTo>
                    <a:pt x="14123" y="520"/>
                    <a:pt x="13914" y="461"/>
                    <a:pt x="13164" y="264"/>
                  </a:cubicBezTo>
                  <a:cubicBezTo>
                    <a:pt x="12732" y="151"/>
                    <a:pt x="12164" y="70"/>
                    <a:pt x="11572" y="30"/>
                  </a:cubicBezTo>
                  <a:close/>
                </a:path>
              </a:pathLst>
            </a:custGeom>
            <a:ln w="12700" cap="flat">
              <a:noFill/>
              <a:miter lim="400000"/>
            </a:ln>
            <a:effectLst/>
          </p:spPr>
        </p:pic>
      </p:grpSp>
      <p:sp>
        <p:nvSpPr>
          <p:cNvPr id="240" name="Sun at 10 pc, D = 6.5m, λ = 630 nm"/>
          <p:cNvSpPr txBox="1"/>
          <p:nvPr/>
        </p:nvSpPr>
        <p:spPr>
          <a:xfrm>
            <a:off x="14076426" y="2139950"/>
            <a:ext cx="833577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Sun at 10 pc, D = 6.5m, λ = 630 nm </a:t>
            </a:r>
          </a:p>
        </p:txBody>
      </p:sp>
      <p:sp>
        <p:nvSpPr>
          <p:cNvPr id="241" name="Directly imaging planets not trivial…"/>
          <p:cNvSpPr txBox="1"/>
          <p:nvPr/>
        </p:nvSpPr>
        <p:spPr>
          <a:xfrm>
            <a:off x="1206500" y="2729994"/>
            <a:ext cx="10222332" cy="9329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457200" indent="-457200">
              <a:buSzPct val="100000"/>
              <a:buChar char="•"/>
            </a:pPr>
            <a:r>
              <a:rPr dirty="0"/>
              <a:t>Directly imaging planets</a:t>
            </a:r>
            <a:r>
              <a:rPr lang="nl-NL" dirty="0"/>
              <a:t> is</a:t>
            </a:r>
            <a:r>
              <a:rPr dirty="0"/>
              <a:t> not trivial</a:t>
            </a:r>
          </a:p>
          <a:p>
            <a:pPr marL="457200" indent="-457200">
              <a:buSzPct val="100000"/>
              <a:buChar char="•"/>
            </a:pPr>
            <a:r>
              <a:rPr dirty="0"/>
              <a:t>Diffracted light from the star dominates</a:t>
            </a:r>
          </a:p>
          <a:p>
            <a:pPr marL="457200" indent="-457200">
              <a:buSzPct val="100000"/>
              <a:buChar char="•"/>
              <a:defRPr>
                <a:solidFill>
                  <a:schemeClr val="accent4">
                    <a:hueOff val="-297102"/>
                    <a:satOff val="16978"/>
                    <a:lumOff val="-20883"/>
                  </a:schemeClr>
                </a:solidFill>
              </a:defRPr>
            </a:pPr>
            <a:r>
              <a:rPr dirty="0"/>
              <a:t>Flux ratio = contrast:  10</a:t>
            </a:r>
            <a:r>
              <a:rPr baseline="31999" dirty="0"/>
              <a:t>-7 </a:t>
            </a:r>
            <a:r>
              <a:rPr dirty="0"/>
              <a:t>-10</a:t>
            </a:r>
            <a:r>
              <a:rPr baseline="31999" dirty="0"/>
              <a:t>-10 </a:t>
            </a:r>
          </a:p>
          <a:p>
            <a:pPr marL="457200" indent="-457200">
              <a:buSzPct val="100000"/>
              <a:buChar char="•"/>
            </a:pPr>
            <a:r>
              <a:rPr dirty="0"/>
              <a:t>Need to remove starlight!</a:t>
            </a:r>
          </a:p>
        </p:txBody>
      </p:sp>
      <p:sp>
        <p:nvSpPr>
          <p:cNvPr id="242"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243"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244"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245"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246"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 name="Chromaticity"/>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Chromaticity</a:t>
            </a:r>
          </a:p>
        </p:txBody>
      </p:sp>
      <p:sp>
        <p:nvSpPr>
          <p:cNvPr id="1729" name="Vortex coronagraph"/>
          <p:cNvSpPr txBox="1">
            <a:spLocks noGrp="1"/>
          </p:cNvSpPr>
          <p:nvPr>
            <p:ph type="title"/>
          </p:nvPr>
        </p:nvSpPr>
        <p:spPr>
          <a:prstGeom prst="rect">
            <a:avLst/>
          </a:prstGeom>
        </p:spPr>
        <p:txBody>
          <a:bodyPr/>
          <a:lstStyle/>
          <a:p>
            <a:r>
              <a:t>Vortex coronagraph </a:t>
            </a:r>
          </a:p>
        </p:txBody>
      </p:sp>
      <p:pic>
        <p:nvPicPr>
          <p:cNvPr id="1730" name="Sagan_chromatic_vortex.mp4" descr="Sagan_chromatic_vortex.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4241800"/>
            <a:ext cx="23774400" cy="7315200"/>
          </a:xfrm>
          <a:prstGeom prst="rect">
            <a:avLst/>
          </a:prstGeom>
          <a:ln w="12700">
            <a:miter lim="400000"/>
          </a:ln>
        </p:spPr>
      </p:pic>
      <p:sp>
        <p:nvSpPr>
          <p:cNvPr id="1731"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732"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733"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734"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735"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17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730"/>
                </p:tgtEl>
              </p:cMediaNode>
            </p:video>
            <p:seq concurrent="1" prevAc="none" nextAc="seek">
              <p:cTn id="8" restart="whenNotActive" fill="hold" evtFilter="cancelBubble" nodeType="interactiveSeq">
                <p:stCondLst>
                  <p:cond evt="onClick" delay="0">
                    <p:tgtEl>
                      <p:spTgt spid="17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30"/>
                                        </p:tgtEl>
                                      </p:cBhvr>
                                    </p:cmd>
                                  </p:childTnLst>
                                </p:cTn>
                              </p:par>
                            </p:childTnLst>
                          </p:cTn>
                        </p:par>
                      </p:childTnLst>
                    </p:cTn>
                  </p:par>
                </p:childTnLst>
              </p:cTn>
              <p:nextCondLst>
                <p:cond evt="onClick" delay="0">
                  <p:tgtEl>
                    <p:spTgt spid="1730"/>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9" name="Group"/>
          <p:cNvGrpSpPr/>
          <p:nvPr/>
        </p:nvGrpSpPr>
        <p:grpSpPr>
          <a:xfrm rot="19004323">
            <a:off x="15434174" y="3450497"/>
            <a:ext cx="7650078" cy="7632353"/>
            <a:chOff x="-52" y="13493"/>
            <a:chExt cx="7650077" cy="7632352"/>
          </a:xfrm>
        </p:grpSpPr>
        <p:pic>
          <p:nvPicPr>
            <p:cNvPr id="1737" name="Image" descr="Image"/>
            <p:cNvPicPr>
              <a:picLocks noChangeAspect="1"/>
            </p:cNvPicPr>
            <p:nvPr/>
          </p:nvPicPr>
          <p:blipFill>
            <a:blip r:embed="rId2"/>
            <a:srcRect l="38840" t="1967" r="14728" b="1809"/>
            <a:stretch>
              <a:fillRect/>
            </a:stretch>
          </p:blipFill>
          <p:spPr>
            <a:xfrm rot="1674507">
              <a:off x="2281948" y="710871"/>
              <a:ext cx="4124580" cy="6338282"/>
            </a:xfrm>
            <a:custGeom>
              <a:avLst/>
              <a:gdLst/>
              <a:ahLst/>
              <a:cxnLst>
                <a:cxn ang="0">
                  <a:pos x="wd2" y="hd2"/>
                </a:cxn>
                <a:cxn ang="5400000">
                  <a:pos x="wd2" y="hd2"/>
                </a:cxn>
                <a:cxn ang="10800000">
                  <a:pos x="wd2" y="hd2"/>
                </a:cxn>
                <a:cxn ang="16200000">
                  <a:pos x="wd2" y="hd2"/>
                </a:cxn>
              </a:cxnLst>
              <a:rect l="0" t="0" r="r" b="b"/>
              <a:pathLst>
                <a:path w="20681" h="21226" extrusionOk="0">
                  <a:moveTo>
                    <a:pt x="11926" y="19968"/>
                  </a:moveTo>
                  <a:cubicBezTo>
                    <a:pt x="16451" y="18378"/>
                    <a:pt x="19831" y="15394"/>
                    <a:pt x="20548" y="11692"/>
                  </a:cubicBezTo>
                  <a:cubicBezTo>
                    <a:pt x="21600" y="6265"/>
                    <a:pt x="16289" y="1197"/>
                    <a:pt x="8295" y="0"/>
                  </a:cubicBezTo>
                  <a:lnTo>
                    <a:pt x="0" y="20835"/>
                  </a:lnTo>
                  <a:cubicBezTo>
                    <a:pt x="4193" y="21600"/>
                    <a:pt x="8406" y="21205"/>
                    <a:pt x="11926" y="19968"/>
                  </a:cubicBezTo>
                  <a:close/>
                </a:path>
              </a:pathLst>
            </a:custGeom>
            <a:ln w="101600" cap="flat">
              <a:solidFill>
                <a:srgbClr val="000000"/>
              </a:solidFill>
              <a:prstDash val="solid"/>
              <a:miter lim="400000"/>
            </a:ln>
            <a:effectLst/>
          </p:spPr>
        </p:pic>
        <p:pic>
          <p:nvPicPr>
            <p:cNvPr id="1738" name="DD 161025_1 v6 5X.png" descr="DD 161025_1 v6 5X.png"/>
            <p:cNvPicPr>
              <a:picLocks noChangeAspect="1"/>
            </p:cNvPicPr>
            <p:nvPr/>
          </p:nvPicPr>
          <p:blipFill>
            <a:blip r:embed="rId3"/>
            <a:srcRect l="11638" r="25656" b="14178"/>
            <a:stretch>
              <a:fillRect/>
            </a:stretch>
          </p:blipFill>
          <p:spPr>
            <a:xfrm>
              <a:off x="-53" y="13493"/>
              <a:ext cx="5466610" cy="5611417"/>
            </a:xfrm>
            <a:custGeom>
              <a:avLst/>
              <a:gdLst/>
              <a:ahLst/>
              <a:cxnLst>
                <a:cxn ang="0">
                  <a:pos x="wd2" y="hd2"/>
                </a:cxn>
                <a:cxn ang="5400000">
                  <a:pos x="wd2" y="hd2"/>
                </a:cxn>
                <a:cxn ang="10800000">
                  <a:pos x="wd2" y="hd2"/>
                </a:cxn>
                <a:cxn ang="16200000">
                  <a:pos x="wd2" y="hd2"/>
                </a:cxn>
              </a:cxnLst>
              <a:rect l="0" t="0" r="r" b="b"/>
              <a:pathLst>
                <a:path w="20259" h="21600" extrusionOk="0">
                  <a:moveTo>
                    <a:pt x="10945" y="0"/>
                  </a:moveTo>
                  <a:cubicBezTo>
                    <a:pt x="7557" y="311"/>
                    <a:pt x="4297" y="2100"/>
                    <a:pt x="2148" y="5272"/>
                  </a:cubicBezTo>
                  <a:cubicBezTo>
                    <a:pt x="-1341" y="10422"/>
                    <a:pt x="-499" y="17499"/>
                    <a:pt x="4091" y="21600"/>
                  </a:cubicBezTo>
                  <a:lnTo>
                    <a:pt x="20259" y="3364"/>
                  </a:lnTo>
                  <a:cubicBezTo>
                    <a:pt x="18194" y="1339"/>
                    <a:pt x="15651" y="236"/>
                    <a:pt x="13064" y="0"/>
                  </a:cubicBezTo>
                  <a:lnTo>
                    <a:pt x="10945" y="0"/>
                  </a:lnTo>
                  <a:close/>
                </a:path>
              </a:pathLst>
            </a:custGeom>
            <a:ln w="101600" cap="flat">
              <a:solidFill>
                <a:srgbClr val="000000"/>
              </a:solidFill>
              <a:prstDash val="solid"/>
              <a:miter lim="400000"/>
            </a:ln>
            <a:effectLst/>
          </p:spPr>
        </p:pic>
      </p:grpSp>
      <p:pic>
        <p:nvPicPr>
          <p:cNvPr id="1740" name="dgvvc.png" descr="dgvvc.png"/>
          <p:cNvPicPr>
            <a:picLocks noChangeAspect="1"/>
          </p:cNvPicPr>
          <p:nvPr/>
        </p:nvPicPr>
        <p:blipFill>
          <a:blip r:embed="rId4"/>
          <a:srcRect l="30142" t="46446" r="30539" b="20748"/>
          <a:stretch>
            <a:fillRect/>
          </a:stretch>
        </p:blipFill>
        <p:spPr>
          <a:xfrm>
            <a:off x="15770721" y="7166990"/>
            <a:ext cx="5330429" cy="3310660"/>
          </a:xfrm>
          <a:custGeom>
            <a:avLst/>
            <a:gdLst/>
            <a:ahLst/>
            <a:cxnLst>
              <a:cxn ang="0">
                <a:pos x="wd2" y="hd2"/>
              </a:cxn>
              <a:cxn ang="5400000">
                <a:pos x="wd2" y="hd2"/>
              </a:cxn>
              <a:cxn ang="10800000">
                <a:pos x="wd2" y="hd2"/>
              </a:cxn>
              <a:cxn ang="16200000">
                <a:pos x="wd2" y="hd2"/>
              </a:cxn>
            </a:cxnLst>
            <a:rect l="0" t="0" r="r" b="b"/>
            <a:pathLst>
              <a:path w="21600" h="21429" extrusionOk="0">
                <a:moveTo>
                  <a:pt x="10843" y="0"/>
                </a:moveTo>
                <a:lnTo>
                  <a:pt x="0" y="12878"/>
                </a:lnTo>
                <a:cubicBezTo>
                  <a:pt x="2544" y="18123"/>
                  <a:pt x="6380" y="21253"/>
                  <a:pt x="10473" y="21422"/>
                </a:cubicBezTo>
                <a:cubicBezTo>
                  <a:pt x="14780" y="21600"/>
                  <a:pt x="18892" y="18490"/>
                  <a:pt x="21600" y="13009"/>
                </a:cubicBezTo>
                <a:lnTo>
                  <a:pt x="10843" y="0"/>
                </a:lnTo>
                <a:close/>
              </a:path>
            </a:pathLst>
          </a:custGeom>
          <a:ln w="114300">
            <a:solidFill>
              <a:srgbClr val="000000"/>
            </a:solidFill>
            <a:miter lim="400000"/>
          </a:ln>
        </p:spPr>
      </p:pic>
      <p:sp>
        <p:nvSpPr>
          <p:cNvPr id="1741" name="Engineering achromatic vortex masks"/>
          <p:cNvSpPr txBox="1">
            <a:spLocks noGrp="1"/>
          </p:cNvSpPr>
          <p:nvPr>
            <p:ph type="title"/>
          </p:nvPr>
        </p:nvSpPr>
        <p:spPr>
          <a:prstGeom prst="rect">
            <a:avLst/>
          </a:prstGeom>
        </p:spPr>
        <p:txBody>
          <a:bodyPr/>
          <a:lstStyle>
            <a:lvl1pPr defTabSz="2243327">
              <a:defRPr sz="9200" spc="-91"/>
            </a:lvl1pPr>
          </a:lstStyle>
          <a:p>
            <a:r>
              <a:t>Engineering achromatic vortex masks</a:t>
            </a:r>
          </a:p>
        </p:txBody>
      </p:sp>
      <p:sp>
        <p:nvSpPr>
          <p:cNvPr id="1742" name="Scalar vortex                       Vector vortex"/>
          <p:cNvSpPr txBox="1"/>
          <p:nvPr/>
        </p:nvSpPr>
        <p:spPr>
          <a:xfrm>
            <a:off x="4114524" y="2396197"/>
            <a:ext cx="21971001" cy="1833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25500">
              <a:spcBef>
                <a:spcPts val="0"/>
              </a:spcBef>
              <a:defRPr sz="6900">
                <a:solidFill>
                  <a:srgbClr val="000000"/>
                </a:solidFill>
                <a:latin typeface="Produkt Regular"/>
                <a:ea typeface="Produkt Regular"/>
                <a:cs typeface="Produkt Regular"/>
                <a:sym typeface="Produkt Regular"/>
              </a:defRPr>
            </a:lvl1pPr>
          </a:lstStyle>
          <a:p>
            <a:r>
              <a:t>Scalar vortex                       Vector vortex</a:t>
            </a:r>
          </a:p>
        </p:txBody>
      </p:sp>
      <p:grpSp>
        <p:nvGrpSpPr>
          <p:cNvPr id="1745" name="Group"/>
          <p:cNvGrpSpPr/>
          <p:nvPr/>
        </p:nvGrpSpPr>
        <p:grpSpPr>
          <a:xfrm>
            <a:off x="3435403" y="3809382"/>
            <a:ext cx="6628070" cy="6471297"/>
            <a:chOff x="1334878" y="748518"/>
            <a:chExt cx="6628068" cy="6471296"/>
          </a:xfrm>
        </p:grpSpPr>
        <p:pic>
          <p:nvPicPr>
            <p:cNvPr id="1743" name="Image" descr="Image"/>
            <p:cNvPicPr>
              <a:picLocks noChangeAspect="1"/>
            </p:cNvPicPr>
            <p:nvPr/>
          </p:nvPicPr>
          <p:blipFill>
            <a:blip r:embed="rId5"/>
            <a:srcRect l="1411" t="3244" r="13154" b="2300"/>
            <a:stretch>
              <a:fillRect/>
            </a:stretch>
          </p:blipFill>
          <p:spPr>
            <a:xfrm>
              <a:off x="1334878" y="748518"/>
              <a:ext cx="3361099" cy="6470906"/>
            </a:xfrm>
            <a:custGeom>
              <a:avLst/>
              <a:gdLst/>
              <a:ahLst/>
              <a:cxnLst>
                <a:cxn ang="0">
                  <a:pos x="wd2" y="hd2"/>
                </a:cxn>
                <a:cxn ang="5400000">
                  <a:pos x="wd2" y="hd2"/>
                </a:cxn>
                <a:cxn ang="10800000">
                  <a:pos x="wd2" y="hd2"/>
                </a:cxn>
                <a:cxn ang="16200000">
                  <a:pos x="wd2" y="hd2"/>
                </a:cxn>
              </a:cxnLst>
              <a:rect l="0" t="0" r="r" b="b"/>
              <a:pathLst>
                <a:path w="21331" h="21366" extrusionOk="0">
                  <a:moveTo>
                    <a:pt x="6705" y="2771"/>
                  </a:moveTo>
                  <a:cubicBezTo>
                    <a:pt x="2366" y="4825"/>
                    <a:pt x="-269" y="7837"/>
                    <a:pt x="22" y="11165"/>
                  </a:cubicBezTo>
                  <a:cubicBezTo>
                    <a:pt x="529" y="16952"/>
                    <a:pt x="9851" y="21491"/>
                    <a:pt x="20969" y="21363"/>
                  </a:cubicBezTo>
                  <a:lnTo>
                    <a:pt x="21331" y="8"/>
                  </a:lnTo>
                  <a:cubicBezTo>
                    <a:pt x="15689" y="-109"/>
                    <a:pt x="10534" y="958"/>
                    <a:pt x="6705" y="2771"/>
                  </a:cubicBezTo>
                  <a:close/>
                </a:path>
              </a:pathLst>
            </a:custGeom>
            <a:ln w="101600" cap="flat">
              <a:solidFill>
                <a:srgbClr val="000000"/>
              </a:solidFill>
              <a:prstDash val="solid"/>
              <a:miter lim="400000"/>
            </a:ln>
            <a:effectLst/>
          </p:spPr>
        </p:pic>
        <p:pic>
          <p:nvPicPr>
            <p:cNvPr id="1744" name="Image" descr="Image"/>
            <p:cNvPicPr>
              <a:picLocks noChangeAspect="1"/>
            </p:cNvPicPr>
            <p:nvPr/>
          </p:nvPicPr>
          <p:blipFill>
            <a:blip r:embed="rId6"/>
            <a:srcRect l="32268" t="6460" r="3765" b="5515"/>
            <a:stretch>
              <a:fillRect/>
            </a:stretch>
          </p:blipFill>
          <p:spPr>
            <a:xfrm flipH="1">
              <a:off x="4601849" y="748909"/>
              <a:ext cx="3361099" cy="6470907"/>
            </a:xfrm>
            <a:custGeom>
              <a:avLst/>
              <a:gdLst/>
              <a:ahLst/>
              <a:cxnLst>
                <a:cxn ang="0">
                  <a:pos x="wd2" y="hd2"/>
                </a:cxn>
                <a:cxn ang="5400000">
                  <a:pos x="wd2" y="hd2"/>
                </a:cxn>
                <a:cxn ang="10800000">
                  <a:pos x="wd2" y="hd2"/>
                </a:cxn>
                <a:cxn ang="16200000">
                  <a:pos x="wd2" y="hd2"/>
                </a:cxn>
              </a:cxnLst>
              <a:rect l="0" t="0" r="r" b="b"/>
              <a:pathLst>
                <a:path w="21331" h="21366" extrusionOk="0">
                  <a:moveTo>
                    <a:pt x="6705" y="18595"/>
                  </a:moveTo>
                  <a:cubicBezTo>
                    <a:pt x="2366" y="16541"/>
                    <a:pt x="-269" y="13529"/>
                    <a:pt x="22" y="10201"/>
                  </a:cubicBezTo>
                  <a:cubicBezTo>
                    <a:pt x="529" y="4414"/>
                    <a:pt x="9851" y="-125"/>
                    <a:pt x="20969" y="3"/>
                  </a:cubicBezTo>
                  <a:lnTo>
                    <a:pt x="21331" y="21358"/>
                  </a:lnTo>
                  <a:cubicBezTo>
                    <a:pt x="15689" y="21475"/>
                    <a:pt x="10534" y="20408"/>
                    <a:pt x="6705" y="18595"/>
                  </a:cubicBezTo>
                  <a:close/>
                </a:path>
              </a:pathLst>
            </a:custGeom>
            <a:ln w="101600" cap="flat">
              <a:solidFill>
                <a:srgbClr val="000000"/>
              </a:solidFill>
              <a:prstDash val="solid"/>
              <a:miter lim="400000"/>
            </a:ln>
            <a:effectLst/>
          </p:spPr>
        </p:pic>
      </p:grpSp>
      <p:sp>
        <p:nvSpPr>
          <p:cNvPr id="1746" name="Desai et al. 2021,2023"/>
          <p:cNvSpPr txBox="1"/>
          <p:nvPr/>
        </p:nvSpPr>
        <p:spPr>
          <a:xfrm>
            <a:off x="629013" y="3576639"/>
            <a:ext cx="3769869"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8">
              <a:spcBef>
                <a:spcPts val="0"/>
              </a:spcBef>
              <a:defRPr sz="2800" b="1">
                <a:solidFill>
                  <a:srgbClr val="000000"/>
                </a:solidFill>
                <a:latin typeface="Helvetica Neue"/>
                <a:ea typeface="Helvetica Neue"/>
                <a:cs typeface="Helvetica Neue"/>
                <a:sym typeface="Helvetica Neue"/>
              </a:defRPr>
            </a:lvl1pPr>
          </a:lstStyle>
          <a:p>
            <a:r>
              <a:t>Desai et al. 2021,2023</a:t>
            </a:r>
          </a:p>
        </p:txBody>
      </p:sp>
      <p:sp>
        <p:nvSpPr>
          <p:cNvPr id="1747" name="Galicher et al. 2020"/>
          <p:cNvSpPr txBox="1"/>
          <p:nvPr/>
        </p:nvSpPr>
        <p:spPr>
          <a:xfrm>
            <a:off x="9005432" y="3612219"/>
            <a:ext cx="3340660"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8">
              <a:spcBef>
                <a:spcPts val="0"/>
              </a:spcBef>
              <a:defRPr sz="2800" b="1">
                <a:solidFill>
                  <a:srgbClr val="000000"/>
                </a:solidFill>
                <a:latin typeface="Helvetica Neue"/>
                <a:ea typeface="Helvetica Neue"/>
                <a:cs typeface="Helvetica Neue"/>
                <a:sym typeface="Helvetica Neue"/>
              </a:defRPr>
            </a:lvl1pPr>
          </a:lstStyle>
          <a:p>
            <a:r>
              <a:t>Galicher et al. 2020</a:t>
            </a:r>
          </a:p>
        </p:txBody>
      </p:sp>
      <p:sp>
        <p:nvSpPr>
          <p:cNvPr id="1748" name="Vargas Catalan et al. 2018"/>
          <p:cNvSpPr txBox="1"/>
          <p:nvPr/>
        </p:nvSpPr>
        <p:spPr>
          <a:xfrm>
            <a:off x="19629263" y="3449867"/>
            <a:ext cx="4574750"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2438338">
              <a:spcBef>
                <a:spcPts val="0"/>
              </a:spcBef>
              <a:defRPr sz="2800" b="1">
                <a:solidFill>
                  <a:srgbClr val="000000"/>
                </a:solidFill>
                <a:latin typeface="Helvetica Neue"/>
                <a:ea typeface="Helvetica Neue"/>
                <a:cs typeface="Helvetica Neue"/>
                <a:sym typeface="Helvetica Neue"/>
              </a:defRPr>
            </a:lvl1pPr>
          </a:lstStyle>
          <a:p>
            <a:r>
              <a:t>Vargas Catalan et al. 2018</a:t>
            </a:r>
          </a:p>
        </p:txBody>
      </p:sp>
      <p:sp>
        <p:nvSpPr>
          <p:cNvPr id="1749" name="Chromatic phase*…"/>
          <p:cNvSpPr txBox="1"/>
          <p:nvPr/>
        </p:nvSpPr>
        <p:spPr>
          <a:xfrm>
            <a:off x="3971598" y="11673726"/>
            <a:ext cx="5696205"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2438338">
              <a:spcBef>
                <a:spcPts val="0"/>
              </a:spcBef>
              <a:defRPr b="1">
                <a:solidFill>
                  <a:srgbClr val="B51700"/>
                </a:solidFill>
                <a:latin typeface="Graphik"/>
                <a:ea typeface="Graphik"/>
                <a:cs typeface="Graphik"/>
                <a:sym typeface="Graphik"/>
              </a:defRPr>
            </a:pPr>
            <a:r>
              <a:t>Chromatic phase*</a:t>
            </a:r>
          </a:p>
          <a:p>
            <a:pPr algn="ctr" defTabSz="2438338">
              <a:spcBef>
                <a:spcPts val="0"/>
              </a:spcBef>
              <a:defRPr b="1">
                <a:solidFill>
                  <a:srgbClr val="017100"/>
                </a:solidFill>
                <a:latin typeface="Graphik"/>
                <a:ea typeface="Graphik"/>
                <a:cs typeface="Graphik"/>
                <a:sym typeface="Graphik"/>
              </a:defRPr>
            </a:pPr>
            <a:r>
              <a:t>No polarization effects</a:t>
            </a:r>
          </a:p>
        </p:txBody>
      </p:sp>
      <p:sp>
        <p:nvSpPr>
          <p:cNvPr id="1750" name="Achromatic phase…"/>
          <p:cNvSpPr txBox="1"/>
          <p:nvPr/>
        </p:nvSpPr>
        <p:spPr>
          <a:xfrm>
            <a:off x="14804205" y="11775326"/>
            <a:ext cx="7500621"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2438338">
              <a:spcBef>
                <a:spcPts val="0"/>
              </a:spcBef>
              <a:defRPr b="1">
                <a:solidFill>
                  <a:srgbClr val="017100"/>
                </a:solidFill>
                <a:latin typeface="Graphik"/>
                <a:ea typeface="Graphik"/>
                <a:cs typeface="Graphik"/>
                <a:sym typeface="Graphik"/>
              </a:defRPr>
            </a:pPr>
            <a:r>
              <a:t>Achromatic phase</a:t>
            </a:r>
          </a:p>
          <a:p>
            <a:pPr algn="ctr" defTabSz="2438338">
              <a:spcBef>
                <a:spcPts val="0"/>
              </a:spcBef>
              <a:defRPr b="1">
                <a:solidFill>
                  <a:srgbClr val="B51700"/>
                </a:solidFill>
                <a:latin typeface="Graphik"/>
                <a:ea typeface="Graphik"/>
                <a:cs typeface="Graphik"/>
                <a:sym typeface="Graphik"/>
              </a:defRPr>
            </a:pPr>
            <a:r>
              <a:t>Chromatic polarization effects</a:t>
            </a:r>
          </a:p>
        </p:txBody>
      </p:sp>
      <p:pic>
        <p:nvPicPr>
          <p:cNvPr id="1751" name="Screenshot 2024-06-15 at 14.06.09.png" descr="Screenshot 2024-06-15 at 14.06.09.png"/>
          <p:cNvPicPr>
            <a:picLocks noChangeAspect="1"/>
          </p:cNvPicPr>
          <p:nvPr/>
        </p:nvPicPr>
        <p:blipFill>
          <a:blip r:embed="rId7"/>
          <a:srcRect l="10752" t="50802" r="9206" b="2"/>
          <a:stretch>
            <a:fillRect/>
          </a:stretch>
        </p:blipFill>
        <p:spPr>
          <a:xfrm rot="38238">
            <a:off x="4101984" y="7067658"/>
            <a:ext cx="5286376" cy="3254376"/>
          </a:xfrm>
          <a:custGeom>
            <a:avLst/>
            <a:gdLst/>
            <a:ahLst/>
            <a:cxnLst>
              <a:cxn ang="0">
                <a:pos x="wd2" y="hd2"/>
              </a:cxn>
              <a:cxn ang="5400000">
                <a:pos x="wd2" y="hd2"/>
              </a:cxn>
              <a:cxn ang="10800000">
                <a:pos x="wd2" y="hd2"/>
              </a:cxn>
              <a:cxn ang="16200000">
                <a:pos x="wd2" y="hd2"/>
              </a:cxn>
            </a:cxnLst>
            <a:rect l="0" t="0" r="r" b="b"/>
            <a:pathLst>
              <a:path w="21600" h="21600" extrusionOk="0">
                <a:moveTo>
                  <a:pt x="10654" y="0"/>
                </a:moveTo>
                <a:lnTo>
                  <a:pt x="0" y="12965"/>
                </a:lnTo>
                <a:cubicBezTo>
                  <a:pt x="2321" y="17945"/>
                  <a:pt x="5820" y="21054"/>
                  <a:pt x="9608" y="21600"/>
                </a:cubicBezTo>
                <a:lnTo>
                  <a:pt x="11998" y="21600"/>
                </a:lnTo>
                <a:cubicBezTo>
                  <a:pt x="15790" y="21055"/>
                  <a:pt x="19286" y="17940"/>
                  <a:pt x="21600" y="12965"/>
                </a:cubicBezTo>
                <a:lnTo>
                  <a:pt x="10654" y="0"/>
                </a:lnTo>
                <a:close/>
              </a:path>
            </a:pathLst>
          </a:custGeom>
          <a:ln w="88900">
            <a:solidFill>
              <a:srgbClr val="000000"/>
            </a:solidFill>
            <a:miter lim="400000"/>
          </a:ln>
        </p:spPr>
      </p:pic>
      <p:sp>
        <p:nvSpPr>
          <p:cNvPr id="1752" name="Palatnick et al. 2023"/>
          <p:cNvSpPr txBox="1"/>
          <p:nvPr/>
        </p:nvSpPr>
        <p:spPr>
          <a:xfrm>
            <a:off x="8047987" y="10226120"/>
            <a:ext cx="3498902"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8">
              <a:spcBef>
                <a:spcPts val="0"/>
              </a:spcBef>
              <a:defRPr sz="2800" b="1">
                <a:solidFill>
                  <a:srgbClr val="000000"/>
                </a:solidFill>
                <a:latin typeface="Helvetica Neue"/>
                <a:ea typeface="Helvetica Neue"/>
                <a:cs typeface="Helvetica Neue"/>
                <a:sym typeface="Helvetica Neue"/>
              </a:defRPr>
            </a:lvl1pPr>
          </a:lstStyle>
          <a:p>
            <a:r>
              <a:t>Palatnick et al. 2023</a:t>
            </a:r>
          </a:p>
        </p:txBody>
      </p:sp>
      <p:sp>
        <p:nvSpPr>
          <p:cNvPr id="1753" name="Line"/>
          <p:cNvSpPr/>
          <p:nvPr/>
        </p:nvSpPr>
        <p:spPr>
          <a:xfrm flipH="1">
            <a:off x="7982500" y="4234460"/>
            <a:ext cx="3474947" cy="18176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039" y="0"/>
                </a:lnTo>
                <a:lnTo>
                  <a:pt x="0" y="0"/>
                </a:lnTo>
              </a:path>
            </a:pathLst>
          </a:custGeom>
          <a:ln w="76200">
            <a:solidFill>
              <a:schemeClr val="accent4">
                <a:hueOff val="-297102"/>
                <a:satOff val="16978"/>
                <a:lumOff val="-20883"/>
              </a:schemeClr>
            </a:solidFill>
            <a:miter lim="400000"/>
            <a:headEnd type="oval"/>
          </a:ln>
        </p:spPr>
        <p:txBody>
          <a:bodyPr lIns="50800" tIns="50800" rIns="50800" bIns="50800" anchor="ctr"/>
          <a:lstStyle/>
          <a:p>
            <a:pPr>
              <a:defRPr sz="3700"/>
            </a:pPr>
            <a:endParaRPr/>
          </a:p>
        </p:txBody>
      </p:sp>
      <p:sp>
        <p:nvSpPr>
          <p:cNvPr id="1754" name="Line"/>
          <p:cNvSpPr/>
          <p:nvPr/>
        </p:nvSpPr>
        <p:spPr>
          <a:xfrm>
            <a:off x="1784900" y="4259860"/>
            <a:ext cx="3474947" cy="18176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039" y="0"/>
                </a:lnTo>
                <a:lnTo>
                  <a:pt x="0" y="0"/>
                </a:lnTo>
              </a:path>
            </a:pathLst>
          </a:custGeom>
          <a:ln w="76200">
            <a:solidFill>
              <a:schemeClr val="accent4">
                <a:hueOff val="-297102"/>
                <a:satOff val="16978"/>
                <a:lumOff val="-20883"/>
              </a:schemeClr>
            </a:solidFill>
            <a:miter lim="400000"/>
            <a:headEnd type="oval"/>
          </a:ln>
        </p:spPr>
        <p:txBody>
          <a:bodyPr lIns="50800" tIns="50800" rIns="50800" bIns="50800" anchor="ctr"/>
          <a:lstStyle/>
          <a:p>
            <a:pPr>
              <a:defRPr sz="3700"/>
            </a:pPr>
            <a:endParaRPr/>
          </a:p>
        </p:txBody>
      </p:sp>
      <p:sp>
        <p:nvSpPr>
          <p:cNvPr id="1755" name="Line"/>
          <p:cNvSpPr/>
          <p:nvPr/>
        </p:nvSpPr>
        <p:spPr>
          <a:xfrm rot="10800000">
            <a:off x="6610901" y="8958860"/>
            <a:ext cx="3474946" cy="18176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039" y="0"/>
                </a:lnTo>
                <a:lnTo>
                  <a:pt x="0" y="0"/>
                </a:lnTo>
              </a:path>
            </a:pathLst>
          </a:custGeom>
          <a:ln w="76200">
            <a:solidFill>
              <a:schemeClr val="accent4">
                <a:hueOff val="-297102"/>
                <a:satOff val="16978"/>
                <a:lumOff val="-20883"/>
              </a:schemeClr>
            </a:solidFill>
            <a:miter lim="400000"/>
            <a:headEnd type="oval"/>
          </a:ln>
        </p:spPr>
        <p:txBody>
          <a:bodyPr lIns="50800" tIns="50800" rIns="50800" bIns="50800" anchor="ctr"/>
          <a:lstStyle/>
          <a:p>
            <a:pPr>
              <a:defRPr sz="3700"/>
            </a:pPr>
            <a:endParaRPr/>
          </a:p>
        </p:txBody>
      </p:sp>
      <p:sp>
        <p:nvSpPr>
          <p:cNvPr id="1756" name="Meta-surfaces"/>
          <p:cNvSpPr txBox="1"/>
          <p:nvPr/>
        </p:nvSpPr>
        <p:spPr>
          <a:xfrm>
            <a:off x="7794902" y="10859983"/>
            <a:ext cx="334467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Meta-surfaces</a:t>
            </a:r>
          </a:p>
        </p:txBody>
      </p:sp>
      <p:sp>
        <p:nvSpPr>
          <p:cNvPr id="1757" name="Wrapped vortex"/>
          <p:cNvSpPr txBox="1"/>
          <p:nvPr/>
        </p:nvSpPr>
        <p:spPr>
          <a:xfrm>
            <a:off x="9725302" y="4206710"/>
            <a:ext cx="2471983"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Wrapped vortex</a:t>
            </a:r>
          </a:p>
        </p:txBody>
      </p:sp>
      <p:sp>
        <p:nvSpPr>
          <p:cNvPr id="1758" name="Stepped vortex"/>
          <p:cNvSpPr txBox="1"/>
          <p:nvPr/>
        </p:nvSpPr>
        <p:spPr>
          <a:xfrm>
            <a:off x="149502" y="4301960"/>
            <a:ext cx="36652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Stepped vortex</a:t>
            </a:r>
          </a:p>
        </p:txBody>
      </p:sp>
      <p:sp>
        <p:nvSpPr>
          <p:cNvPr id="1759" name="+phase dimple"/>
          <p:cNvSpPr txBox="1"/>
          <p:nvPr/>
        </p:nvSpPr>
        <p:spPr>
          <a:xfrm>
            <a:off x="124102" y="5013159"/>
            <a:ext cx="362610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+phase dimple</a:t>
            </a:r>
          </a:p>
        </p:txBody>
      </p:sp>
      <p:sp>
        <p:nvSpPr>
          <p:cNvPr id="1760" name="Line"/>
          <p:cNvSpPr/>
          <p:nvPr/>
        </p:nvSpPr>
        <p:spPr>
          <a:xfrm>
            <a:off x="13672101" y="4234460"/>
            <a:ext cx="3474946" cy="18176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039" y="0"/>
                </a:lnTo>
                <a:lnTo>
                  <a:pt x="0" y="0"/>
                </a:lnTo>
              </a:path>
            </a:pathLst>
          </a:custGeom>
          <a:ln w="76200">
            <a:solidFill>
              <a:schemeClr val="accent4">
                <a:hueOff val="-297102"/>
                <a:satOff val="16978"/>
                <a:lumOff val="-20883"/>
              </a:schemeClr>
            </a:solidFill>
            <a:miter lim="400000"/>
            <a:headEnd type="oval"/>
          </a:ln>
        </p:spPr>
        <p:txBody>
          <a:bodyPr lIns="50800" tIns="50800" rIns="50800" bIns="50800" anchor="ctr"/>
          <a:lstStyle/>
          <a:p>
            <a:pPr>
              <a:defRPr sz="3700"/>
            </a:pPr>
            <a:endParaRPr/>
          </a:p>
        </p:txBody>
      </p:sp>
      <p:sp>
        <p:nvSpPr>
          <p:cNvPr id="1761" name="Line"/>
          <p:cNvSpPr/>
          <p:nvPr/>
        </p:nvSpPr>
        <p:spPr>
          <a:xfrm flipH="1">
            <a:off x="19539501" y="4158260"/>
            <a:ext cx="3474947" cy="18176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039" y="0"/>
                </a:lnTo>
                <a:lnTo>
                  <a:pt x="0" y="0"/>
                </a:lnTo>
              </a:path>
            </a:pathLst>
          </a:custGeom>
          <a:ln w="76200">
            <a:solidFill>
              <a:schemeClr val="accent4">
                <a:hueOff val="-297102"/>
                <a:satOff val="16978"/>
                <a:lumOff val="-20883"/>
              </a:schemeClr>
            </a:solidFill>
            <a:miter lim="400000"/>
            <a:headEnd type="oval"/>
          </a:ln>
        </p:spPr>
        <p:txBody>
          <a:bodyPr lIns="50800" tIns="50800" rIns="50800" bIns="50800" anchor="ctr"/>
          <a:lstStyle/>
          <a:p>
            <a:pPr>
              <a:defRPr sz="3700"/>
            </a:pPr>
            <a:endParaRPr/>
          </a:p>
        </p:txBody>
      </p:sp>
      <p:sp>
        <p:nvSpPr>
          <p:cNvPr id="1762" name="Mawet et al. 2009"/>
          <p:cNvSpPr txBox="1"/>
          <p:nvPr/>
        </p:nvSpPr>
        <p:spPr>
          <a:xfrm>
            <a:off x="13564467" y="3602267"/>
            <a:ext cx="3071115"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8">
              <a:spcBef>
                <a:spcPts val="0"/>
              </a:spcBef>
              <a:defRPr sz="2800" b="1">
                <a:solidFill>
                  <a:srgbClr val="000000"/>
                </a:solidFill>
                <a:latin typeface="Helvetica Neue"/>
                <a:ea typeface="Helvetica Neue"/>
                <a:cs typeface="Helvetica Neue"/>
                <a:sym typeface="Helvetica Neue"/>
              </a:defRPr>
            </a:lvl1pPr>
          </a:lstStyle>
          <a:p>
            <a:r>
              <a:t>Mawet et al. 2009</a:t>
            </a:r>
          </a:p>
        </p:txBody>
      </p:sp>
      <p:sp>
        <p:nvSpPr>
          <p:cNvPr id="1763" name="Sub- wavelength gratings"/>
          <p:cNvSpPr txBox="1"/>
          <p:nvPr/>
        </p:nvSpPr>
        <p:spPr>
          <a:xfrm>
            <a:off x="21333102" y="4213059"/>
            <a:ext cx="2795017" cy="2197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r"/>
            <a:r>
              <a:t>Sub-</a:t>
            </a:r>
            <a:br/>
            <a:r>
              <a:t>wavelength</a:t>
            </a:r>
            <a:br/>
            <a:r>
              <a:t>gratings</a:t>
            </a:r>
          </a:p>
        </p:txBody>
      </p:sp>
      <p:sp>
        <p:nvSpPr>
          <p:cNvPr id="1764" name="Doelman et al. 2020"/>
          <p:cNvSpPr txBox="1"/>
          <p:nvPr/>
        </p:nvSpPr>
        <p:spPr>
          <a:xfrm>
            <a:off x="19863280" y="10162620"/>
            <a:ext cx="3439517"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8">
              <a:spcBef>
                <a:spcPts val="0"/>
              </a:spcBef>
              <a:defRPr sz="2800" b="1">
                <a:solidFill>
                  <a:srgbClr val="000000"/>
                </a:solidFill>
                <a:latin typeface="Helvetica Neue"/>
                <a:ea typeface="Helvetica Neue"/>
                <a:cs typeface="Helvetica Neue"/>
                <a:sym typeface="Helvetica Neue"/>
              </a:defRPr>
            </a:lvl1pPr>
          </a:lstStyle>
          <a:p>
            <a:r>
              <a:t>Doelman et al. 2020</a:t>
            </a:r>
          </a:p>
        </p:txBody>
      </p:sp>
      <p:sp>
        <p:nvSpPr>
          <p:cNvPr id="1765" name="Line"/>
          <p:cNvSpPr/>
          <p:nvPr/>
        </p:nvSpPr>
        <p:spPr>
          <a:xfrm rot="10800000">
            <a:off x="18396501" y="8882660"/>
            <a:ext cx="3474946" cy="18176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039" y="0"/>
                </a:lnTo>
                <a:lnTo>
                  <a:pt x="0" y="0"/>
                </a:lnTo>
              </a:path>
            </a:pathLst>
          </a:custGeom>
          <a:ln w="76200">
            <a:solidFill>
              <a:schemeClr val="accent4">
                <a:hueOff val="-297102"/>
                <a:satOff val="16978"/>
                <a:lumOff val="-20883"/>
              </a:schemeClr>
            </a:solidFill>
            <a:miter lim="400000"/>
            <a:headEnd type="oval"/>
          </a:ln>
        </p:spPr>
        <p:txBody>
          <a:bodyPr lIns="50800" tIns="50800" rIns="50800" bIns="50800" anchor="ctr"/>
          <a:lstStyle/>
          <a:p>
            <a:pPr>
              <a:defRPr sz="3700"/>
            </a:pPr>
            <a:endParaRPr/>
          </a:p>
        </p:txBody>
      </p:sp>
      <p:sp>
        <p:nvSpPr>
          <p:cNvPr id="1766" name="Liquid-crystal vortex grating mask"/>
          <p:cNvSpPr txBox="1"/>
          <p:nvPr/>
        </p:nvSpPr>
        <p:spPr>
          <a:xfrm>
            <a:off x="15033902" y="10748662"/>
            <a:ext cx="7885177"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Liquid-crystal vortex grating mask</a:t>
            </a:r>
          </a:p>
        </p:txBody>
      </p:sp>
      <p:sp>
        <p:nvSpPr>
          <p:cNvPr id="1767" name="Liquid-crystal  retarder"/>
          <p:cNvSpPr txBox="1"/>
          <p:nvPr/>
        </p:nvSpPr>
        <p:spPr>
          <a:xfrm>
            <a:off x="12723092" y="4301960"/>
            <a:ext cx="3328925"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Liquid-crystal </a:t>
            </a:r>
            <a:br/>
            <a:r>
              <a:t>retarder</a:t>
            </a:r>
          </a:p>
        </p:txBody>
      </p:sp>
      <p:sp>
        <p:nvSpPr>
          <p:cNvPr id="1768" name="König et al. 2023"/>
          <p:cNvSpPr txBox="1"/>
          <p:nvPr/>
        </p:nvSpPr>
        <p:spPr>
          <a:xfrm>
            <a:off x="8629724" y="9819720"/>
            <a:ext cx="2919629"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8">
              <a:spcBef>
                <a:spcPts val="0"/>
              </a:spcBef>
              <a:defRPr sz="2800" b="1">
                <a:solidFill>
                  <a:srgbClr val="000000"/>
                </a:solidFill>
                <a:latin typeface="Helvetica Neue"/>
                <a:ea typeface="Helvetica Neue"/>
                <a:cs typeface="Helvetica Neue"/>
                <a:sym typeface="Helvetica Neue"/>
              </a:defRPr>
            </a:lvl1pPr>
          </a:lstStyle>
          <a:p>
            <a:r>
              <a:t>König et al. 2023</a:t>
            </a:r>
          </a:p>
        </p:txBody>
      </p:sp>
      <p:sp>
        <p:nvSpPr>
          <p:cNvPr id="1769"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770"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771"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772"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773"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5" name="On-axis telescope"/>
          <p:cNvSpPr txBox="1">
            <a:spLocks noGrp="1"/>
          </p:cNvSpPr>
          <p:nvPr>
            <p:ph type="title"/>
          </p:nvPr>
        </p:nvSpPr>
        <p:spPr>
          <a:prstGeom prst="rect">
            <a:avLst/>
          </a:prstGeom>
        </p:spPr>
        <p:txBody>
          <a:bodyPr/>
          <a:lstStyle/>
          <a:p>
            <a:r>
              <a:t>On-axis telescope</a:t>
            </a:r>
          </a:p>
        </p:txBody>
      </p:sp>
      <p:sp>
        <p:nvSpPr>
          <p:cNvPr id="1776" name="Secondary obscuration and spiders block light coming into the telescope…"/>
          <p:cNvSpPr txBox="1">
            <a:spLocks noGrp="1"/>
          </p:cNvSpPr>
          <p:nvPr>
            <p:ph type="body" sz="half" idx="1"/>
          </p:nvPr>
        </p:nvSpPr>
        <p:spPr>
          <a:xfrm>
            <a:off x="1206500" y="3409118"/>
            <a:ext cx="11006169" cy="9095398"/>
          </a:xfrm>
          <a:prstGeom prst="rect">
            <a:avLst/>
          </a:prstGeom>
        </p:spPr>
        <p:txBody>
          <a:bodyPr/>
          <a:lstStyle/>
          <a:p>
            <a:r>
              <a:t>Secondary obscuration and spiders block light coming into the telescope</a:t>
            </a:r>
          </a:p>
          <a:p>
            <a:pPr>
              <a:defRPr>
                <a:solidFill>
                  <a:schemeClr val="accent4">
                    <a:hueOff val="-297102"/>
                    <a:satOff val="16978"/>
                    <a:lumOff val="-20883"/>
                  </a:schemeClr>
                </a:solidFill>
              </a:defRPr>
            </a:pPr>
            <a:r>
              <a:t>Fundamentally reduces the performance of coronagraphs</a:t>
            </a:r>
          </a:p>
          <a:p>
            <a:r>
              <a:t>Numerical optimization only</a:t>
            </a:r>
          </a:p>
          <a:p>
            <a:r>
              <a:t>All 8-m class telescopes have different pupils with secondary.</a:t>
            </a:r>
          </a:p>
          <a:p>
            <a:r>
              <a:t>Warning: many solutions for many different telescopes and instrument architectures!</a:t>
            </a:r>
          </a:p>
        </p:txBody>
      </p:sp>
      <p:sp>
        <p:nvSpPr>
          <p:cNvPr id="1777" name="Shape"/>
          <p:cNvSpPr/>
          <p:nvPr/>
        </p:nvSpPr>
        <p:spPr>
          <a:xfrm>
            <a:off x="14700504" y="9528320"/>
            <a:ext cx="4023344" cy="1107676"/>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50000"/>
            </a:srgbClr>
          </a:solidFill>
          <a:ln w="12700">
            <a:miter lim="400000"/>
          </a:ln>
        </p:spPr>
        <p:txBody>
          <a:bodyPr lIns="50800" tIns="50800" rIns="50800" bIns="50800" anchor="ctr"/>
          <a:lstStyle/>
          <a:p>
            <a:endParaRPr/>
          </a:p>
        </p:txBody>
      </p:sp>
      <p:sp>
        <p:nvSpPr>
          <p:cNvPr id="1778" name="Rectangle"/>
          <p:cNvSpPr/>
          <p:nvPr/>
        </p:nvSpPr>
        <p:spPr>
          <a:xfrm>
            <a:off x="18723665" y="9531880"/>
            <a:ext cx="1844888" cy="1098548"/>
          </a:xfrm>
          <a:prstGeom prst="rect">
            <a:avLst/>
          </a:pr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779" name="Line"/>
          <p:cNvSpPr/>
          <p:nvPr/>
        </p:nvSpPr>
        <p:spPr>
          <a:xfrm flipV="1">
            <a:off x="15792759" y="8377977"/>
            <a:ext cx="1" cy="223881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780" name="Line"/>
          <p:cNvSpPr/>
          <p:nvPr/>
        </p:nvSpPr>
        <p:spPr>
          <a:xfrm>
            <a:off x="14630013" y="9484123"/>
            <a:ext cx="1283848" cy="1283848"/>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781" name="Shape"/>
          <p:cNvSpPr/>
          <p:nvPr/>
        </p:nvSpPr>
        <p:spPr>
          <a:xfrm>
            <a:off x="14716912" y="7726189"/>
            <a:ext cx="1088739" cy="2876985"/>
          </a:xfrm>
          <a:custGeom>
            <a:avLst/>
            <a:gdLst/>
            <a:ahLst/>
            <a:cxnLst>
              <a:cxn ang="0">
                <a:pos x="wd2" y="hd2"/>
              </a:cxn>
              <a:cxn ang="5400000">
                <a:pos x="wd2" y="hd2"/>
              </a:cxn>
              <a:cxn ang="10800000">
                <a:pos x="wd2" y="hd2"/>
              </a:cxn>
              <a:cxn ang="16200000">
                <a:pos x="wd2" y="hd2"/>
              </a:cxn>
            </a:cxnLst>
            <a:rect l="0" t="0" r="r" b="b"/>
            <a:pathLst>
              <a:path w="21600" h="21600" extrusionOk="0">
                <a:moveTo>
                  <a:pt x="295" y="0"/>
                </a:moveTo>
                <a:lnTo>
                  <a:pt x="21600" y="72"/>
                </a:lnTo>
                <a:lnTo>
                  <a:pt x="20993" y="21600"/>
                </a:lnTo>
                <a:lnTo>
                  <a:pt x="0" y="13531"/>
                </a:lnTo>
                <a:lnTo>
                  <a:pt x="295" y="0"/>
                </a:lnTo>
                <a:close/>
              </a:path>
            </a:pathLst>
          </a:custGeom>
          <a:solidFill>
            <a:srgbClr val="FF2600">
              <a:alpha val="50000"/>
            </a:srgbClr>
          </a:solidFill>
          <a:ln w="12700">
            <a:miter lim="400000"/>
          </a:ln>
        </p:spPr>
        <p:txBody>
          <a:bodyPr lIns="50800" tIns="50800" rIns="50800" bIns="50800" anchor="ctr"/>
          <a:lstStyle/>
          <a:p>
            <a:endParaRPr/>
          </a:p>
        </p:txBody>
      </p:sp>
      <p:sp>
        <p:nvSpPr>
          <p:cNvPr id="1782" name="Line"/>
          <p:cNvSpPr/>
          <p:nvPr/>
        </p:nvSpPr>
        <p:spPr>
          <a:xfrm flipV="1">
            <a:off x="18763825" y="10598726"/>
            <a:ext cx="0" cy="988023"/>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783" name="Line"/>
          <p:cNvSpPr/>
          <p:nvPr/>
        </p:nvSpPr>
        <p:spPr>
          <a:xfrm>
            <a:off x="18589705" y="10665157"/>
            <a:ext cx="32175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784" name="A"/>
          <p:cNvSpPr txBox="1"/>
          <p:nvPr/>
        </p:nvSpPr>
        <p:spPr>
          <a:xfrm>
            <a:off x="18133950" y="8386178"/>
            <a:ext cx="4846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A</a:t>
            </a:r>
          </a:p>
        </p:txBody>
      </p:sp>
      <p:sp>
        <p:nvSpPr>
          <p:cNvPr id="1785" name="Shape"/>
          <p:cNvSpPr/>
          <p:nvPr/>
        </p:nvSpPr>
        <p:spPr>
          <a:xfrm>
            <a:off x="14747737" y="4782560"/>
            <a:ext cx="1043300" cy="2972499"/>
          </a:xfrm>
          <a:custGeom>
            <a:avLst/>
            <a:gdLst/>
            <a:ahLst/>
            <a:cxnLst>
              <a:cxn ang="0">
                <a:pos x="wd2" y="hd2"/>
              </a:cxn>
              <a:cxn ang="5400000">
                <a:pos x="wd2" y="hd2"/>
              </a:cxn>
              <a:cxn ang="10800000">
                <a:pos x="wd2" y="hd2"/>
              </a:cxn>
              <a:cxn ang="16200000">
                <a:pos x="wd2" y="hd2"/>
              </a:cxn>
            </a:cxnLst>
            <a:rect l="0" t="0" r="r" b="b"/>
            <a:pathLst>
              <a:path w="21600" h="21600" extrusionOk="0">
                <a:moveTo>
                  <a:pt x="6699" y="3588"/>
                </a:moveTo>
                <a:lnTo>
                  <a:pt x="12834" y="0"/>
                </a:lnTo>
                <a:lnTo>
                  <a:pt x="0" y="21533"/>
                </a:lnTo>
                <a:lnTo>
                  <a:pt x="21600" y="21600"/>
                </a:lnTo>
                <a:lnTo>
                  <a:pt x="6699" y="3588"/>
                </a:lnTo>
                <a:close/>
              </a:path>
            </a:pathLst>
          </a:custGeom>
          <a:solidFill>
            <a:srgbClr val="FF2600">
              <a:alpha val="50000"/>
            </a:srgbClr>
          </a:solidFill>
          <a:ln w="12700">
            <a:miter lim="400000"/>
          </a:ln>
        </p:spPr>
        <p:txBody>
          <a:bodyPr lIns="50800" tIns="50800" rIns="50800" bIns="50800" anchor="ctr"/>
          <a:lstStyle/>
          <a:p>
            <a:endParaRPr/>
          </a:p>
        </p:txBody>
      </p:sp>
      <p:sp>
        <p:nvSpPr>
          <p:cNvPr id="1786" name="Shape"/>
          <p:cNvSpPr/>
          <p:nvPr/>
        </p:nvSpPr>
        <p:spPr>
          <a:xfrm>
            <a:off x="13141196" y="3987062"/>
            <a:ext cx="3303335" cy="1659614"/>
          </a:xfrm>
          <a:custGeom>
            <a:avLst/>
            <a:gdLst/>
            <a:ahLst/>
            <a:cxnLst>
              <a:cxn ang="0">
                <a:pos x="wd2" y="hd2"/>
              </a:cxn>
              <a:cxn ang="5400000">
                <a:pos x="wd2" y="hd2"/>
              </a:cxn>
              <a:cxn ang="10800000">
                <a:pos x="wd2" y="hd2"/>
              </a:cxn>
              <a:cxn ang="16200000">
                <a:pos x="wd2" y="hd2"/>
              </a:cxn>
            </a:cxnLst>
            <a:rect l="0" t="0" r="r" b="b"/>
            <a:pathLst>
              <a:path w="21567" h="21600" extrusionOk="0">
                <a:moveTo>
                  <a:pt x="910" y="21600"/>
                </a:moveTo>
                <a:cubicBezTo>
                  <a:pt x="428" y="19264"/>
                  <a:pt x="133" y="16791"/>
                  <a:pt x="36" y="14272"/>
                </a:cubicBezTo>
                <a:cubicBezTo>
                  <a:pt x="-33" y="12488"/>
                  <a:pt x="-2" y="10695"/>
                  <a:pt x="129" y="8926"/>
                </a:cubicBezTo>
                <a:lnTo>
                  <a:pt x="19516" y="0"/>
                </a:lnTo>
                <a:cubicBezTo>
                  <a:pt x="19516" y="1418"/>
                  <a:pt x="19696" y="2813"/>
                  <a:pt x="20041" y="4053"/>
                </a:cubicBezTo>
                <a:cubicBezTo>
                  <a:pt x="20402" y="5348"/>
                  <a:pt x="20928" y="6429"/>
                  <a:pt x="21567" y="7184"/>
                </a:cubicBezTo>
                <a:lnTo>
                  <a:pt x="910" y="21600"/>
                </a:lnTo>
                <a:close/>
              </a:path>
            </a:pathLst>
          </a:custGeom>
          <a:solidFill>
            <a:srgbClr val="FF2600">
              <a:alpha val="50000"/>
            </a:srgbClr>
          </a:solidFill>
          <a:ln w="12700">
            <a:miter lim="400000"/>
          </a:ln>
        </p:spPr>
        <p:txBody>
          <a:bodyPr lIns="50800" tIns="50800" rIns="50800" bIns="50800" anchor="ctr"/>
          <a:lstStyle/>
          <a:p>
            <a:endParaRPr/>
          </a:p>
        </p:txBody>
      </p:sp>
      <p:sp>
        <p:nvSpPr>
          <p:cNvPr id="1787" name="Shape"/>
          <p:cNvSpPr/>
          <p:nvPr/>
        </p:nvSpPr>
        <p:spPr>
          <a:xfrm>
            <a:off x="13125430" y="1944193"/>
            <a:ext cx="4895692" cy="3715555"/>
          </a:xfrm>
          <a:custGeom>
            <a:avLst/>
            <a:gdLst/>
            <a:ahLst/>
            <a:cxnLst>
              <a:cxn ang="0">
                <a:pos x="wd2" y="hd2"/>
              </a:cxn>
              <a:cxn ang="5400000">
                <a:pos x="wd2" y="hd2"/>
              </a:cxn>
              <a:cxn ang="10800000">
                <a:pos x="wd2" y="hd2"/>
              </a:cxn>
              <a:cxn ang="16200000">
                <a:pos x="wd2" y="hd2"/>
              </a:cxn>
            </a:cxnLst>
            <a:rect l="0" t="0" r="r" b="b"/>
            <a:pathLst>
              <a:path w="21529" h="21600" extrusionOk="0">
                <a:moveTo>
                  <a:pt x="665" y="21600"/>
                </a:moveTo>
                <a:cubicBezTo>
                  <a:pt x="481" y="21083"/>
                  <a:pt x="334" y="20544"/>
                  <a:pt x="226" y="19991"/>
                </a:cubicBezTo>
                <a:cubicBezTo>
                  <a:pt x="-39" y="18642"/>
                  <a:pt x="-71" y="17231"/>
                  <a:pt x="132" y="15863"/>
                </a:cubicBezTo>
                <a:lnTo>
                  <a:pt x="19289" y="0"/>
                </a:lnTo>
                <a:lnTo>
                  <a:pt x="21529" y="5195"/>
                </a:lnTo>
                <a:lnTo>
                  <a:pt x="665" y="21600"/>
                </a:lnTo>
                <a:close/>
              </a:path>
            </a:pathLst>
          </a:custGeom>
          <a:solidFill>
            <a:srgbClr val="FF2600">
              <a:alpha val="50000"/>
            </a:srgbClr>
          </a:solidFill>
          <a:ln w="12700">
            <a:miter lim="400000"/>
          </a:ln>
        </p:spPr>
        <p:txBody>
          <a:bodyPr lIns="50800" tIns="50800" rIns="50800" bIns="50800" anchor="ctr"/>
          <a:lstStyle/>
          <a:p>
            <a:endParaRPr/>
          </a:p>
        </p:txBody>
      </p:sp>
      <p:sp>
        <p:nvSpPr>
          <p:cNvPr id="1788" name="Line"/>
          <p:cNvSpPr/>
          <p:nvPr/>
        </p:nvSpPr>
        <p:spPr>
          <a:xfrm flipV="1">
            <a:off x="13201859" y="1929926"/>
            <a:ext cx="4303867" cy="271272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789" name="Line"/>
          <p:cNvSpPr/>
          <p:nvPr/>
        </p:nvSpPr>
        <p:spPr>
          <a:xfrm flipV="1">
            <a:off x="14612955" y="4294951"/>
            <a:ext cx="4303866" cy="2712721"/>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790" name="Line"/>
          <p:cNvSpPr/>
          <p:nvPr/>
        </p:nvSpPr>
        <p:spPr>
          <a:xfrm flipV="1">
            <a:off x="14618812" y="4581470"/>
            <a:ext cx="1809842" cy="2444978"/>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791" name="Line"/>
          <p:cNvSpPr/>
          <p:nvPr/>
        </p:nvSpPr>
        <p:spPr>
          <a:xfrm flipV="1">
            <a:off x="13151478" y="3970757"/>
            <a:ext cx="2977264" cy="70159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792" name="Line"/>
          <p:cNvSpPr/>
          <p:nvPr/>
        </p:nvSpPr>
        <p:spPr>
          <a:xfrm flipV="1">
            <a:off x="15361741" y="3981542"/>
            <a:ext cx="784698" cy="706838"/>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793" name="Line"/>
          <p:cNvSpPr/>
          <p:nvPr/>
        </p:nvSpPr>
        <p:spPr>
          <a:xfrm flipV="1">
            <a:off x="15111134" y="4553142"/>
            <a:ext cx="1326539" cy="739673"/>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816" name="Connection Line"/>
          <p:cNvSpPr/>
          <p:nvPr/>
        </p:nvSpPr>
        <p:spPr>
          <a:xfrm>
            <a:off x="13154639" y="4487748"/>
            <a:ext cx="1622159" cy="2601203"/>
          </a:xfrm>
          <a:custGeom>
            <a:avLst/>
            <a:gdLst/>
            <a:ahLst/>
            <a:cxnLst>
              <a:cxn ang="0">
                <a:pos x="wd2" y="hd2"/>
              </a:cxn>
              <a:cxn ang="5400000">
                <a:pos x="wd2" y="hd2"/>
              </a:cxn>
              <a:cxn ang="10800000">
                <a:pos x="wd2" y="hd2"/>
              </a:cxn>
              <a:cxn ang="16200000">
                <a:pos x="wd2" y="hd2"/>
              </a:cxn>
            </a:cxnLst>
            <a:rect l="0" t="0" r="r" b="b"/>
            <a:pathLst>
              <a:path w="20264" h="21600" extrusionOk="0">
                <a:moveTo>
                  <a:pt x="220" y="0"/>
                </a:moveTo>
                <a:cubicBezTo>
                  <a:pt x="-1336" y="10753"/>
                  <a:pt x="5345" y="17953"/>
                  <a:pt x="20264" y="21600"/>
                </a:cubicBezTo>
              </a:path>
            </a:pathLst>
          </a:custGeom>
          <a:ln w="50800">
            <a:solidFill>
              <a:srgbClr val="000000"/>
            </a:solidFill>
            <a:miter lim="400000"/>
          </a:ln>
        </p:spPr>
        <p:txBody>
          <a:bodyPr/>
          <a:lstStyle/>
          <a:p>
            <a:endParaRPr/>
          </a:p>
        </p:txBody>
      </p:sp>
      <p:sp>
        <p:nvSpPr>
          <p:cNvPr id="1795" name="Line"/>
          <p:cNvSpPr/>
          <p:nvPr/>
        </p:nvSpPr>
        <p:spPr>
          <a:xfrm>
            <a:off x="15156806" y="5498562"/>
            <a:ext cx="631249" cy="227529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796" name="Line"/>
          <p:cNvSpPr/>
          <p:nvPr/>
        </p:nvSpPr>
        <p:spPr>
          <a:xfrm flipV="1">
            <a:off x="14735717" y="4630866"/>
            <a:ext cx="653728" cy="3141259"/>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797" name="Line"/>
          <p:cNvSpPr/>
          <p:nvPr/>
        </p:nvSpPr>
        <p:spPr>
          <a:xfrm flipV="1">
            <a:off x="14735009" y="7720516"/>
            <a:ext cx="1" cy="1771305"/>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798" name="Line"/>
          <p:cNvSpPr/>
          <p:nvPr/>
        </p:nvSpPr>
        <p:spPr>
          <a:xfrm flipV="1">
            <a:off x="15790201" y="7747858"/>
            <a:ext cx="1" cy="285264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799" name="Oval"/>
          <p:cNvSpPr/>
          <p:nvPr/>
        </p:nvSpPr>
        <p:spPr>
          <a:xfrm rot="19913441">
            <a:off x="18840520" y="1684329"/>
            <a:ext cx="469858" cy="1808826"/>
          </a:xfrm>
          <a:prstGeom prst="ellipse">
            <a:avLst/>
          </a:prstGeom>
          <a:ln w="25400">
            <a:solidFill>
              <a:schemeClr val="accent1">
                <a:satOff val="-9155"/>
                <a:lumOff val="-32673"/>
              </a:schemeClr>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800" name="Star"/>
          <p:cNvSpPr/>
          <p:nvPr/>
        </p:nvSpPr>
        <p:spPr>
          <a:xfrm>
            <a:off x="18796807" y="2233841"/>
            <a:ext cx="724703" cy="689232"/>
          </a:xfrm>
          <a:prstGeom prst="star5">
            <a:avLst>
              <a:gd name="adj" fmla="val 19100"/>
              <a:gd name="hf" fmla="val 105146"/>
              <a:gd name="vf" fmla="val 110557"/>
            </a:avLst>
          </a:prstGeom>
          <a:solidFill>
            <a:srgbClr val="FFEC00"/>
          </a:solidFill>
          <a:ln w="25400">
            <a:solidFill>
              <a:srgbClr val="000000"/>
            </a:solidFill>
            <a:miter lim="400000"/>
          </a:ln>
          <a:effectLst>
            <a:outerShdw blurRad="50800" dist="12700" rotWithShape="0">
              <a:srgbClr val="000000">
                <a:alpha val="50000"/>
              </a:srgbClr>
            </a:outerShdw>
          </a:effectLst>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1801" name="Saturn"/>
          <p:cNvSpPr/>
          <p:nvPr/>
        </p:nvSpPr>
        <p:spPr>
          <a:xfrm>
            <a:off x="19110652" y="3179438"/>
            <a:ext cx="771171" cy="401389"/>
          </a:xfrm>
          <a:custGeom>
            <a:avLst/>
            <a:gdLst/>
            <a:ahLst/>
            <a:cxnLst>
              <a:cxn ang="0">
                <a:pos x="wd2" y="hd2"/>
              </a:cxn>
              <a:cxn ang="5400000">
                <a:pos x="wd2" y="hd2"/>
              </a:cxn>
              <a:cxn ang="10800000">
                <a:pos x="wd2" y="hd2"/>
              </a:cxn>
              <a:cxn ang="16200000">
                <a:pos x="wd2" y="hd2"/>
              </a:cxn>
            </a:cxnLst>
            <a:rect l="0" t="0" r="r" b="b"/>
            <a:pathLst>
              <a:path w="20986" h="20722" extrusionOk="0">
                <a:moveTo>
                  <a:pt x="10578" y="1"/>
                </a:moveTo>
                <a:cubicBezTo>
                  <a:pt x="9874" y="-20"/>
                  <a:pt x="9157" y="218"/>
                  <a:pt x="8464" y="745"/>
                </a:cubicBezTo>
                <a:cubicBezTo>
                  <a:pt x="6243" y="2431"/>
                  <a:pt x="4928" y="6572"/>
                  <a:pt x="5038" y="10863"/>
                </a:cubicBezTo>
                <a:cubicBezTo>
                  <a:pt x="5041" y="10972"/>
                  <a:pt x="5010" y="11074"/>
                  <a:pt x="4959" y="11124"/>
                </a:cubicBezTo>
                <a:cubicBezTo>
                  <a:pt x="1769" y="14201"/>
                  <a:pt x="-247" y="17027"/>
                  <a:pt x="24" y="18312"/>
                </a:cubicBezTo>
                <a:cubicBezTo>
                  <a:pt x="415" y="20165"/>
                  <a:pt x="5419" y="18109"/>
                  <a:pt x="11201" y="13717"/>
                </a:cubicBezTo>
                <a:cubicBezTo>
                  <a:pt x="16983" y="9325"/>
                  <a:pt x="21353" y="4260"/>
                  <a:pt x="20962" y="2407"/>
                </a:cubicBezTo>
                <a:cubicBezTo>
                  <a:pt x="20691" y="1122"/>
                  <a:pt x="18203" y="1719"/>
                  <a:pt x="14776" y="3669"/>
                </a:cubicBezTo>
                <a:cubicBezTo>
                  <a:pt x="14721" y="3700"/>
                  <a:pt x="14661" y="3665"/>
                  <a:pt x="14623" y="3583"/>
                </a:cubicBezTo>
                <a:cubicBezTo>
                  <a:pt x="13605" y="1349"/>
                  <a:pt x="12125" y="48"/>
                  <a:pt x="10578" y="1"/>
                </a:cubicBezTo>
                <a:close/>
                <a:moveTo>
                  <a:pt x="16712" y="4606"/>
                </a:moveTo>
                <a:cubicBezTo>
                  <a:pt x="17082" y="4644"/>
                  <a:pt x="17316" y="4814"/>
                  <a:pt x="17382" y="5127"/>
                </a:cubicBezTo>
                <a:cubicBezTo>
                  <a:pt x="17663" y="6457"/>
                  <a:pt x="14806" y="9877"/>
                  <a:pt x="11001" y="12767"/>
                </a:cubicBezTo>
                <a:cubicBezTo>
                  <a:pt x="7197" y="15656"/>
                  <a:pt x="3885" y="16921"/>
                  <a:pt x="3604" y="15592"/>
                </a:cubicBezTo>
                <a:cubicBezTo>
                  <a:pt x="3472" y="14965"/>
                  <a:pt x="4037" y="13873"/>
                  <a:pt x="5070" y="12592"/>
                </a:cubicBezTo>
                <a:cubicBezTo>
                  <a:pt x="5108" y="12544"/>
                  <a:pt x="5160" y="12586"/>
                  <a:pt x="5170" y="12671"/>
                </a:cubicBezTo>
                <a:cubicBezTo>
                  <a:pt x="5233" y="13188"/>
                  <a:pt x="5318" y="13702"/>
                  <a:pt x="5425" y="14209"/>
                </a:cubicBezTo>
                <a:cubicBezTo>
                  <a:pt x="5491" y="14521"/>
                  <a:pt x="5563" y="14823"/>
                  <a:pt x="5643" y="15115"/>
                </a:cubicBezTo>
                <a:cubicBezTo>
                  <a:pt x="5669" y="15213"/>
                  <a:pt x="5728" y="15266"/>
                  <a:pt x="5785" y="15245"/>
                </a:cubicBezTo>
                <a:cubicBezTo>
                  <a:pt x="7141" y="14753"/>
                  <a:pt x="8983" y="13676"/>
                  <a:pt x="10888" y="12230"/>
                </a:cubicBezTo>
                <a:cubicBezTo>
                  <a:pt x="12711" y="10845"/>
                  <a:pt x="14371" y="9297"/>
                  <a:pt x="15561" y="7873"/>
                </a:cubicBezTo>
                <a:cubicBezTo>
                  <a:pt x="15601" y="7825"/>
                  <a:pt x="15639" y="7779"/>
                  <a:pt x="15677" y="7733"/>
                </a:cubicBezTo>
                <a:cubicBezTo>
                  <a:pt x="15726" y="7672"/>
                  <a:pt x="15749" y="7557"/>
                  <a:pt x="15732" y="7450"/>
                </a:cubicBezTo>
                <a:cubicBezTo>
                  <a:pt x="15683" y="7135"/>
                  <a:pt x="15627" y="6820"/>
                  <a:pt x="15561" y="6510"/>
                </a:cubicBezTo>
                <a:cubicBezTo>
                  <a:pt x="15454" y="6002"/>
                  <a:pt x="15329" y="5520"/>
                  <a:pt x="15186" y="5064"/>
                </a:cubicBezTo>
                <a:cubicBezTo>
                  <a:pt x="15162" y="4988"/>
                  <a:pt x="15184" y="4892"/>
                  <a:pt x="15229" y="4876"/>
                </a:cubicBezTo>
                <a:cubicBezTo>
                  <a:pt x="15836" y="4664"/>
                  <a:pt x="16342" y="4568"/>
                  <a:pt x="16712" y="4606"/>
                </a:cubicBezTo>
                <a:close/>
                <a:moveTo>
                  <a:pt x="15869" y="10396"/>
                </a:moveTo>
                <a:cubicBezTo>
                  <a:pt x="14493" y="11701"/>
                  <a:pt x="12945" y="13016"/>
                  <a:pt x="11315" y="14254"/>
                </a:cubicBezTo>
                <a:cubicBezTo>
                  <a:pt x="9676" y="15499"/>
                  <a:pt x="8075" y="16574"/>
                  <a:pt x="6614" y="17425"/>
                </a:cubicBezTo>
                <a:cubicBezTo>
                  <a:pt x="6573" y="17449"/>
                  <a:pt x="6559" y="17548"/>
                  <a:pt x="6589" y="17606"/>
                </a:cubicBezTo>
                <a:cubicBezTo>
                  <a:pt x="8086" y="20507"/>
                  <a:pt x="10412" y="21580"/>
                  <a:pt x="12522" y="19977"/>
                </a:cubicBezTo>
                <a:cubicBezTo>
                  <a:pt x="14632" y="18375"/>
                  <a:pt x="15924" y="14552"/>
                  <a:pt x="15953" y="10494"/>
                </a:cubicBezTo>
                <a:cubicBezTo>
                  <a:pt x="15954" y="10413"/>
                  <a:pt x="15908" y="10359"/>
                  <a:pt x="15869" y="10396"/>
                </a:cubicBezTo>
                <a:close/>
              </a:path>
            </a:pathLst>
          </a:custGeom>
          <a:solidFill>
            <a:srgbClr val="00F900"/>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802" name="Shape"/>
          <p:cNvSpPr/>
          <p:nvPr/>
        </p:nvSpPr>
        <p:spPr>
          <a:xfrm rot="5400000">
            <a:off x="15117990" y="7045764"/>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03" name="Shape"/>
          <p:cNvSpPr/>
          <p:nvPr/>
        </p:nvSpPr>
        <p:spPr>
          <a:xfrm>
            <a:off x="15101881" y="3987062"/>
            <a:ext cx="1340253" cy="12919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6" y="11411"/>
                </a:lnTo>
                <a:lnTo>
                  <a:pt x="16538" y="0"/>
                </a:lnTo>
                <a:cubicBezTo>
                  <a:pt x="16536" y="1822"/>
                  <a:pt x="16982" y="3614"/>
                  <a:pt x="17834" y="5206"/>
                </a:cubicBezTo>
                <a:cubicBezTo>
                  <a:pt x="18723" y="6870"/>
                  <a:pt x="20023" y="8258"/>
                  <a:pt x="21600" y="9228"/>
                </a:cubicBezTo>
                <a:lnTo>
                  <a:pt x="0" y="21600"/>
                </a:lnTo>
                <a:close/>
              </a:path>
            </a:pathLst>
          </a:custGeom>
          <a:solidFill>
            <a:srgbClr val="FF2600">
              <a:alpha val="50000"/>
            </a:srgbClr>
          </a:solidFill>
          <a:ln w="12700">
            <a:miter lim="400000"/>
          </a:ln>
        </p:spPr>
        <p:txBody>
          <a:bodyPr lIns="50800" tIns="50800" rIns="50800" bIns="50800" anchor="ctr"/>
          <a:lstStyle/>
          <a:p>
            <a:endParaRPr/>
          </a:p>
        </p:txBody>
      </p:sp>
      <p:sp>
        <p:nvSpPr>
          <p:cNvPr id="1817" name="Connection Line"/>
          <p:cNvSpPr/>
          <p:nvPr/>
        </p:nvSpPr>
        <p:spPr>
          <a:xfrm>
            <a:off x="16089070" y="3970524"/>
            <a:ext cx="381969" cy="5884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565" y="11442"/>
                  <a:pt x="8765" y="18642"/>
                  <a:pt x="21600" y="21600"/>
                </a:cubicBezTo>
              </a:path>
            </a:pathLst>
          </a:custGeom>
          <a:ln w="50800">
            <a:solidFill>
              <a:srgbClr val="000000"/>
            </a:solidFill>
            <a:miter lim="400000"/>
          </a:ln>
        </p:spPr>
        <p:txBody>
          <a:bodyPr/>
          <a:lstStyle/>
          <a:p>
            <a:endParaRPr/>
          </a:p>
        </p:txBody>
      </p:sp>
      <p:sp>
        <p:nvSpPr>
          <p:cNvPr id="1805" name="Line"/>
          <p:cNvSpPr/>
          <p:nvPr/>
        </p:nvSpPr>
        <p:spPr>
          <a:xfrm flipV="1">
            <a:off x="14977585" y="4387114"/>
            <a:ext cx="504930" cy="1150304"/>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06" name="Line"/>
          <p:cNvSpPr/>
          <p:nvPr/>
        </p:nvSpPr>
        <p:spPr>
          <a:xfrm flipV="1">
            <a:off x="18737076" y="8564491"/>
            <a:ext cx="0" cy="1008999"/>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07" name="Line"/>
          <p:cNvSpPr/>
          <p:nvPr/>
        </p:nvSpPr>
        <p:spPr>
          <a:xfrm>
            <a:off x="18590496" y="9509558"/>
            <a:ext cx="334813"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08" name="Shape"/>
          <p:cNvSpPr/>
          <p:nvPr/>
        </p:nvSpPr>
        <p:spPr>
          <a:xfrm rot="6962819" flipH="1">
            <a:off x="13911259" y="3250701"/>
            <a:ext cx="4972527" cy="3812957"/>
          </a:xfrm>
          <a:custGeom>
            <a:avLst/>
            <a:gdLst/>
            <a:ahLst/>
            <a:cxnLst>
              <a:cxn ang="0">
                <a:pos x="wd2" y="hd2"/>
              </a:cxn>
              <a:cxn ang="5400000">
                <a:pos x="wd2" y="hd2"/>
              </a:cxn>
              <a:cxn ang="10800000">
                <a:pos x="wd2" y="hd2"/>
              </a:cxn>
              <a:cxn ang="16200000">
                <a:pos x="wd2" y="hd2"/>
              </a:cxn>
            </a:cxnLst>
            <a:rect l="0" t="0" r="r" b="b"/>
            <a:pathLst>
              <a:path w="21522" h="21600" extrusionOk="0">
                <a:moveTo>
                  <a:pt x="984" y="21600"/>
                </a:moveTo>
                <a:cubicBezTo>
                  <a:pt x="659" y="20945"/>
                  <a:pt x="410" y="20230"/>
                  <a:pt x="244" y="19481"/>
                </a:cubicBezTo>
                <a:cubicBezTo>
                  <a:pt x="-46" y="18171"/>
                  <a:pt x="-78" y="16787"/>
                  <a:pt x="151" y="15458"/>
                </a:cubicBezTo>
                <a:lnTo>
                  <a:pt x="19007" y="0"/>
                </a:lnTo>
                <a:lnTo>
                  <a:pt x="21522" y="5223"/>
                </a:lnTo>
                <a:lnTo>
                  <a:pt x="984" y="21600"/>
                </a:lnTo>
                <a:close/>
              </a:path>
            </a:pathLst>
          </a:custGeom>
          <a:solidFill>
            <a:srgbClr val="FF2600">
              <a:alpha val="50000"/>
            </a:srgbClr>
          </a:solidFill>
          <a:ln w="12700">
            <a:miter lim="400000"/>
          </a:ln>
        </p:spPr>
        <p:txBody>
          <a:bodyPr lIns="50800" tIns="50800" rIns="50800" bIns="50800" anchor="ctr"/>
          <a:lstStyle/>
          <a:p>
            <a:endParaRPr/>
          </a:p>
        </p:txBody>
      </p:sp>
      <p:sp>
        <p:nvSpPr>
          <p:cNvPr id="1809" name="Shape"/>
          <p:cNvSpPr/>
          <p:nvPr/>
        </p:nvSpPr>
        <p:spPr>
          <a:xfrm rot="6650226" flipH="1">
            <a:off x="13404741" y="4450953"/>
            <a:ext cx="3356067" cy="1918309"/>
          </a:xfrm>
          <a:custGeom>
            <a:avLst/>
            <a:gdLst/>
            <a:ahLst/>
            <a:cxnLst>
              <a:cxn ang="0">
                <a:pos x="wd2" y="hd2"/>
              </a:cxn>
              <a:cxn ang="5400000">
                <a:pos x="wd2" y="hd2"/>
              </a:cxn>
              <a:cxn ang="10800000">
                <a:pos x="wd2" y="hd2"/>
              </a:cxn>
              <a:cxn ang="16200000">
                <a:pos x="wd2" y="hd2"/>
              </a:cxn>
            </a:cxnLst>
            <a:rect l="0" t="0" r="r" b="b"/>
            <a:pathLst>
              <a:path w="21600" h="21600" extrusionOk="0">
                <a:moveTo>
                  <a:pt x="1927" y="21600"/>
                </a:moveTo>
                <a:cubicBezTo>
                  <a:pt x="1343" y="19218"/>
                  <a:pt x="874" y="16755"/>
                  <a:pt x="523" y="14237"/>
                </a:cubicBezTo>
                <a:cubicBezTo>
                  <a:pt x="300" y="12626"/>
                  <a:pt x="125" y="10996"/>
                  <a:pt x="0" y="9352"/>
                </a:cubicBezTo>
                <a:lnTo>
                  <a:pt x="18972" y="0"/>
                </a:lnTo>
                <a:cubicBezTo>
                  <a:pt x="19093" y="1288"/>
                  <a:pt x="19388" y="2507"/>
                  <a:pt x="19833" y="3554"/>
                </a:cubicBezTo>
                <a:cubicBezTo>
                  <a:pt x="20293" y="4639"/>
                  <a:pt x="20901" y="5508"/>
                  <a:pt x="21600" y="6082"/>
                </a:cubicBezTo>
                <a:lnTo>
                  <a:pt x="1927" y="21600"/>
                </a:lnTo>
                <a:close/>
              </a:path>
            </a:pathLst>
          </a:custGeom>
          <a:solidFill>
            <a:srgbClr val="FF2600">
              <a:alpha val="50000"/>
            </a:srgbClr>
          </a:solidFill>
          <a:ln w="12700">
            <a:miter lim="400000"/>
          </a:ln>
        </p:spPr>
        <p:txBody>
          <a:bodyPr lIns="50800" tIns="50800" rIns="50800" bIns="50800" anchor="ctr"/>
          <a:lstStyle/>
          <a:p>
            <a:endParaRPr/>
          </a:p>
        </p:txBody>
      </p:sp>
      <p:pic>
        <p:nvPicPr>
          <p:cNvPr id="1810" name="Screenshot 2024-07-21 at 14.29.52.png" descr="Screenshot 2024-07-21 at 14.29.52.png"/>
          <p:cNvPicPr>
            <a:picLocks noChangeAspect="1"/>
          </p:cNvPicPr>
          <p:nvPr/>
        </p:nvPicPr>
        <p:blipFill>
          <a:blip r:embed="rId2"/>
          <a:stretch>
            <a:fillRect/>
          </a:stretch>
        </p:blipFill>
        <p:spPr>
          <a:xfrm>
            <a:off x="18692114" y="4991121"/>
            <a:ext cx="3195682" cy="3130465"/>
          </a:xfrm>
          <a:prstGeom prst="rect">
            <a:avLst/>
          </a:prstGeom>
          <a:ln w="12700">
            <a:miter lim="400000"/>
          </a:ln>
        </p:spPr>
      </p:pic>
      <p:sp>
        <p:nvSpPr>
          <p:cNvPr id="1811"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812"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813"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814"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815"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9" name="Rectangle"/>
          <p:cNvSpPr/>
          <p:nvPr/>
        </p:nvSpPr>
        <p:spPr>
          <a:xfrm>
            <a:off x="5793321" y="10873707"/>
            <a:ext cx="6291069" cy="1088495"/>
          </a:xfrm>
          <a:prstGeom prst="rect">
            <a:avLst/>
          </a:pr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20" name="Line"/>
          <p:cNvSpPr/>
          <p:nvPr/>
        </p:nvSpPr>
        <p:spPr>
          <a:xfrm flipV="1">
            <a:off x="14791442" y="10437502"/>
            <a:ext cx="0" cy="1955884"/>
          </a:xfrm>
          <a:prstGeom prst="line">
            <a:avLst/>
          </a:prstGeom>
          <a:ln w="101600">
            <a:solidFill>
              <a:srgbClr val="000000">
                <a:alpha val="22314"/>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21" name="Rectangle"/>
          <p:cNvSpPr/>
          <p:nvPr/>
        </p:nvSpPr>
        <p:spPr>
          <a:xfrm>
            <a:off x="17497686" y="10901818"/>
            <a:ext cx="2782861" cy="1088494"/>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22" name="Triangle"/>
          <p:cNvSpPr/>
          <p:nvPr/>
        </p:nvSpPr>
        <p:spPr>
          <a:xfrm flipH="1">
            <a:off x="14743807" y="10882970"/>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23" name="Triangle"/>
          <p:cNvSpPr/>
          <p:nvPr/>
        </p:nvSpPr>
        <p:spPr>
          <a:xfrm>
            <a:off x="12078775" y="10868984"/>
            <a:ext cx="2770863"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24" name="Line"/>
          <p:cNvSpPr/>
          <p:nvPr/>
        </p:nvSpPr>
        <p:spPr>
          <a:xfrm flipV="1">
            <a:off x="14787107" y="10934361"/>
            <a:ext cx="2703999" cy="516735"/>
          </a:xfrm>
          <a:prstGeom prst="line">
            <a:avLst/>
          </a:prstGeom>
          <a:ln w="88900">
            <a:solidFill>
              <a:srgbClr val="FF644E"/>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25" name="Line"/>
          <p:cNvSpPr/>
          <p:nvPr/>
        </p:nvSpPr>
        <p:spPr>
          <a:xfrm>
            <a:off x="14780606" y="11429677"/>
            <a:ext cx="2722216" cy="511837"/>
          </a:xfrm>
          <a:prstGeom prst="line">
            <a:avLst/>
          </a:prstGeom>
          <a:ln w="88900">
            <a:solidFill>
              <a:srgbClr val="FF644E"/>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26" name="Line"/>
          <p:cNvSpPr/>
          <p:nvPr/>
        </p:nvSpPr>
        <p:spPr>
          <a:xfrm flipV="1">
            <a:off x="14791443" y="11229271"/>
            <a:ext cx="0" cy="396671"/>
          </a:xfrm>
          <a:prstGeom prst="line">
            <a:avLst/>
          </a:prstGeom>
          <a:ln w="1778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27" name="Line"/>
          <p:cNvSpPr/>
          <p:nvPr/>
        </p:nvSpPr>
        <p:spPr>
          <a:xfrm>
            <a:off x="17472034" y="11944621"/>
            <a:ext cx="2731034" cy="1"/>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28" name="Shape"/>
          <p:cNvSpPr/>
          <p:nvPr/>
        </p:nvSpPr>
        <p:spPr>
          <a:xfrm>
            <a:off x="17262412" y="10215353"/>
            <a:ext cx="419157"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29" name="Line"/>
          <p:cNvSpPr/>
          <p:nvPr/>
        </p:nvSpPr>
        <p:spPr>
          <a:xfrm flipV="1">
            <a:off x="20245683" y="11756571"/>
            <a:ext cx="0" cy="983932"/>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30" name="Line"/>
          <p:cNvSpPr/>
          <p:nvPr/>
        </p:nvSpPr>
        <p:spPr>
          <a:xfrm>
            <a:off x="20071564" y="11818910"/>
            <a:ext cx="388136"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31" name="Shape"/>
          <p:cNvSpPr/>
          <p:nvPr/>
        </p:nvSpPr>
        <p:spPr>
          <a:xfrm>
            <a:off x="21402323" y="10120930"/>
            <a:ext cx="790165"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32" name="Rectangle"/>
          <p:cNvSpPr/>
          <p:nvPr/>
        </p:nvSpPr>
        <p:spPr>
          <a:xfrm>
            <a:off x="23046734" y="10483433"/>
            <a:ext cx="173425" cy="1918000"/>
          </a:xfrm>
          <a:prstGeom prst="rect">
            <a:avLst/>
          </a:prstGeom>
          <a:solidFill>
            <a:srgbClr val="000000"/>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33" name="Shape"/>
          <p:cNvSpPr/>
          <p:nvPr/>
        </p:nvSpPr>
        <p:spPr>
          <a:xfrm>
            <a:off x="11874813" y="10127602"/>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34" name="Triangle"/>
          <p:cNvSpPr/>
          <p:nvPr/>
        </p:nvSpPr>
        <p:spPr>
          <a:xfrm>
            <a:off x="21586225" y="11026922"/>
            <a:ext cx="1579753" cy="8170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35" name="Rectangle"/>
          <p:cNvSpPr/>
          <p:nvPr/>
        </p:nvSpPr>
        <p:spPr>
          <a:xfrm>
            <a:off x="20279335" y="11045233"/>
            <a:ext cx="1340253" cy="831580"/>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36" name="Line"/>
          <p:cNvSpPr/>
          <p:nvPr/>
        </p:nvSpPr>
        <p:spPr>
          <a:xfrm flipV="1">
            <a:off x="10229940" y="11936186"/>
            <a:ext cx="0" cy="979691"/>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37" name="Line"/>
          <p:cNvSpPr/>
          <p:nvPr/>
        </p:nvSpPr>
        <p:spPr>
          <a:xfrm>
            <a:off x="10055821" y="11994284"/>
            <a:ext cx="378136"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38" name="A"/>
          <p:cNvSpPr txBox="1"/>
          <p:nvPr/>
        </p:nvSpPr>
        <p:spPr>
          <a:xfrm>
            <a:off x="9472237" y="9928353"/>
            <a:ext cx="4846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A</a:t>
            </a:r>
          </a:p>
        </p:txBody>
      </p:sp>
      <p:sp>
        <p:nvSpPr>
          <p:cNvPr id="1839" name="B"/>
          <p:cNvSpPr txBox="1"/>
          <p:nvPr/>
        </p:nvSpPr>
        <p:spPr>
          <a:xfrm>
            <a:off x="14099075" y="9928353"/>
            <a:ext cx="4521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B</a:t>
            </a:r>
          </a:p>
        </p:txBody>
      </p:sp>
      <p:sp>
        <p:nvSpPr>
          <p:cNvPr id="1840" name="C"/>
          <p:cNvSpPr txBox="1"/>
          <p:nvPr/>
        </p:nvSpPr>
        <p:spPr>
          <a:xfrm>
            <a:off x="19531967" y="9928353"/>
            <a:ext cx="46786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C</a:t>
            </a:r>
          </a:p>
        </p:txBody>
      </p:sp>
      <p:sp>
        <p:nvSpPr>
          <p:cNvPr id="1841" name="D"/>
          <p:cNvSpPr txBox="1"/>
          <p:nvPr/>
        </p:nvSpPr>
        <p:spPr>
          <a:xfrm>
            <a:off x="22423769" y="9826753"/>
            <a:ext cx="50749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D</a:t>
            </a:r>
          </a:p>
        </p:txBody>
      </p:sp>
      <p:sp>
        <p:nvSpPr>
          <p:cNvPr id="1842" name="Line"/>
          <p:cNvSpPr/>
          <p:nvPr/>
        </p:nvSpPr>
        <p:spPr>
          <a:xfrm flipV="1">
            <a:off x="20255002" y="10023046"/>
            <a:ext cx="0" cy="917097"/>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43" name="Line"/>
          <p:cNvSpPr/>
          <p:nvPr/>
        </p:nvSpPr>
        <p:spPr>
          <a:xfrm>
            <a:off x="20087876" y="10988659"/>
            <a:ext cx="371824"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44" name="Line"/>
          <p:cNvSpPr/>
          <p:nvPr/>
        </p:nvSpPr>
        <p:spPr>
          <a:xfrm flipV="1">
            <a:off x="10203191" y="9893620"/>
            <a:ext cx="0" cy="948551"/>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45" name="Line"/>
          <p:cNvSpPr/>
          <p:nvPr/>
        </p:nvSpPr>
        <p:spPr>
          <a:xfrm>
            <a:off x="10056610" y="10838686"/>
            <a:ext cx="342031"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46" name="Line"/>
          <p:cNvSpPr/>
          <p:nvPr/>
        </p:nvSpPr>
        <p:spPr>
          <a:xfrm>
            <a:off x="17497434" y="10928621"/>
            <a:ext cx="2731034" cy="1"/>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pic>
        <p:nvPicPr>
          <p:cNvPr id="1847" name="Screenshot 2024-07-21 at 06.52.05.png" descr="Screenshot 2024-07-21 at 06.52.05.png"/>
          <p:cNvPicPr>
            <a:picLocks noChangeAspect="1"/>
          </p:cNvPicPr>
          <p:nvPr/>
        </p:nvPicPr>
        <p:blipFill>
          <a:blip r:embed="rId2"/>
          <a:srcRect b="49847"/>
          <a:stretch>
            <a:fillRect/>
          </a:stretch>
        </p:blipFill>
        <p:spPr>
          <a:xfrm>
            <a:off x="8993370" y="1987544"/>
            <a:ext cx="2514214" cy="2504242"/>
          </a:xfrm>
          <a:prstGeom prst="rect">
            <a:avLst/>
          </a:prstGeom>
          <a:ln w="12700">
            <a:miter lim="400000"/>
          </a:ln>
        </p:spPr>
      </p:pic>
      <p:sp>
        <p:nvSpPr>
          <p:cNvPr id="1848" name="Amplitude apodization"/>
          <p:cNvSpPr txBox="1">
            <a:spLocks noGrp="1"/>
          </p:cNvSpPr>
          <p:nvPr>
            <p:ph type="title"/>
          </p:nvPr>
        </p:nvSpPr>
        <p:spPr>
          <a:xfrm>
            <a:off x="1113005" y="416845"/>
            <a:ext cx="21971001" cy="1689101"/>
          </a:xfrm>
          <a:prstGeom prst="rect">
            <a:avLst/>
          </a:prstGeom>
        </p:spPr>
        <p:txBody>
          <a:bodyPr/>
          <a:lstStyle/>
          <a:p>
            <a:r>
              <a:t>Amplitude apodization</a:t>
            </a:r>
          </a:p>
        </p:txBody>
      </p:sp>
      <p:pic>
        <p:nvPicPr>
          <p:cNvPr id="1849" name="Screenshot 2024-07-21 at 14.35.21.png" descr="Screenshot 2024-07-21 at 14.35.21.png"/>
          <p:cNvPicPr>
            <a:picLocks noChangeAspect="1"/>
          </p:cNvPicPr>
          <p:nvPr/>
        </p:nvPicPr>
        <p:blipFill>
          <a:blip r:embed="rId3"/>
          <a:srcRect l="48039"/>
          <a:stretch>
            <a:fillRect/>
          </a:stretch>
        </p:blipFill>
        <p:spPr>
          <a:xfrm>
            <a:off x="8968330" y="7085748"/>
            <a:ext cx="2616454" cy="2669210"/>
          </a:xfrm>
          <a:prstGeom prst="rect">
            <a:avLst/>
          </a:prstGeom>
          <a:ln w="12700">
            <a:miter lim="400000"/>
          </a:ln>
        </p:spPr>
      </p:pic>
      <p:pic>
        <p:nvPicPr>
          <p:cNvPr id="1850" name="Screenshot 2024-07-21 at 14.35.21.png" descr="Screenshot 2024-07-21 at 14.35.21.png"/>
          <p:cNvPicPr>
            <a:picLocks noChangeAspect="1"/>
          </p:cNvPicPr>
          <p:nvPr/>
        </p:nvPicPr>
        <p:blipFill>
          <a:blip r:embed="rId3"/>
          <a:srcRect r="51989"/>
          <a:stretch>
            <a:fillRect/>
          </a:stretch>
        </p:blipFill>
        <p:spPr>
          <a:xfrm>
            <a:off x="19018551" y="7101317"/>
            <a:ext cx="2417551" cy="2669209"/>
          </a:xfrm>
          <a:prstGeom prst="rect">
            <a:avLst/>
          </a:prstGeom>
          <a:ln w="12700">
            <a:miter lim="400000"/>
          </a:ln>
        </p:spPr>
      </p:pic>
      <p:pic>
        <p:nvPicPr>
          <p:cNvPr id="1851" name="ObDnIdfwcLbEHskH7ASmNldSA8m5WdaW3BtuuQehS4TskvpAGL9--LvTY0S0KPdK-lemh1KuShtuifZruqGBKb_FzkowtSwqhHqMV_Qea_plmAqDZ3Tj23RV4urv-SHndyj3icOUjfwpkq_jwMdLZFQ.png" descr="ObDnIdfwcLbEHskH7ASmNldSA8m5WdaW3BtuuQehS4TskvpAGL9--LvTY0S0KPdK-lemh1KuShtuifZruqGBKb_FzkowtSwqhHqMV_Qea_plmAqDZ3Tj23RV4urv-SHndyj3icOUjfwpkq_jwMdLZFQ.png"/>
          <p:cNvPicPr>
            <a:picLocks/>
          </p:cNvPicPr>
          <p:nvPr/>
        </p:nvPicPr>
        <p:blipFill>
          <a:blip r:embed="rId4"/>
          <a:srcRect l="33153" t="25236" r="50841" b="25855"/>
          <a:stretch>
            <a:fillRect/>
          </a:stretch>
        </p:blipFill>
        <p:spPr>
          <a:xfrm>
            <a:off x="13674436" y="7380648"/>
            <a:ext cx="2369136" cy="2360665"/>
          </a:xfrm>
          <a:custGeom>
            <a:avLst/>
            <a:gdLst/>
            <a:ahLst/>
            <a:cxnLst>
              <a:cxn ang="0">
                <a:pos x="wd2" y="hd2"/>
              </a:cxn>
              <a:cxn ang="5400000">
                <a:pos x="wd2" y="hd2"/>
              </a:cxn>
              <a:cxn ang="10800000">
                <a:pos x="wd2" y="hd2"/>
              </a:cxn>
              <a:cxn ang="16200000">
                <a:pos x="wd2" y="hd2"/>
              </a:cxn>
            </a:cxnLst>
            <a:rect l="0" t="0" r="r" b="b"/>
            <a:pathLst>
              <a:path w="19679" h="20595" extrusionOk="0">
                <a:moveTo>
                  <a:pt x="9841" y="0"/>
                </a:moveTo>
                <a:cubicBezTo>
                  <a:pt x="7322" y="0"/>
                  <a:pt x="4803" y="1005"/>
                  <a:pt x="2882" y="3016"/>
                </a:cubicBezTo>
                <a:cubicBezTo>
                  <a:pt x="-961" y="7037"/>
                  <a:pt x="-961" y="13557"/>
                  <a:pt x="2882" y="17578"/>
                </a:cubicBezTo>
                <a:cubicBezTo>
                  <a:pt x="6724" y="21600"/>
                  <a:pt x="12954" y="21600"/>
                  <a:pt x="16796" y="17578"/>
                </a:cubicBezTo>
                <a:cubicBezTo>
                  <a:pt x="20639" y="13557"/>
                  <a:pt x="20639" y="7037"/>
                  <a:pt x="16796" y="3016"/>
                </a:cubicBezTo>
                <a:cubicBezTo>
                  <a:pt x="14875" y="1005"/>
                  <a:pt x="12359" y="0"/>
                  <a:pt x="9841" y="0"/>
                </a:cubicBezTo>
                <a:close/>
              </a:path>
            </a:pathLst>
          </a:custGeom>
          <a:ln w="63500">
            <a:solidFill>
              <a:srgbClr val="000000"/>
            </a:solidFill>
            <a:miter lim="400000"/>
          </a:ln>
        </p:spPr>
      </p:pic>
      <p:pic>
        <p:nvPicPr>
          <p:cNvPr id="1852" name="Screenshot 2024-07-21 at 14.40.44.png" descr="Screenshot 2024-07-21 at 14.40.44.png"/>
          <p:cNvPicPr>
            <a:picLocks noChangeAspect="1"/>
          </p:cNvPicPr>
          <p:nvPr/>
        </p:nvPicPr>
        <p:blipFill>
          <a:blip r:embed="rId5"/>
          <a:stretch>
            <a:fillRect/>
          </a:stretch>
        </p:blipFill>
        <p:spPr>
          <a:xfrm>
            <a:off x="19122654" y="4524372"/>
            <a:ext cx="2259413" cy="2394707"/>
          </a:xfrm>
          <a:prstGeom prst="rect">
            <a:avLst/>
          </a:prstGeom>
          <a:ln w="12700">
            <a:miter lim="400000"/>
          </a:ln>
        </p:spPr>
      </p:pic>
      <p:pic>
        <p:nvPicPr>
          <p:cNvPr id="1853" name="Lyot_fpmask.pdf" descr="Lyot_fpmask.pdf"/>
          <p:cNvPicPr>
            <a:picLocks noChangeAspect="1"/>
          </p:cNvPicPr>
          <p:nvPr/>
        </p:nvPicPr>
        <p:blipFill>
          <a:blip r:embed="rId6"/>
          <a:srcRect l="21012" t="10433" r="19066" b="9586"/>
          <a:stretch>
            <a:fillRect/>
          </a:stretch>
        </p:blipFill>
        <p:spPr>
          <a:xfrm>
            <a:off x="13560964" y="4512034"/>
            <a:ext cx="2560774" cy="2563527"/>
          </a:xfrm>
          <a:prstGeom prst="rect">
            <a:avLst/>
          </a:prstGeom>
          <a:ln w="12700">
            <a:miter lim="400000"/>
          </a:ln>
        </p:spPr>
      </p:pic>
      <p:pic>
        <p:nvPicPr>
          <p:cNvPr id="1854" name="Lyot_fpmask.pdf" descr="Lyot_fpmask.pdf"/>
          <p:cNvPicPr>
            <a:picLocks noChangeAspect="1"/>
          </p:cNvPicPr>
          <p:nvPr/>
        </p:nvPicPr>
        <p:blipFill>
          <a:blip r:embed="rId6"/>
          <a:srcRect l="21012" t="10433" r="19066" b="9586"/>
          <a:stretch>
            <a:fillRect/>
          </a:stretch>
        </p:blipFill>
        <p:spPr>
          <a:xfrm>
            <a:off x="13560964" y="1907691"/>
            <a:ext cx="2560774" cy="2563526"/>
          </a:xfrm>
          <a:prstGeom prst="rect">
            <a:avLst/>
          </a:prstGeom>
          <a:ln w="12700">
            <a:miter lim="400000"/>
          </a:ln>
        </p:spPr>
      </p:pic>
      <p:pic>
        <p:nvPicPr>
          <p:cNvPr id="1855" name="Screenshot 2024-07-21 at 06.52.05.png" descr="Screenshot 2024-07-21 at 06.52.05.png"/>
          <p:cNvPicPr>
            <a:picLocks noChangeAspect="1"/>
          </p:cNvPicPr>
          <p:nvPr/>
        </p:nvPicPr>
        <p:blipFill>
          <a:blip r:embed="rId2"/>
          <a:srcRect t="50555"/>
          <a:stretch>
            <a:fillRect/>
          </a:stretch>
        </p:blipFill>
        <p:spPr>
          <a:xfrm>
            <a:off x="8993370" y="4554345"/>
            <a:ext cx="2514214" cy="2468902"/>
          </a:xfrm>
          <a:prstGeom prst="rect">
            <a:avLst/>
          </a:prstGeom>
          <a:ln w="12700">
            <a:miter lim="400000"/>
          </a:ln>
        </p:spPr>
      </p:pic>
      <p:pic>
        <p:nvPicPr>
          <p:cNvPr id="1856" name="Screenshot 2024-07-21 at 14.44.35.png" descr="Screenshot 2024-07-21 at 14.44.35.png"/>
          <p:cNvPicPr>
            <a:picLocks noChangeAspect="1"/>
          </p:cNvPicPr>
          <p:nvPr/>
        </p:nvPicPr>
        <p:blipFill>
          <a:blip r:embed="rId7"/>
          <a:stretch>
            <a:fillRect/>
          </a:stretch>
        </p:blipFill>
        <p:spPr>
          <a:xfrm>
            <a:off x="19106538" y="1974429"/>
            <a:ext cx="2275974" cy="2255189"/>
          </a:xfrm>
          <a:prstGeom prst="rect">
            <a:avLst/>
          </a:prstGeom>
          <a:ln w="12700">
            <a:miter lim="400000"/>
          </a:ln>
        </p:spPr>
      </p:pic>
      <p:sp>
        <p:nvSpPr>
          <p:cNvPr id="1857" name="Gray-scale APLC"/>
          <p:cNvSpPr txBox="1"/>
          <p:nvPr/>
        </p:nvSpPr>
        <p:spPr>
          <a:xfrm>
            <a:off x="6165983" y="2490385"/>
            <a:ext cx="2667001"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b="1">
                <a:latin typeface="Graphik"/>
                <a:ea typeface="Graphik"/>
                <a:cs typeface="Graphik"/>
                <a:sym typeface="Graphik"/>
              </a:defRPr>
            </a:pPr>
            <a:r>
              <a:t>Gray-scale</a:t>
            </a:r>
            <a:br/>
            <a:r>
              <a:t>APLC</a:t>
            </a:r>
          </a:p>
        </p:txBody>
      </p:sp>
      <p:sp>
        <p:nvSpPr>
          <p:cNvPr id="1858" name="Binary APLC"/>
          <p:cNvSpPr txBox="1"/>
          <p:nvPr/>
        </p:nvSpPr>
        <p:spPr>
          <a:xfrm>
            <a:off x="6260351" y="4994856"/>
            <a:ext cx="1683005"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b="1">
                <a:latin typeface="Graphik"/>
                <a:ea typeface="Graphik"/>
                <a:cs typeface="Graphik"/>
                <a:sym typeface="Graphik"/>
              </a:defRPr>
            </a:pPr>
            <a:r>
              <a:t>Binary</a:t>
            </a:r>
            <a:br/>
            <a:r>
              <a:t>APLC</a:t>
            </a:r>
          </a:p>
        </p:txBody>
      </p:sp>
      <p:sp>
        <p:nvSpPr>
          <p:cNvPr id="1859" name="RAVC"/>
          <p:cNvSpPr txBox="1"/>
          <p:nvPr/>
        </p:nvSpPr>
        <p:spPr>
          <a:xfrm>
            <a:off x="6322681" y="8158872"/>
            <a:ext cx="150012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latin typeface="Graphik"/>
                <a:ea typeface="Graphik"/>
                <a:cs typeface="Graphik"/>
                <a:sym typeface="Graphik"/>
              </a:defRPr>
            </a:lvl1pPr>
          </a:lstStyle>
          <a:p>
            <a:r>
              <a:t>RAVC</a:t>
            </a:r>
          </a:p>
        </p:txBody>
      </p:sp>
      <p:sp>
        <p:nvSpPr>
          <p:cNvPr id="1860" name="Shape"/>
          <p:cNvSpPr/>
          <p:nvPr/>
        </p:nvSpPr>
        <p:spPr>
          <a:xfrm>
            <a:off x="1767048" y="10868412"/>
            <a:ext cx="402334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50000"/>
            </a:srgbClr>
          </a:solidFill>
          <a:ln w="12700">
            <a:miter lim="400000"/>
          </a:ln>
        </p:spPr>
        <p:txBody>
          <a:bodyPr lIns="50800" tIns="50800" rIns="50800" bIns="50800" anchor="ctr"/>
          <a:lstStyle/>
          <a:p>
            <a:endParaRPr/>
          </a:p>
        </p:txBody>
      </p:sp>
      <p:sp>
        <p:nvSpPr>
          <p:cNvPr id="1861" name="Line"/>
          <p:cNvSpPr/>
          <p:nvPr/>
        </p:nvSpPr>
        <p:spPr>
          <a:xfrm flipV="1">
            <a:off x="2859304" y="9718070"/>
            <a:ext cx="1" cy="223881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862" name="Line"/>
          <p:cNvSpPr/>
          <p:nvPr/>
        </p:nvSpPr>
        <p:spPr>
          <a:xfrm>
            <a:off x="1696557" y="10824216"/>
            <a:ext cx="1283848" cy="1283848"/>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63" name="Shape"/>
          <p:cNvSpPr/>
          <p:nvPr/>
        </p:nvSpPr>
        <p:spPr>
          <a:xfrm>
            <a:off x="1783456" y="9066282"/>
            <a:ext cx="1088740" cy="2876985"/>
          </a:xfrm>
          <a:custGeom>
            <a:avLst/>
            <a:gdLst/>
            <a:ahLst/>
            <a:cxnLst>
              <a:cxn ang="0">
                <a:pos x="wd2" y="hd2"/>
              </a:cxn>
              <a:cxn ang="5400000">
                <a:pos x="wd2" y="hd2"/>
              </a:cxn>
              <a:cxn ang="10800000">
                <a:pos x="wd2" y="hd2"/>
              </a:cxn>
              <a:cxn ang="16200000">
                <a:pos x="wd2" y="hd2"/>
              </a:cxn>
            </a:cxnLst>
            <a:rect l="0" t="0" r="r" b="b"/>
            <a:pathLst>
              <a:path w="21600" h="21600" extrusionOk="0">
                <a:moveTo>
                  <a:pt x="295" y="0"/>
                </a:moveTo>
                <a:lnTo>
                  <a:pt x="21600" y="72"/>
                </a:lnTo>
                <a:lnTo>
                  <a:pt x="20993" y="21600"/>
                </a:lnTo>
                <a:lnTo>
                  <a:pt x="0" y="13531"/>
                </a:lnTo>
                <a:lnTo>
                  <a:pt x="295" y="0"/>
                </a:lnTo>
                <a:close/>
              </a:path>
            </a:pathLst>
          </a:custGeom>
          <a:solidFill>
            <a:srgbClr val="FF2600">
              <a:alpha val="50000"/>
            </a:srgbClr>
          </a:solidFill>
          <a:ln w="12700">
            <a:miter lim="400000"/>
          </a:ln>
        </p:spPr>
        <p:txBody>
          <a:bodyPr lIns="50800" tIns="50800" rIns="50800" bIns="50800" anchor="ctr"/>
          <a:lstStyle/>
          <a:p>
            <a:endParaRPr/>
          </a:p>
        </p:txBody>
      </p:sp>
      <p:sp>
        <p:nvSpPr>
          <p:cNvPr id="1864" name="Shape"/>
          <p:cNvSpPr/>
          <p:nvPr/>
        </p:nvSpPr>
        <p:spPr>
          <a:xfrm>
            <a:off x="1814282" y="6122653"/>
            <a:ext cx="1043300" cy="2972499"/>
          </a:xfrm>
          <a:custGeom>
            <a:avLst/>
            <a:gdLst/>
            <a:ahLst/>
            <a:cxnLst>
              <a:cxn ang="0">
                <a:pos x="wd2" y="hd2"/>
              </a:cxn>
              <a:cxn ang="5400000">
                <a:pos x="wd2" y="hd2"/>
              </a:cxn>
              <a:cxn ang="10800000">
                <a:pos x="wd2" y="hd2"/>
              </a:cxn>
              <a:cxn ang="16200000">
                <a:pos x="wd2" y="hd2"/>
              </a:cxn>
            </a:cxnLst>
            <a:rect l="0" t="0" r="r" b="b"/>
            <a:pathLst>
              <a:path w="21600" h="21600" extrusionOk="0">
                <a:moveTo>
                  <a:pt x="6699" y="3588"/>
                </a:moveTo>
                <a:lnTo>
                  <a:pt x="12834" y="0"/>
                </a:lnTo>
                <a:lnTo>
                  <a:pt x="0" y="21533"/>
                </a:lnTo>
                <a:lnTo>
                  <a:pt x="21600" y="21600"/>
                </a:lnTo>
                <a:lnTo>
                  <a:pt x="6699" y="3588"/>
                </a:lnTo>
                <a:close/>
              </a:path>
            </a:pathLst>
          </a:custGeom>
          <a:solidFill>
            <a:srgbClr val="FF2600">
              <a:alpha val="50000"/>
            </a:srgbClr>
          </a:solidFill>
          <a:ln w="12700">
            <a:miter lim="400000"/>
          </a:ln>
        </p:spPr>
        <p:txBody>
          <a:bodyPr lIns="50800" tIns="50800" rIns="50800" bIns="50800" anchor="ctr"/>
          <a:lstStyle/>
          <a:p>
            <a:endParaRPr/>
          </a:p>
        </p:txBody>
      </p:sp>
      <p:sp>
        <p:nvSpPr>
          <p:cNvPr id="1865" name="Shape"/>
          <p:cNvSpPr/>
          <p:nvPr/>
        </p:nvSpPr>
        <p:spPr>
          <a:xfrm>
            <a:off x="207740" y="5327155"/>
            <a:ext cx="3303334" cy="1659613"/>
          </a:xfrm>
          <a:custGeom>
            <a:avLst/>
            <a:gdLst/>
            <a:ahLst/>
            <a:cxnLst>
              <a:cxn ang="0">
                <a:pos x="wd2" y="hd2"/>
              </a:cxn>
              <a:cxn ang="5400000">
                <a:pos x="wd2" y="hd2"/>
              </a:cxn>
              <a:cxn ang="10800000">
                <a:pos x="wd2" y="hd2"/>
              </a:cxn>
              <a:cxn ang="16200000">
                <a:pos x="wd2" y="hd2"/>
              </a:cxn>
            </a:cxnLst>
            <a:rect l="0" t="0" r="r" b="b"/>
            <a:pathLst>
              <a:path w="21567" h="21600" extrusionOk="0">
                <a:moveTo>
                  <a:pt x="910" y="21600"/>
                </a:moveTo>
                <a:cubicBezTo>
                  <a:pt x="428" y="19264"/>
                  <a:pt x="133" y="16791"/>
                  <a:pt x="36" y="14272"/>
                </a:cubicBezTo>
                <a:cubicBezTo>
                  <a:pt x="-33" y="12488"/>
                  <a:pt x="-2" y="10695"/>
                  <a:pt x="129" y="8926"/>
                </a:cubicBezTo>
                <a:lnTo>
                  <a:pt x="19516" y="0"/>
                </a:lnTo>
                <a:cubicBezTo>
                  <a:pt x="19516" y="1418"/>
                  <a:pt x="19696" y="2813"/>
                  <a:pt x="20041" y="4053"/>
                </a:cubicBezTo>
                <a:cubicBezTo>
                  <a:pt x="20402" y="5348"/>
                  <a:pt x="20928" y="6429"/>
                  <a:pt x="21567" y="7184"/>
                </a:cubicBezTo>
                <a:lnTo>
                  <a:pt x="910" y="21600"/>
                </a:lnTo>
                <a:close/>
              </a:path>
            </a:pathLst>
          </a:custGeom>
          <a:solidFill>
            <a:srgbClr val="FF2600">
              <a:alpha val="50000"/>
            </a:srgbClr>
          </a:solidFill>
          <a:ln w="12700">
            <a:miter lim="400000"/>
          </a:ln>
        </p:spPr>
        <p:txBody>
          <a:bodyPr lIns="50800" tIns="50800" rIns="50800" bIns="50800" anchor="ctr"/>
          <a:lstStyle/>
          <a:p>
            <a:endParaRPr/>
          </a:p>
        </p:txBody>
      </p:sp>
      <p:sp>
        <p:nvSpPr>
          <p:cNvPr id="1866" name="Shape"/>
          <p:cNvSpPr/>
          <p:nvPr/>
        </p:nvSpPr>
        <p:spPr>
          <a:xfrm>
            <a:off x="191974" y="3284286"/>
            <a:ext cx="4895692" cy="3715556"/>
          </a:xfrm>
          <a:custGeom>
            <a:avLst/>
            <a:gdLst/>
            <a:ahLst/>
            <a:cxnLst>
              <a:cxn ang="0">
                <a:pos x="wd2" y="hd2"/>
              </a:cxn>
              <a:cxn ang="5400000">
                <a:pos x="wd2" y="hd2"/>
              </a:cxn>
              <a:cxn ang="10800000">
                <a:pos x="wd2" y="hd2"/>
              </a:cxn>
              <a:cxn ang="16200000">
                <a:pos x="wd2" y="hd2"/>
              </a:cxn>
            </a:cxnLst>
            <a:rect l="0" t="0" r="r" b="b"/>
            <a:pathLst>
              <a:path w="21529" h="21600" extrusionOk="0">
                <a:moveTo>
                  <a:pt x="665" y="21600"/>
                </a:moveTo>
                <a:cubicBezTo>
                  <a:pt x="481" y="21083"/>
                  <a:pt x="334" y="20544"/>
                  <a:pt x="226" y="19991"/>
                </a:cubicBezTo>
                <a:cubicBezTo>
                  <a:pt x="-39" y="18642"/>
                  <a:pt x="-71" y="17231"/>
                  <a:pt x="132" y="15863"/>
                </a:cubicBezTo>
                <a:lnTo>
                  <a:pt x="19289" y="0"/>
                </a:lnTo>
                <a:lnTo>
                  <a:pt x="21529" y="5195"/>
                </a:lnTo>
                <a:lnTo>
                  <a:pt x="665" y="21600"/>
                </a:lnTo>
                <a:close/>
              </a:path>
            </a:pathLst>
          </a:custGeom>
          <a:solidFill>
            <a:srgbClr val="FF2600">
              <a:alpha val="50000"/>
            </a:srgbClr>
          </a:solidFill>
          <a:ln w="12700">
            <a:miter lim="400000"/>
          </a:ln>
        </p:spPr>
        <p:txBody>
          <a:bodyPr lIns="50800" tIns="50800" rIns="50800" bIns="50800" anchor="ctr"/>
          <a:lstStyle/>
          <a:p>
            <a:endParaRPr/>
          </a:p>
        </p:txBody>
      </p:sp>
      <p:sp>
        <p:nvSpPr>
          <p:cNvPr id="1867" name="Line"/>
          <p:cNvSpPr/>
          <p:nvPr/>
        </p:nvSpPr>
        <p:spPr>
          <a:xfrm flipV="1">
            <a:off x="268404" y="3270018"/>
            <a:ext cx="4303867" cy="2712721"/>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868" name="Line"/>
          <p:cNvSpPr/>
          <p:nvPr/>
        </p:nvSpPr>
        <p:spPr>
          <a:xfrm flipV="1">
            <a:off x="1679499" y="5635044"/>
            <a:ext cx="4303866" cy="2712721"/>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869" name="Line"/>
          <p:cNvSpPr/>
          <p:nvPr/>
        </p:nvSpPr>
        <p:spPr>
          <a:xfrm flipV="1">
            <a:off x="1685356" y="5921562"/>
            <a:ext cx="1809842" cy="2444979"/>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870" name="Line"/>
          <p:cNvSpPr/>
          <p:nvPr/>
        </p:nvSpPr>
        <p:spPr>
          <a:xfrm flipV="1">
            <a:off x="218022" y="5310850"/>
            <a:ext cx="2977264" cy="70159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871" name="Line"/>
          <p:cNvSpPr/>
          <p:nvPr/>
        </p:nvSpPr>
        <p:spPr>
          <a:xfrm flipV="1">
            <a:off x="2428285" y="5321635"/>
            <a:ext cx="784698" cy="706838"/>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872" name="Line"/>
          <p:cNvSpPr/>
          <p:nvPr/>
        </p:nvSpPr>
        <p:spPr>
          <a:xfrm flipV="1">
            <a:off x="2177677" y="5893235"/>
            <a:ext cx="1326540" cy="739673"/>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892" name="Connection Line"/>
          <p:cNvSpPr/>
          <p:nvPr/>
        </p:nvSpPr>
        <p:spPr>
          <a:xfrm>
            <a:off x="221183" y="5827841"/>
            <a:ext cx="1622159" cy="2601203"/>
          </a:xfrm>
          <a:custGeom>
            <a:avLst/>
            <a:gdLst/>
            <a:ahLst/>
            <a:cxnLst>
              <a:cxn ang="0">
                <a:pos x="wd2" y="hd2"/>
              </a:cxn>
              <a:cxn ang="5400000">
                <a:pos x="wd2" y="hd2"/>
              </a:cxn>
              <a:cxn ang="10800000">
                <a:pos x="wd2" y="hd2"/>
              </a:cxn>
              <a:cxn ang="16200000">
                <a:pos x="wd2" y="hd2"/>
              </a:cxn>
            </a:cxnLst>
            <a:rect l="0" t="0" r="r" b="b"/>
            <a:pathLst>
              <a:path w="20264" h="21600" extrusionOk="0">
                <a:moveTo>
                  <a:pt x="220" y="0"/>
                </a:moveTo>
                <a:cubicBezTo>
                  <a:pt x="-1336" y="10753"/>
                  <a:pt x="5345" y="17953"/>
                  <a:pt x="20264" y="21600"/>
                </a:cubicBezTo>
              </a:path>
            </a:pathLst>
          </a:custGeom>
          <a:ln w="50800">
            <a:solidFill>
              <a:srgbClr val="000000"/>
            </a:solidFill>
            <a:miter lim="400000"/>
          </a:ln>
        </p:spPr>
        <p:txBody>
          <a:bodyPr/>
          <a:lstStyle/>
          <a:p>
            <a:endParaRPr/>
          </a:p>
        </p:txBody>
      </p:sp>
      <p:sp>
        <p:nvSpPr>
          <p:cNvPr id="1874" name="Line"/>
          <p:cNvSpPr/>
          <p:nvPr/>
        </p:nvSpPr>
        <p:spPr>
          <a:xfrm>
            <a:off x="2223349" y="6838655"/>
            <a:ext cx="631250" cy="227529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875" name="Line"/>
          <p:cNvSpPr/>
          <p:nvPr/>
        </p:nvSpPr>
        <p:spPr>
          <a:xfrm flipV="1">
            <a:off x="1802261" y="5970959"/>
            <a:ext cx="653728" cy="3141259"/>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876" name="Line"/>
          <p:cNvSpPr/>
          <p:nvPr/>
        </p:nvSpPr>
        <p:spPr>
          <a:xfrm flipV="1">
            <a:off x="1801554" y="9060609"/>
            <a:ext cx="1" cy="1771305"/>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877" name="Line"/>
          <p:cNvSpPr/>
          <p:nvPr/>
        </p:nvSpPr>
        <p:spPr>
          <a:xfrm flipV="1">
            <a:off x="2856745" y="9087951"/>
            <a:ext cx="1" cy="285264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878" name="Shape"/>
          <p:cNvSpPr/>
          <p:nvPr/>
        </p:nvSpPr>
        <p:spPr>
          <a:xfrm rot="5400000">
            <a:off x="2184534" y="8385857"/>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79" name="Shape"/>
          <p:cNvSpPr/>
          <p:nvPr/>
        </p:nvSpPr>
        <p:spPr>
          <a:xfrm>
            <a:off x="2168425" y="5327155"/>
            <a:ext cx="1340253" cy="12919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6" y="11411"/>
                </a:lnTo>
                <a:lnTo>
                  <a:pt x="16538" y="0"/>
                </a:lnTo>
                <a:cubicBezTo>
                  <a:pt x="16536" y="1822"/>
                  <a:pt x="16982" y="3614"/>
                  <a:pt x="17834" y="5206"/>
                </a:cubicBezTo>
                <a:cubicBezTo>
                  <a:pt x="18723" y="6870"/>
                  <a:pt x="20023" y="8258"/>
                  <a:pt x="21600" y="9228"/>
                </a:cubicBezTo>
                <a:lnTo>
                  <a:pt x="0" y="21600"/>
                </a:lnTo>
                <a:close/>
              </a:path>
            </a:pathLst>
          </a:custGeom>
          <a:solidFill>
            <a:srgbClr val="FF2600">
              <a:alpha val="50000"/>
            </a:srgbClr>
          </a:solidFill>
          <a:ln w="12700">
            <a:miter lim="400000"/>
          </a:ln>
        </p:spPr>
        <p:txBody>
          <a:bodyPr lIns="50800" tIns="50800" rIns="50800" bIns="50800" anchor="ctr"/>
          <a:lstStyle/>
          <a:p>
            <a:endParaRPr/>
          </a:p>
        </p:txBody>
      </p:sp>
      <p:sp>
        <p:nvSpPr>
          <p:cNvPr id="1893" name="Connection Line"/>
          <p:cNvSpPr/>
          <p:nvPr/>
        </p:nvSpPr>
        <p:spPr>
          <a:xfrm>
            <a:off x="3155614" y="5310617"/>
            <a:ext cx="381970" cy="5884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565" y="11442"/>
                  <a:pt x="8765" y="18642"/>
                  <a:pt x="21600" y="21600"/>
                </a:cubicBezTo>
              </a:path>
            </a:pathLst>
          </a:custGeom>
          <a:ln w="50800">
            <a:solidFill>
              <a:srgbClr val="000000"/>
            </a:solidFill>
            <a:miter lim="400000"/>
          </a:ln>
        </p:spPr>
        <p:txBody>
          <a:bodyPr/>
          <a:lstStyle/>
          <a:p>
            <a:endParaRPr/>
          </a:p>
        </p:txBody>
      </p:sp>
      <p:sp>
        <p:nvSpPr>
          <p:cNvPr id="1881" name="Line"/>
          <p:cNvSpPr/>
          <p:nvPr/>
        </p:nvSpPr>
        <p:spPr>
          <a:xfrm flipV="1">
            <a:off x="2044129" y="5727207"/>
            <a:ext cx="504930" cy="1150304"/>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82" name="Shape"/>
          <p:cNvSpPr/>
          <p:nvPr/>
        </p:nvSpPr>
        <p:spPr>
          <a:xfrm rot="6962819" flipH="1">
            <a:off x="977803" y="4590794"/>
            <a:ext cx="4972526" cy="3812957"/>
          </a:xfrm>
          <a:custGeom>
            <a:avLst/>
            <a:gdLst/>
            <a:ahLst/>
            <a:cxnLst>
              <a:cxn ang="0">
                <a:pos x="wd2" y="hd2"/>
              </a:cxn>
              <a:cxn ang="5400000">
                <a:pos x="wd2" y="hd2"/>
              </a:cxn>
              <a:cxn ang="10800000">
                <a:pos x="wd2" y="hd2"/>
              </a:cxn>
              <a:cxn ang="16200000">
                <a:pos x="wd2" y="hd2"/>
              </a:cxn>
            </a:cxnLst>
            <a:rect l="0" t="0" r="r" b="b"/>
            <a:pathLst>
              <a:path w="21522" h="21600" extrusionOk="0">
                <a:moveTo>
                  <a:pt x="984" y="21600"/>
                </a:moveTo>
                <a:cubicBezTo>
                  <a:pt x="659" y="20945"/>
                  <a:pt x="410" y="20230"/>
                  <a:pt x="244" y="19481"/>
                </a:cubicBezTo>
                <a:cubicBezTo>
                  <a:pt x="-46" y="18171"/>
                  <a:pt x="-78" y="16787"/>
                  <a:pt x="151" y="15458"/>
                </a:cubicBezTo>
                <a:lnTo>
                  <a:pt x="19007" y="0"/>
                </a:lnTo>
                <a:lnTo>
                  <a:pt x="21522" y="5223"/>
                </a:lnTo>
                <a:lnTo>
                  <a:pt x="984" y="21600"/>
                </a:lnTo>
                <a:close/>
              </a:path>
            </a:pathLst>
          </a:custGeom>
          <a:solidFill>
            <a:srgbClr val="FF2600">
              <a:alpha val="50000"/>
            </a:srgbClr>
          </a:solidFill>
          <a:ln w="12700">
            <a:miter lim="400000"/>
          </a:ln>
        </p:spPr>
        <p:txBody>
          <a:bodyPr lIns="50800" tIns="50800" rIns="50800" bIns="50800" anchor="ctr"/>
          <a:lstStyle/>
          <a:p>
            <a:endParaRPr/>
          </a:p>
        </p:txBody>
      </p:sp>
      <p:sp>
        <p:nvSpPr>
          <p:cNvPr id="1883" name="Shape"/>
          <p:cNvSpPr/>
          <p:nvPr/>
        </p:nvSpPr>
        <p:spPr>
          <a:xfrm rot="6650226" flipH="1">
            <a:off x="471285" y="5791046"/>
            <a:ext cx="3356067" cy="1918309"/>
          </a:xfrm>
          <a:custGeom>
            <a:avLst/>
            <a:gdLst/>
            <a:ahLst/>
            <a:cxnLst>
              <a:cxn ang="0">
                <a:pos x="wd2" y="hd2"/>
              </a:cxn>
              <a:cxn ang="5400000">
                <a:pos x="wd2" y="hd2"/>
              </a:cxn>
              <a:cxn ang="10800000">
                <a:pos x="wd2" y="hd2"/>
              </a:cxn>
              <a:cxn ang="16200000">
                <a:pos x="wd2" y="hd2"/>
              </a:cxn>
            </a:cxnLst>
            <a:rect l="0" t="0" r="r" b="b"/>
            <a:pathLst>
              <a:path w="21600" h="21600" extrusionOk="0">
                <a:moveTo>
                  <a:pt x="1927" y="21600"/>
                </a:moveTo>
                <a:cubicBezTo>
                  <a:pt x="1343" y="19218"/>
                  <a:pt x="874" y="16755"/>
                  <a:pt x="523" y="14237"/>
                </a:cubicBezTo>
                <a:cubicBezTo>
                  <a:pt x="300" y="12626"/>
                  <a:pt x="125" y="10996"/>
                  <a:pt x="0" y="9352"/>
                </a:cubicBezTo>
                <a:lnTo>
                  <a:pt x="18972" y="0"/>
                </a:lnTo>
                <a:cubicBezTo>
                  <a:pt x="19093" y="1288"/>
                  <a:pt x="19388" y="2507"/>
                  <a:pt x="19833" y="3554"/>
                </a:cubicBezTo>
                <a:cubicBezTo>
                  <a:pt x="20293" y="4639"/>
                  <a:pt x="20901" y="5508"/>
                  <a:pt x="21600" y="6082"/>
                </a:cubicBezTo>
                <a:lnTo>
                  <a:pt x="1927" y="21600"/>
                </a:lnTo>
                <a:close/>
              </a:path>
            </a:pathLst>
          </a:custGeom>
          <a:solidFill>
            <a:srgbClr val="FF2600">
              <a:alpha val="50000"/>
            </a:srgbClr>
          </a:solidFill>
          <a:ln w="12700">
            <a:miter lim="400000"/>
          </a:ln>
        </p:spPr>
        <p:txBody>
          <a:bodyPr lIns="50800" tIns="50800" rIns="50800" bIns="50800" anchor="ctr"/>
          <a:lstStyle/>
          <a:p>
            <a:endParaRPr/>
          </a:p>
        </p:txBody>
      </p:sp>
      <p:sp>
        <p:nvSpPr>
          <p:cNvPr id="1884" name="Sivaramakrishnan…"/>
          <p:cNvSpPr txBox="1"/>
          <p:nvPr/>
        </p:nvSpPr>
        <p:spPr>
          <a:xfrm>
            <a:off x="21572122" y="2736319"/>
            <a:ext cx="2452100" cy="81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spcBef>
                <a:spcPts val="0"/>
              </a:spcBef>
              <a:defRPr sz="2300">
                <a:latin typeface="Helvetica"/>
                <a:ea typeface="Helvetica"/>
                <a:cs typeface="Helvetica"/>
                <a:sym typeface="Helvetica"/>
              </a:defRPr>
            </a:pPr>
            <a:r>
              <a:t>Sivaramakrishnan</a:t>
            </a:r>
          </a:p>
          <a:p>
            <a:pPr defTabSz="457200">
              <a:spcBef>
                <a:spcPts val="0"/>
              </a:spcBef>
              <a:defRPr sz="2300">
                <a:latin typeface="Helvetica"/>
                <a:ea typeface="Helvetica"/>
                <a:cs typeface="Helvetica"/>
                <a:sym typeface="Helvetica"/>
              </a:defRPr>
            </a:pPr>
            <a:r>
              <a:t> et al. (2010),</a:t>
            </a:r>
          </a:p>
        </p:txBody>
      </p:sp>
      <p:sp>
        <p:nvSpPr>
          <p:cNvPr id="1885" name="Soummer…"/>
          <p:cNvSpPr txBox="1"/>
          <p:nvPr/>
        </p:nvSpPr>
        <p:spPr>
          <a:xfrm>
            <a:off x="21739211" y="5268653"/>
            <a:ext cx="1754226" cy="81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spcBef>
                <a:spcPts val="0"/>
              </a:spcBef>
              <a:defRPr sz="2300">
                <a:latin typeface="Helvetica"/>
                <a:ea typeface="Helvetica"/>
                <a:cs typeface="Helvetica"/>
                <a:sym typeface="Helvetica"/>
              </a:defRPr>
            </a:pPr>
            <a:r>
              <a:t>Soummer</a:t>
            </a:r>
          </a:p>
          <a:p>
            <a:pPr defTabSz="457200">
              <a:spcBef>
                <a:spcPts val="0"/>
              </a:spcBef>
              <a:defRPr sz="2300">
                <a:latin typeface="Helvetica"/>
                <a:ea typeface="Helvetica"/>
                <a:cs typeface="Helvetica"/>
                <a:sym typeface="Helvetica"/>
              </a:defRPr>
            </a:pPr>
            <a:r>
              <a:t> et al. (2018)</a:t>
            </a:r>
          </a:p>
        </p:txBody>
      </p:sp>
      <p:sp>
        <p:nvSpPr>
          <p:cNvPr id="1886" name="Absil et al. (2024)"/>
          <p:cNvSpPr txBox="1"/>
          <p:nvPr/>
        </p:nvSpPr>
        <p:spPr>
          <a:xfrm>
            <a:off x="21739211" y="8147909"/>
            <a:ext cx="2387347"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0"/>
              </a:spcBef>
              <a:defRPr sz="2300">
                <a:latin typeface="Helvetica"/>
                <a:ea typeface="Helvetica"/>
                <a:cs typeface="Helvetica"/>
                <a:sym typeface="Helvetica"/>
              </a:defRPr>
            </a:lvl1pPr>
          </a:lstStyle>
          <a:p>
            <a:r>
              <a:t>Absil et al. (2024)</a:t>
            </a:r>
          </a:p>
        </p:txBody>
      </p:sp>
      <p:sp>
        <p:nvSpPr>
          <p:cNvPr id="1887"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888"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889"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890"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891"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5" name="Deformable  mirrors"/>
          <p:cNvSpPr txBox="1"/>
          <p:nvPr/>
        </p:nvSpPr>
        <p:spPr>
          <a:xfrm>
            <a:off x="2849419" y="7463015"/>
            <a:ext cx="2728850" cy="1270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defRPr sz="3400" b="1">
                <a:latin typeface="Graphik"/>
                <a:ea typeface="Graphik"/>
                <a:cs typeface="Graphik"/>
                <a:sym typeface="Graphik"/>
              </a:defRPr>
            </a:pPr>
            <a:r>
              <a:t>Deformable </a:t>
            </a:r>
            <a:br/>
            <a:r>
              <a:t>mirrors</a:t>
            </a:r>
          </a:p>
        </p:txBody>
      </p:sp>
      <p:sp>
        <p:nvSpPr>
          <p:cNvPr id="1896" name="Rectangle"/>
          <p:cNvSpPr/>
          <p:nvPr/>
        </p:nvSpPr>
        <p:spPr>
          <a:xfrm>
            <a:off x="10226958" y="9284294"/>
            <a:ext cx="1857432" cy="1088495"/>
          </a:xfrm>
          <a:prstGeom prst="rect">
            <a:avLst/>
          </a:pr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97" name="Line"/>
          <p:cNvSpPr/>
          <p:nvPr/>
        </p:nvSpPr>
        <p:spPr>
          <a:xfrm flipV="1">
            <a:off x="14791441" y="8848089"/>
            <a:ext cx="1" cy="1977838"/>
          </a:xfrm>
          <a:prstGeom prst="line">
            <a:avLst/>
          </a:prstGeom>
          <a:ln w="101600">
            <a:solidFill>
              <a:srgbClr val="000000">
                <a:alpha val="22314"/>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98" name="Rectangle"/>
          <p:cNvSpPr/>
          <p:nvPr/>
        </p:nvSpPr>
        <p:spPr>
          <a:xfrm>
            <a:off x="17497686" y="9312405"/>
            <a:ext cx="2782861" cy="1088495"/>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899" name="Triangle"/>
          <p:cNvSpPr/>
          <p:nvPr/>
        </p:nvSpPr>
        <p:spPr>
          <a:xfrm flipH="1">
            <a:off x="14743807" y="9293557"/>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00" name="Triangle"/>
          <p:cNvSpPr/>
          <p:nvPr/>
        </p:nvSpPr>
        <p:spPr>
          <a:xfrm>
            <a:off x="12078775" y="9279572"/>
            <a:ext cx="2770863"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01" name="Line"/>
          <p:cNvSpPr/>
          <p:nvPr/>
        </p:nvSpPr>
        <p:spPr>
          <a:xfrm flipV="1">
            <a:off x="14787107" y="9344949"/>
            <a:ext cx="2703999" cy="516734"/>
          </a:xfrm>
          <a:prstGeom prst="line">
            <a:avLst/>
          </a:prstGeom>
          <a:ln w="88900">
            <a:solidFill>
              <a:srgbClr val="FF644E"/>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02" name="Line"/>
          <p:cNvSpPr/>
          <p:nvPr/>
        </p:nvSpPr>
        <p:spPr>
          <a:xfrm>
            <a:off x="14780606" y="9840264"/>
            <a:ext cx="2722216" cy="511837"/>
          </a:xfrm>
          <a:prstGeom prst="line">
            <a:avLst/>
          </a:prstGeom>
          <a:ln w="88900">
            <a:solidFill>
              <a:srgbClr val="FF644E"/>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04" name="Line"/>
          <p:cNvSpPr/>
          <p:nvPr/>
        </p:nvSpPr>
        <p:spPr>
          <a:xfrm>
            <a:off x="17472034" y="10355208"/>
            <a:ext cx="2731034" cy="1"/>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05" name="Shape"/>
          <p:cNvSpPr/>
          <p:nvPr/>
        </p:nvSpPr>
        <p:spPr>
          <a:xfrm>
            <a:off x="17262412" y="8625940"/>
            <a:ext cx="419157"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06" name="Line"/>
          <p:cNvSpPr/>
          <p:nvPr/>
        </p:nvSpPr>
        <p:spPr>
          <a:xfrm flipV="1">
            <a:off x="20245683" y="10156371"/>
            <a:ext cx="0" cy="994719"/>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07" name="Line"/>
          <p:cNvSpPr/>
          <p:nvPr/>
        </p:nvSpPr>
        <p:spPr>
          <a:xfrm>
            <a:off x="20071564" y="10229497"/>
            <a:ext cx="355479"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08" name="Shape"/>
          <p:cNvSpPr/>
          <p:nvPr/>
        </p:nvSpPr>
        <p:spPr>
          <a:xfrm>
            <a:off x="21402323" y="8531517"/>
            <a:ext cx="790165"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09" name="Rectangle"/>
          <p:cNvSpPr/>
          <p:nvPr/>
        </p:nvSpPr>
        <p:spPr>
          <a:xfrm>
            <a:off x="23046734" y="8894020"/>
            <a:ext cx="173425" cy="1918001"/>
          </a:xfrm>
          <a:prstGeom prst="rect">
            <a:avLst/>
          </a:prstGeom>
          <a:solidFill>
            <a:srgbClr val="000000"/>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10" name="Shape"/>
          <p:cNvSpPr/>
          <p:nvPr/>
        </p:nvSpPr>
        <p:spPr>
          <a:xfrm>
            <a:off x="11874813" y="8538189"/>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11" name="Triangle"/>
          <p:cNvSpPr/>
          <p:nvPr/>
        </p:nvSpPr>
        <p:spPr>
          <a:xfrm>
            <a:off x="21586225" y="9437509"/>
            <a:ext cx="1579753" cy="8170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12" name="Rectangle"/>
          <p:cNvSpPr/>
          <p:nvPr/>
        </p:nvSpPr>
        <p:spPr>
          <a:xfrm>
            <a:off x="20279335" y="9455820"/>
            <a:ext cx="1340253" cy="831580"/>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13" name="Line"/>
          <p:cNvSpPr/>
          <p:nvPr/>
        </p:nvSpPr>
        <p:spPr>
          <a:xfrm flipV="1">
            <a:off x="10229940" y="10401300"/>
            <a:ext cx="0" cy="925164"/>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14" name="Line"/>
          <p:cNvSpPr/>
          <p:nvPr/>
        </p:nvSpPr>
        <p:spPr>
          <a:xfrm>
            <a:off x="10055821" y="10404871"/>
            <a:ext cx="345479"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15" name="A"/>
          <p:cNvSpPr txBox="1"/>
          <p:nvPr/>
        </p:nvSpPr>
        <p:spPr>
          <a:xfrm>
            <a:off x="9472237" y="8338941"/>
            <a:ext cx="4846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A</a:t>
            </a:r>
          </a:p>
        </p:txBody>
      </p:sp>
      <p:sp>
        <p:nvSpPr>
          <p:cNvPr id="1916" name="B"/>
          <p:cNvSpPr txBox="1"/>
          <p:nvPr/>
        </p:nvSpPr>
        <p:spPr>
          <a:xfrm>
            <a:off x="14099075" y="8338941"/>
            <a:ext cx="4521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B</a:t>
            </a:r>
          </a:p>
        </p:txBody>
      </p:sp>
      <p:sp>
        <p:nvSpPr>
          <p:cNvPr id="1917" name="C"/>
          <p:cNvSpPr txBox="1"/>
          <p:nvPr/>
        </p:nvSpPr>
        <p:spPr>
          <a:xfrm>
            <a:off x="19531967" y="8338941"/>
            <a:ext cx="46786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C</a:t>
            </a:r>
          </a:p>
        </p:txBody>
      </p:sp>
      <p:sp>
        <p:nvSpPr>
          <p:cNvPr id="1918" name="D"/>
          <p:cNvSpPr txBox="1"/>
          <p:nvPr/>
        </p:nvSpPr>
        <p:spPr>
          <a:xfrm>
            <a:off x="22423769" y="8237341"/>
            <a:ext cx="50749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D</a:t>
            </a:r>
          </a:p>
        </p:txBody>
      </p:sp>
      <p:sp>
        <p:nvSpPr>
          <p:cNvPr id="1919" name="Line"/>
          <p:cNvSpPr/>
          <p:nvPr/>
        </p:nvSpPr>
        <p:spPr>
          <a:xfrm flipV="1">
            <a:off x="20255002" y="8433633"/>
            <a:ext cx="0" cy="102061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20" name="Line"/>
          <p:cNvSpPr/>
          <p:nvPr/>
        </p:nvSpPr>
        <p:spPr>
          <a:xfrm>
            <a:off x="20087877" y="9399247"/>
            <a:ext cx="322838"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21" name="Line"/>
          <p:cNvSpPr/>
          <p:nvPr/>
        </p:nvSpPr>
        <p:spPr>
          <a:xfrm flipV="1">
            <a:off x="10203191" y="8304207"/>
            <a:ext cx="0" cy="905107"/>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22" name="Line"/>
          <p:cNvSpPr/>
          <p:nvPr/>
        </p:nvSpPr>
        <p:spPr>
          <a:xfrm>
            <a:off x="10056610" y="9249273"/>
            <a:ext cx="344689"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23" name="Line"/>
          <p:cNvSpPr/>
          <p:nvPr/>
        </p:nvSpPr>
        <p:spPr>
          <a:xfrm>
            <a:off x="17497434" y="9339208"/>
            <a:ext cx="2731034" cy="1"/>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24" name="Shape"/>
          <p:cNvSpPr/>
          <p:nvPr/>
        </p:nvSpPr>
        <p:spPr>
          <a:xfrm>
            <a:off x="1767048" y="9278999"/>
            <a:ext cx="3325404" cy="1107677"/>
          </a:xfrm>
          <a:custGeom>
            <a:avLst/>
            <a:gdLst/>
            <a:ahLst/>
            <a:cxnLst>
              <a:cxn ang="0">
                <a:pos x="wd2" y="hd2"/>
              </a:cxn>
              <a:cxn ang="5400000">
                <a:pos x="wd2" y="hd2"/>
              </a:cxn>
              <a:cxn ang="10800000">
                <a:pos x="wd2" y="hd2"/>
              </a:cxn>
              <a:cxn ang="16200000">
                <a:pos x="wd2" y="hd2"/>
              </a:cxn>
            </a:cxnLst>
            <a:rect l="0" t="0" r="r" b="b"/>
            <a:pathLst>
              <a:path w="21600" h="21600" extrusionOk="0">
                <a:moveTo>
                  <a:pt x="21596" y="163"/>
                </a:moveTo>
                <a:lnTo>
                  <a:pt x="21600" y="21600"/>
                </a:lnTo>
                <a:lnTo>
                  <a:pt x="6888" y="21090"/>
                </a:lnTo>
                <a:lnTo>
                  <a:pt x="0" y="0"/>
                </a:lnTo>
                <a:lnTo>
                  <a:pt x="21596" y="163"/>
                </a:lnTo>
                <a:close/>
              </a:path>
            </a:pathLst>
          </a:custGeom>
          <a:solidFill>
            <a:srgbClr val="FF2600">
              <a:alpha val="50000"/>
            </a:srgbClr>
          </a:solidFill>
          <a:ln w="12700">
            <a:miter lim="400000"/>
          </a:ln>
        </p:spPr>
        <p:txBody>
          <a:bodyPr lIns="50800" tIns="50800" rIns="50800" bIns="50800" anchor="ctr"/>
          <a:lstStyle/>
          <a:p>
            <a:endParaRPr/>
          </a:p>
        </p:txBody>
      </p:sp>
      <p:sp>
        <p:nvSpPr>
          <p:cNvPr id="1925" name="Line"/>
          <p:cNvSpPr/>
          <p:nvPr/>
        </p:nvSpPr>
        <p:spPr>
          <a:xfrm flipV="1">
            <a:off x="2859304" y="8128657"/>
            <a:ext cx="1" cy="223881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926" name="Line"/>
          <p:cNvSpPr/>
          <p:nvPr/>
        </p:nvSpPr>
        <p:spPr>
          <a:xfrm>
            <a:off x="1696557" y="9234803"/>
            <a:ext cx="1283848" cy="1283848"/>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27" name="Shape"/>
          <p:cNvSpPr/>
          <p:nvPr/>
        </p:nvSpPr>
        <p:spPr>
          <a:xfrm>
            <a:off x="1783456" y="7476869"/>
            <a:ext cx="1088740" cy="2876985"/>
          </a:xfrm>
          <a:custGeom>
            <a:avLst/>
            <a:gdLst/>
            <a:ahLst/>
            <a:cxnLst>
              <a:cxn ang="0">
                <a:pos x="wd2" y="hd2"/>
              </a:cxn>
              <a:cxn ang="5400000">
                <a:pos x="wd2" y="hd2"/>
              </a:cxn>
              <a:cxn ang="10800000">
                <a:pos x="wd2" y="hd2"/>
              </a:cxn>
              <a:cxn ang="16200000">
                <a:pos x="wd2" y="hd2"/>
              </a:cxn>
            </a:cxnLst>
            <a:rect l="0" t="0" r="r" b="b"/>
            <a:pathLst>
              <a:path w="21600" h="21600" extrusionOk="0">
                <a:moveTo>
                  <a:pt x="295" y="0"/>
                </a:moveTo>
                <a:lnTo>
                  <a:pt x="21600" y="72"/>
                </a:lnTo>
                <a:lnTo>
                  <a:pt x="20993" y="21600"/>
                </a:lnTo>
                <a:lnTo>
                  <a:pt x="0" y="13531"/>
                </a:lnTo>
                <a:lnTo>
                  <a:pt x="295" y="0"/>
                </a:lnTo>
                <a:close/>
              </a:path>
            </a:pathLst>
          </a:custGeom>
          <a:solidFill>
            <a:srgbClr val="FF2600">
              <a:alpha val="50000"/>
            </a:srgbClr>
          </a:solidFill>
          <a:ln w="12700">
            <a:miter lim="400000"/>
          </a:ln>
        </p:spPr>
        <p:txBody>
          <a:bodyPr lIns="50800" tIns="50800" rIns="50800" bIns="50800" anchor="ctr"/>
          <a:lstStyle/>
          <a:p>
            <a:endParaRPr/>
          </a:p>
        </p:txBody>
      </p:sp>
      <p:sp>
        <p:nvSpPr>
          <p:cNvPr id="1928" name="Shape"/>
          <p:cNvSpPr/>
          <p:nvPr/>
        </p:nvSpPr>
        <p:spPr>
          <a:xfrm>
            <a:off x="1814282" y="4533240"/>
            <a:ext cx="1043300" cy="2972499"/>
          </a:xfrm>
          <a:custGeom>
            <a:avLst/>
            <a:gdLst/>
            <a:ahLst/>
            <a:cxnLst>
              <a:cxn ang="0">
                <a:pos x="wd2" y="hd2"/>
              </a:cxn>
              <a:cxn ang="5400000">
                <a:pos x="wd2" y="hd2"/>
              </a:cxn>
              <a:cxn ang="10800000">
                <a:pos x="wd2" y="hd2"/>
              </a:cxn>
              <a:cxn ang="16200000">
                <a:pos x="wd2" y="hd2"/>
              </a:cxn>
            </a:cxnLst>
            <a:rect l="0" t="0" r="r" b="b"/>
            <a:pathLst>
              <a:path w="21600" h="21600" extrusionOk="0">
                <a:moveTo>
                  <a:pt x="6699" y="3588"/>
                </a:moveTo>
                <a:lnTo>
                  <a:pt x="12834" y="0"/>
                </a:lnTo>
                <a:lnTo>
                  <a:pt x="0" y="21533"/>
                </a:lnTo>
                <a:lnTo>
                  <a:pt x="21600" y="21600"/>
                </a:lnTo>
                <a:lnTo>
                  <a:pt x="6699" y="3588"/>
                </a:lnTo>
                <a:close/>
              </a:path>
            </a:pathLst>
          </a:custGeom>
          <a:solidFill>
            <a:srgbClr val="FF2600">
              <a:alpha val="50000"/>
            </a:srgbClr>
          </a:solidFill>
          <a:ln w="12700">
            <a:miter lim="400000"/>
          </a:ln>
        </p:spPr>
        <p:txBody>
          <a:bodyPr lIns="50800" tIns="50800" rIns="50800" bIns="50800" anchor="ctr"/>
          <a:lstStyle/>
          <a:p>
            <a:endParaRPr/>
          </a:p>
        </p:txBody>
      </p:sp>
      <p:sp>
        <p:nvSpPr>
          <p:cNvPr id="1929" name="Shape"/>
          <p:cNvSpPr/>
          <p:nvPr/>
        </p:nvSpPr>
        <p:spPr>
          <a:xfrm>
            <a:off x="207740" y="3737743"/>
            <a:ext cx="3303334" cy="1659613"/>
          </a:xfrm>
          <a:custGeom>
            <a:avLst/>
            <a:gdLst/>
            <a:ahLst/>
            <a:cxnLst>
              <a:cxn ang="0">
                <a:pos x="wd2" y="hd2"/>
              </a:cxn>
              <a:cxn ang="5400000">
                <a:pos x="wd2" y="hd2"/>
              </a:cxn>
              <a:cxn ang="10800000">
                <a:pos x="wd2" y="hd2"/>
              </a:cxn>
              <a:cxn ang="16200000">
                <a:pos x="wd2" y="hd2"/>
              </a:cxn>
            </a:cxnLst>
            <a:rect l="0" t="0" r="r" b="b"/>
            <a:pathLst>
              <a:path w="21567" h="21600" extrusionOk="0">
                <a:moveTo>
                  <a:pt x="910" y="21600"/>
                </a:moveTo>
                <a:cubicBezTo>
                  <a:pt x="428" y="19264"/>
                  <a:pt x="133" y="16791"/>
                  <a:pt x="36" y="14272"/>
                </a:cubicBezTo>
                <a:cubicBezTo>
                  <a:pt x="-33" y="12488"/>
                  <a:pt x="-2" y="10695"/>
                  <a:pt x="129" y="8926"/>
                </a:cubicBezTo>
                <a:lnTo>
                  <a:pt x="19516" y="0"/>
                </a:lnTo>
                <a:cubicBezTo>
                  <a:pt x="19516" y="1418"/>
                  <a:pt x="19696" y="2813"/>
                  <a:pt x="20041" y="4053"/>
                </a:cubicBezTo>
                <a:cubicBezTo>
                  <a:pt x="20402" y="5348"/>
                  <a:pt x="20928" y="6429"/>
                  <a:pt x="21567" y="7184"/>
                </a:cubicBezTo>
                <a:lnTo>
                  <a:pt x="910" y="21600"/>
                </a:lnTo>
                <a:close/>
              </a:path>
            </a:pathLst>
          </a:custGeom>
          <a:solidFill>
            <a:srgbClr val="FF2600">
              <a:alpha val="50000"/>
            </a:srgbClr>
          </a:solidFill>
          <a:ln w="12700">
            <a:miter lim="400000"/>
          </a:ln>
        </p:spPr>
        <p:txBody>
          <a:bodyPr lIns="50800" tIns="50800" rIns="50800" bIns="50800" anchor="ctr"/>
          <a:lstStyle/>
          <a:p>
            <a:endParaRPr/>
          </a:p>
        </p:txBody>
      </p:sp>
      <p:sp>
        <p:nvSpPr>
          <p:cNvPr id="1930" name="Shape"/>
          <p:cNvSpPr/>
          <p:nvPr/>
        </p:nvSpPr>
        <p:spPr>
          <a:xfrm>
            <a:off x="191974" y="1694873"/>
            <a:ext cx="4895692" cy="3715556"/>
          </a:xfrm>
          <a:custGeom>
            <a:avLst/>
            <a:gdLst/>
            <a:ahLst/>
            <a:cxnLst>
              <a:cxn ang="0">
                <a:pos x="wd2" y="hd2"/>
              </a:cxn>
              <a:cxn ang="5400000">
                <a:pos x="wd2" y="hd2"/>
              </a:cxn>
              <a:cxn ang="10800000">
                <a:pos x="wd2" y="hd2"/>
              </a:cxn>
              <a:cxn ang="16200000">
                <a:pos x="wd2" y="hd2"/>
              </a:cxn>
            </a:cxnLst>
            <a:rect l="0" t="0" r="r" b="b"/>
            <a:pathLst>
              <a:path w="21529" h="21600" extrusionOk="0">
                <a:moveTo>
                  <a:pt x="665" y="21600"/>
                </a:moveTo>
                <a:cubicBezTo>
                  <a:pt x="481" y="21083"/>
                  <a:pt x="334" y="20544"/>
                  <a:pt x="226" y="19991"/>
                </a:cubicBezTo>
                <a:cubicBezTo>
                  <a:pt x="-39" y="18642"/>
                  <a:pt x="-71" y="17231"/>
                  <a:pt x="132" y="15863"/>
                </a:cubicBezTo>
                <a:lnTo>
                  <a:pt x="19289" y="0"/>
                </a:lnTo>
                <a:lnTo>
                  <a:pt x="21529" y="5195"/>
                </a:lnTo>
                <a:lnTo>
                  <a:pt x="665" y="21600"/>
                </a:lnTo>
                <a:close/>
              </a:path>
            </a:pathLst>
          </a:custGeom>
          <a:solidFill>
            <a:srgbClr val="FF2600">
              <a:alpha val="50000"/>
            </a:srgbClr>
          </a:solidFill>
          <a:ln w="12700">
            <a:miter lim="400000"/>
          </a:ln>
        </p:spPr>
        <p:txBody>
          <a:bodyPr lIns="50800" tIns="50800" rIns="50800" bIns="50800" anchor="ctr"/>
          <a:lstStyle/>
          <a:p>
            <a:endParaRPr/>
          </a:p>
        </p:txBody>
      </p:sp>
      <p:sp>
        <p:nvSpPr>
          <p:cNvPr id="1931" name="Line"/>
          <p:cNvSpPr/>
          <p:nvPr/>
        </p:nvSpPr>
        <p:spPr>
          <a:xfrm flipV="1">
            <a:off x="268404" y="1680606"/>
            <a:ext cx="4303867" cy="2712721"/>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932" name="Line"/>
          <p:cNvSpPr/>
          <p:nvPr/>
        </p:nvSpPr>
        <p:spPr>
          <a:xfrm flipV="1">
            <a:off x="1679499" y="4045631"/>
            <a:ext cx="4303866" cy="2712721"/>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933" name="Line"/>
          <p:cNvSpPr/>
          <p:nvPr/>
        </p:nvSpPr>
        <p:spPr>
          <a:xfrm flipV="1">
            <a:off x="1685356" y="4332150"/>
            <a:ext cx="1809842" cy="2444978"/>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934" name="Line"/>
          <p:cNvSpPr/>
          <p:nvPr/>
        </p:nvSpPr>
        <p:spPr>
          <a:xfrm flipV="1">
            <a:off x="218022" y="3721438"/>
            <a:ext cx="2977264" cy="701596"/>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935" name="Line"/>
          <p:cNvSpPr/>
          <p:nvPr/>
        </p:nvSpPr>
        <p:spPr>
          <a:xfrm flipV="1">
            <a:off x="2428285" y="3732222"/>
            <a:ext cx="784698" cy="706838"/>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936" name="Line"/>
          <p:cNvSpPr/>
          <p:nvPr/>
        </p:nvSpPr>
        <p:spPr>
          <a:xfrm flipV="1">
            <a:off x="2177677" y="4303822"/>
            <a:ext cx="1326540" cy="739673"/>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972" name="Connection Line"/>
          <p:cNvSpPr/>
          <p:nvPr/>
        </p:nvSpPr>
        <p:spPr>
          <a:xfrm>
            <a:off x="221183" y="4238428"/>
            <a:ext cx="1622159" cy="2601204"/>
          </a:xfrm>
          <a:custGeom>
            <a:avLst/>
            <a:gdLst/>
            <a:ahLst/>
            <a:cxnLst>
              <a:cxn ang="0">
                <a:pos x="wd2" y="hd2"/>
              </a:cxn>
              <a:cxn ang="5400000">
                <a:pos x="wd2" y="hd2"/>
              </a:cxn>
              <a:cxn ang="10800000">
                <a:pos x="wd2" y="hd2"/>
              </a:cxn>
              <a:cxn ang="16200000">
                <a:pos x="wd2" y="hd2"/>
              </a:cxn>
            </a:cxnLst>
            <a:rect l="0" t="0" r="r" b="b"/>
            <a:pathLst>
              <a:path w="20264" h="21600" extrusionOk="0">
                <a:moveTo>
                  <a:pt x="220" y="0"/>
                </a:moveTo>
                <a:cubicBezTo>
                  <a:pt x="-1336" y="10753"/>
                  <a:pt x="5345" y="17953"/>
                  <a:pt x="20264" y="21600"/>
                </a:cubicBezTo>
              </a:path>
            </a:pathLst>
          </a:custGeom>
          <a:ln w="50800">
            <a:solidFill>
              <a:srgbClr val="000000"/>
            </a:solidFill>
            <a:miter lim="400000"/>
          </a:ln>
        </p:spPr>
        <p:txBody>
          <a:bodyPr/>
          <a:lstStyle/>
          <a:p>
            <a:endParaRPr/>
          </a:p>
        </p:txBody>
      </p:sp>
      <p:sp>
        <p:nvSpPr>
          <p:cNvPr id="1938" name="Line"/>
          <p:cNvSpPr/>
          <p:nvPr/>
        </p:nvSpPr>
        <p:spPr>
          <a:xfrm>
            <a:off x="2223349" y="5249242"/>
            <a:ext cx="631250" cy="2275292"/>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939" name="Line"/>
          <p:cNvSpPr/>
          <p:nvPr/>
        </p:nvSpPr>
        <p:spPr>
          <a:xfrm flipV="1">
            <a:off x="1802261" y="4381547"/>
            <a:ext cx="653728" cy="3141258"/>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940" name="Line"/>
          <p:cNvSpPr/>
          <p:nvPr/>
        </p:nvSpPr>
        <p:spPr>
          <a:xfrm flipV="1">
            <a:off x="1801554" y="7471196"/>
            <a:ext cx="1" cy="1771305"/>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941" name="Line"/>
          <p:cNvSpPr/>
          <p:nvPr/>
        </p:nvSpPr>
        <p:spPr>
          <a:xfrm flipV="1">
            <a:off x="2856745" y="7498538"/>
            <a:ext cx="1" cy="285264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942" name="Shape"/>
          <p:cNvSpPr/>
          <p:nvPr/>
        </p:nvSpPr>
        <p:spPr>
          <a:xfrm rot="5400000">
            <a:off x="2184534" y="6796444"/>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43" name="Shape"/>
          <p:cNvSpPr/>
          <p:nvPr/>
        </p:nvSpPr>
        <p:spPr>
          <a:xfrm>
            <a:off x="2168425" y="3737743"/>
            <a:ext cx="1340253" cy="12919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6" y="11411"/>
                </a:lnTo>
                <a:lnTo>
                  <a:pt x="16538" y="0"/>
                </a:lnTo>
                <a:cubicBezTo>
                  <a:pt x="16536" y="1822"/>
                  <a:pt x="16982" y="3614"/>
                  <a:pt x="17834" y="5206"/>
                </a:cubicBezTo>
                <a:cubicBezTo>
                  <a:pt x="18723" y="6870"/>
                  <a:pt x="20023" y="8258"/>
                  <a:pt x="21600" y="9228"/>
                </a:cubicBezTo>
                <a:lnTo>
                  <a:pt x="0" y="21600"/>
                </a:lnTo>
                <a:close/>
              </a:path>
            </a:pathLst>
          </a:custGeom>
          <a:solidFill>
            <a:srgbClr val="FF2600">
              <a:alpha val="50000"/>
            </a:srgbClr>
          </a:solidFill>
          <a:ln w="12700">
            <a:miter lim="400000"/>
          </a:ln>
        </p:spPr>
        <p:txBody>
          <a:bodyPr lIns="50800" tIns="50800" rIns="50800" bIns="50800" anchor="ctr"/>
          <a:lstStyle/>
          <a:p>
            <a:endParaRPr/>
          </a:p>
        </p:txBody>
      </p:sp>
      <p:sp>
        <p:nvSpPr>
          <p:cNvPr id="1973" name="Connection Line"/>
          <p:cNvSpPr/>
          <p:nvPr/>
        </p:nvSpPr>
        <p:spPr>
          <a:xfrm>
            <a:off x="3155614" y="3721204"/>
            <a:ext cx="381970" cy="5884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565" y="11442"/>
                  <a:pt x="8765" y="18642"/>
                  <a:pt x="21600" y="21600"/>
                </a:cubicBezTo>
              </a:path>
            </a:pathLst>
          </a:custGeom>
          <a:ln w="50800">
            <a:solidFill>
              <a:srgbClr val="000000"/>
            </a:solidFill>
            <a:miter lim="400000"/>
          </a:ln>
        </p:spPr>
        <p:txBody>
          <a:bodyPr/>
          <a:lstStyle/>
          <a:p>
            <a:endParaRPr/>
          </a:p>
        </p:txBody>
      </p:sp>
      <p:sp>
        <p:nvSpPr>
          <p:cNvPr id="1945" name="Line"/>
          <p:cNvSpPr/>
          <p:nvPr/>
        </p:nvSpPr>
        <p:spPr>
          <a:xfrm flipV="1">
            <a:off x="2044129" y="4137794"/>
            <a:ext cx="504929" cy="1150304"/>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46" name="Shape"/>
          <p:cNvSpPr/>
          <p:nvPr/>
        </p:nvSpPr>
        <p:spPr>
          <a:xfrm rot="6962819" flipH="1">
            <a:off x="977803" y="3001381"/>
            <a:ext cx="4972526" cy="3812957"/>
          </a:xfrm>
          <a:custGeom>
            <a:avLst/>
            <a:gdLst/>
            <a:ahLst/>
            <a:cxnLst>
              <a:cxn ang="0">
                <a:pos x="wd2" y="hd2"/>
              </a:cxn>
              <a:cxn ang="5400000">
                <a:pos x="wd2" y="hd2"/>
              </a:cxn>
              <a:cxn ang="10800000">
                <a:pos x="wd2" y="hd2"/>
              </a:cxn>
              <a:cxn ang="16200000">
                <a:pos x="wd2" y="hd2"/>
              </a:cxn>
            </a:cxnLst>
            <a:rect l="0" t="0" r="r" b="b"/>
            <a:pathLst>
              <a:path w="21522" h="21600" extrusionOk="0">
                <a:moveTo>
                  <a:pt x="984" y="21600"/>
                </a:moveTo>
                <a:cubicBezTo>
                  <a:pt x="659" y="20945"/>
                  <a:pt x="410" y="20230"/>
                  <a:pt x="244" y="19481"/>
                </a:cubicBezTo>
                <a:cubicBezTo>
                  <a:pt x="-46" y="18171"/>
                  <a:pt x="-78" y="16787"/>
                  <a:pt x="151" y="15458"/>
                </a:cubicBezTo>
                <a:lnTo>
                  <a:pt x="19007" y="0"/>
                </a:lnTo>
                <a:lnTo>
                  <a:pt x="21522" y="5223"/>
                </a:lnTo>
                <a:lnTo>
                  <a:pt x="984" y="21600"/>
                </a:lnTo>
                <a:close/>
              </a:path>
            </a:pathLst>
          </a:custGeom>
          <a:solidFill>
            <a:srgbClr val="FF2600">
              <a:alpha val="50000"/>
            </a:srgbClr>
          </a:solidFill>
          <a:ln w="12700">
            <a:miter lim="400000"/>
          </a:ln>
        </p:spPr>
        <p:txBody>
          <a:bodyPr lIns="50800" tIns="50800" rIns="50800" bIns="50800" anchor="ctr"/>
          <a:lstStyle/>
          <a:p>
            <a:endParaRPr/>
          </a:p>
        </p:txBody>
      </p:sp>
      <p:sp>
        <p:nvSpPr>
          <p:cNvPr id="1947" name="Shape"/>
          <p:cNvSpPr/>
          <p:nvPr/>
        </p:nvSpPr>
        <p:spPr>
          <a:xfrm rot="6650226" flipH="1">
            <a:off x="471285" y="4201633"/>
            <a:ext cx="3356067" cy="1918309"/>
          </a:xfrm>
          <a:custGeom>
            <a:avLst/>
            <a:gdLst/>
            <a:ahLst/>
            <a:cxnLst>
              <a:cxn ang="0">
                <a:pos x="wd2" y="hd2"/>
              </a:cxn>
              <a:cxn ang="5400000">
                <a:pos x="wd2" y="hd2"/>
              </a:cxn>
              <a:cxn ang="10800000">
                <a:pos x="wd2" y="hd2"/>
              </a:cxn>
              <a:cxn ang="16200000">
                <a:pos x="wd2" y="hd2"/>
              </a:cxn>
            </a:cxnLst>
            <a:rect l="0" t="0" r="r" b="b"/>
            <a:pathLst>
              <a:path w="21600" h="21600" extrusionOk="0">
                <a:moveTo>
                  <a:pt x="1927" y="21600"/>
                </a:moveTo>
                <a:cubicBezTo>
                  <a:pt x="1343" y="19218"/>
                  <a:pt x="874" y="16755"/>
                  <a:pt x="523" y="14237"/>
                </a:cubicBezTo>
                <a:cubicBezTo>
                  <a:pt x="300" y="12626"/>
                  <a:pt x="125" y="10996"/>
                  <a:pt x="0" y="9352"/>
                </a:cubicBezTo>
                <a:lnTo>
                  <a:pt x="18972" y="0"/>
                </a:lnTo>
                <a:cubicBezTo>
                  <a:pt x="19093" y="1288"/>
                  <a:pt x="19388" y="2507"/>
                  <a:pt x="19833" y="3554"/>
                </a:cubicBezTo>
                <a:cubicBezTo>
                  <a:pt x="20293" y="4639"/>
                  <a:pt x="20901" y="5508"/>
                  <a:pt x="21600" y="6082"/>
                </a:cubicBezTo>
                <a:lnTo>
                  <a:pt x="1927" y="21600"/>
                </a:lnTo>
                <a:close/>
              </a:path>
            </a:pathLst>
          </a:custGeom>
          <a:solidFill>
            <a:srgbClr val="FF2600">
              <a:alpha val="50000"/>
            </a:srgbClr>
          </a:solidFill>
          <a:ln w="12700">
            <a:miter lim="400000"/>
          </a:ln>
        </p:spPr>
        <p:txBody>
          <a:bodyPr lIns="50800" tIns="50800" rIns="50800" bIns="50800" anchor="ctr"/>
          <a:lstStyle/>
          <a:p>
            <a:endParaRPr/>
          </a:p>
        </p:txBody>
      </p:sp>
      <p:grpSp>
        <p:nvGrpSpPr>
          <p:cNvPr id="1955" name="Group"/>
          <p:cNvGrpSpPr/>
          <p:nvPr/>
        </p:nvGrpSpPr>
        <p:grpSpPr>
          <a:xfrm flipH="1">
            <a:off x="5094965" y="8540529"/>
            <a:ext cx="5145118" cy="2583051"/>
            <a:chOff x="0" y="0"/>
            <a:chExt cx="5145116" cy="2583050"/>
          </a:xfrm>
        </p:grpSpPr>
        <p:sp>
          <p:nvSpPr>
            <p:cNvPr id="1948" name="Rectangle"/>
            <p:cNvSpPr/>
            <p:nvPr/>
          </p:nvSpPr>
          <p:spPr>
            <a:xfrm>
              <a:off x="0" y="746105"/>
              <a:ext cx="1290771" cy="1088494"/>
            </a:xfrm>
            <a:prstGeom prst="rect">
              <a:avLst/>
            </a:prstGeom>
            <a:solidFill>
              <a:srgbClr val="FF2600">
                <a:alpha val="50000"/>
              </a:srgbClr>
            </a:solidFill>
            <a:ln w="12700" cap="flat">
              <a:noFill/>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49" name="Triangle"/>
            <p:cNvSpPr/>
            <p:nvPr/>
          </p:nvSpPr>
          <p:spPr>
            <a:xfrm>
              <a:off x="1282385" y="741382"/>
              <a:ext cx="1539518"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cap="flat">
              <a:noFill/>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50" name="Shape"/>
            <p:cNvSpPr/>
            <p:nvPr/>
          </p:nvSpPr>
          <p:spPr>
            <a:xfrm>
              <a:off x="1045539" y="0"/>
              <a:ext cx="422219"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cap="flat">
              <a:solidFill>
                <a:srgbClr val="0076BA"/>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grpSp>
          <p:nvGrpSpPr>
            <p:cNvPr id="1954" name="Group"/>
            <p:cNvGrpSpPr/>
            <p:nvPr/>
          </p:nvGrpSpPr>
          <p:grpSpPr>
            <a:xfrm flipH="1">
              <a:off x="2634629" y="2340"/>
              <a:ext cx="2510488" cy="2580711"/>
              <a:chOff x="0" y="0"/>
              <a:chExt cx="2510486" cy="2580710"/>
            </a:xfrm>
          </p:grpSpPr>
          <p:sp>
            <p:nvSpPr>
              <p:cNvPr id="1951" name="Rectangle"/>
              <p:cNvSpPr/>
              <p:nvPr/>
            </p:nvSpPr>
            <p:spPr>
              <a:xfrm>
                <a:off x="0" y="746105"/>
                <a:ext cx="979356" cy="1088494"/>
              </a:xfrm>
              <a:prstGeom prst="rect">
                <a:avLst/>
              </a:prstGeom>
              <a:solidFill>
                <a:srgbClr val="FF2600">
                  <a:alpha val="50000"/>
                </a:srgbClr>
              </a:solidFill>
              <a:ln w="12700" cap="flat">
                <a:noFill/>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52" name="Triangle"/>
              <p:cNvSpPr/>
              <p:nvPr/>
            </p:nvSpPr>
            <p:spPr>
              <a:xfrm>
                <a:off x="970969" y="741382"/>
                <a:ext cx="1539518"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cap="flat">
                <a:noFill/>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53" name="Shape"/>
              <p:cNvSpPr/>
              <p:nvPr/>
            </p:nvSpPr>
            <p:spPr>
              <a:xfrm>
                <a:off x="734123" y="0"/>
                <a:ext cx="422220"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cap="flat">
                <a:solidFill>
                  <a:srgbClr val="0076BA"/>
                </a:solidFill>
                <a:prstDash val="solid"/>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grpSp>
      </p:grpSp>
      <p:sp>
        <p:nvSpPr>
          <p:cNvPr id="1956" name="Line"/>
          <p:cNvSpPr/>
          <p:nvPr/>
        </p:nvSpPr>
        <p:spPr>
          <a:xfrm>
            <a:off x="3884566" y="8886265"/>
            <a:ext cx="180106" cy="1843225"/>
          </a:xfrm>
          <a:custGeom>
            <a:avLst/>
            <a:gdLst/>
            <a:ahLst/>
            <a:cxnLst>
              <a:cxn ang="0">
                <a:pos x="wd2" y="hd2"/>
              </a:cxn>
              <a:cxn ang="5400000">
                <a:pos x="wd2" y="hd2"/>
              </a:cxn>
              <a:cxn ang="10800000">
                <a:pos x="wd2" y="hd2"/>
              </a:cxn>
              <a:cxn ang="16200000">
                <a:pos x="wd2" y="hd2"/>
              </a:cxn>
            </a:cxnLst>
            <a:rect l="0" t="0" r="r" b="b"/>
            <a:pathLst>
              <a:path w="20307" h="21600" extrusionOk="0">
                <a:moveTo>
                  <a:pt x="0" y="0"/>
                </a:moveTo>
                <a:cubicBezTo>
                  <a:pt x="14448" y="1937"/>
                  <a:pt x="21600" y="4356"/>
                  <a:pt x="20115" y="6802"/>
                </a:cubicBezTo>
                <a:cubicBezTo>
                  <a:pt x="18090" y="10136"/>
                  <a:pt x="122" y="13185"/>
                  <a:pt x="121" y="16533"/>
                </a:cubicBezTo>
                <a:cubicBezTo>
                  <a:pt x="120" y="18344"/>
                  <a:pt x="5439" y="20112"/>
                  <a:pt x="15367" y="21600"/>
                </a:cubicBezTo>
              </a:path>
            </a:pathLst>
          </a:custGeom>
          <a:ln w="190500">
            <a:solidFill>
              <a:srgbClr val="000000"/>
            </a:solidFill>
            <a:miter lim="400000"/>
          </a:ln>
        </p:spPr>
        <p:txBody>
          <a:bodyPr lIns="50800" tIns="50800" rIns="50800" bIns="50800" anchor="ctr"/>
          <a:lstStyle/>
          <a:p>
            <a:endParaRPr/>
          </a:p>
        </p:txBody>
      </p:sp>
      <p:sp>
        <p:nvSpPr>
          <p:cNvPr id="1957" name="Line"/>
          <p:cNvSpPr/>
          <p:nvPr/>
        </p:nvSpPr>
        <p:spPr>
          <a:xfrm>
            <a:off x="4614758" y="8946243"/>
            <a:ext cx="180107" cy="1843225"/>
          </a:xfrm>
          <a:custGeom>
            <a:avLst/>
            <a:gdLst/>
            <a:ahLst/>
            <a:cxnLst>
              <a:cxn ang="0">
                <a:pos x="wd2" y="hd2"/>
              </a:cxn>
              <a:cxn ang="5400000">
                <a:pos x="wd2" y="hd2"/>
              </a:cxn>
              <a:cxn ang="10800000">
                <a:pos x="wd2" y="hd2"/>
              </a:cxn>
              <a:cxn ang="16200000">
                <a:pos x="wd2" y="hd2"/>
              </a:cxn>
            </a:cxnLst>
            <a:rect l="0" t="0" r="r" b="b"/>
            <a:pathLst>
              <a:path w="20307" h="21600" extrusionOk="0">
                <a:moveTo>
                  <a:pt x="0" y="0"/>
                </a:moveTo>
                <a:cubicBezTo>
                  <a:pt x="14448" y="1937"/>
                  <a:pt x="21600" y="4356"/>
                  <a:pt x="20115" y="6802"/>
                </a:cubicBezTo>
                <a:cubicBezTo>
                  <a:pt x="18090" y="10136"/>
                  <a:pt x="122" y="13185"/>
                  <a:pt x="121" y="16533"/>
                </a:cubicBezTo>
                <a:cubicBezTo>
                  <a:pt x="120" y="18344"/>
                  <a:pt x="5439" y="20112"/>
                  <a:pt x="15367" y="21600"/>
                </a:cubicBezTo>
              </a:path>
            </a:pathLst>
          </a:custGeom>
          <a:ln w="190500">
            <a:solidFill>
              <a:srgbClr val="000000"/>
            </a:solidFill>
            <a:miter lim="400000"/>
          </a:ln>
        </p:spPr>
        <p:txBody>
          <a:bodyPr lIns="50800" tIns="50800" rIns="50800" bIns="50800" anchor="ctr"/>
          <a:lstStyle/>
          <a:p>
            <a:endParaRPr/>
          </a:p>
        </p:txBody>
      </p:sp>
      <p:sp>
        <p:nvSpPr>
          <p:cNvPr id="1958" name="Relay optics"/>
          <p:cNvSpPr txBox="1"/>
          <p:nvPr/>
        </p:nvSpPr>
        <p:spPr>
          <a:xfrm>
            <a:off x="6216936" y="7848610"/>
            <a:ext cx="2463293"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3400"/>
            </a:lvl1pPr>
          </a:lstStyle>
          <a:p>
            <a:r>
              <a:t>Relay optics</a:t>
            </a:r>
          </a:p>
        </p:txBody>
      </p:sp>
      <p:pic>
        <p:nvPicPr>
          <p:cNvPr id="1959" name="Screenshot 2024-07-21 at 14.55.50.png" descr="Screenshot 2024-07-21 at 14.55.50.png"/>
          <p:cNvPicPr>
            <a:picLocks noChangeAspect="1"/>
          </p:cNvPicPr>
          <p:nvPr/>
        </p:nvPicPr>
        <p:blipFill>
          <a:blip r:embed="rId2"/>
          <a:srcRect l="7211" t="33109" r="63154" b="33109"/>
          <a:stretch>
            <a:fillRect/>
          </a:stretch>
        </p:blipFill>
        <p:spPr>
          <a:xfrm>
            <a:off x="5956954" y="70178"/>
            <a:ext cx="4398299" cy="4354539"/>
          </a:xfrm>
          <a:prstGeom prst="rect">
            <a:avLst/>
          </a:prstGeom>
          <a:ln w="12700">
            <a:miter lim="400000"/>
          </a:ln>
        </p:spPr>
      </p:pic>
      <p:pic>
        <p:nvPicPr>
          <p:cNvPr id="1960" name="Screenshot 2024-07-21 at 14.55.50.png" descr="Screenshot 2024-07-21 at 14.55.50.png"/>
          <p:cNvPicPr>
            <a:picLocks noChangeAspect="1"/>
          </p:cNvPicPr>
          <p:nvPr/>
        </p:nvPicPr>
        <p:blipFill>
          <a:blip r:embed="rId2"/>
          <a:srcRect l="7841" t="2889" r="62524" b="63330"/>
          <a:stretch>
            <a:fillRect/>
          </a:stretch>
        </p:blipFill>
        <p:spPr>
          <a:xfrm>
            <a:off x="8484926" y="4648493"/>
            <a:ext cx="3478549" cy="3443938"/>
          </a:xfrm>
          <a:prstGeom prst="rect">
            <a:avLst/>
          </a:prstGeom>
          <a:ln w="12700">
            <a:miter lim="400000"/>
          </a:ln>
        </p:spPr>
      </p:pic>
      <p:pic>
        <p:nvPicPr>
          <p:cNvPr id="1961" name="Screenshot 2024-07-21 at 14.55.50.png" descr="Screenshot 2024-07-21 at 14.55.50.png"/>
          <p:cNvPicPr>
            <a:picLocks noChangeAspect="1"/>
          </p:cNvPicPr>
          <p:nvPr/>
        </p:nvPicPr>
        <p:blipFill>
          <a:blip r:embed="rId2"/>
          <a:srcRect l="37842" t="2889" r="32524" b="63330"/>
          <a:stretch>
            <a:fillRect/>
          </a:stretch>
        </p:blipFill>
        <p:spPr>
          <a:xfrm>
            <a:off x="13082911" y="4710823"/>
            <a:ext cx="3478549" cy="3443938"/>
          </a:xfrm>
          <a:prstGeom prst="rect">
            <a:avLst/>
          </a:prstGeom>
          <a:ln w="12700">
            <a:miter lim="400000"/>
          </a:ln>
        </p:spPr>
      </p:pic>
      <p:pic>
        <p:nvPicPr>
          <p:cNvPr id="1962" name="Screenshot 2024-07-21 at 14.55.50.png" descr="Screenshot 2024-07-21 at 14.55.50.png"/>
          <p:cNvPicPr>
            <a:picLocks noChangeAspect="1"/>
          </p:cNvPicPr>
          <p:nvPr/>
        </p:nvPicPr>
        <p:blipFill>
          <a:blip r:embed="rId2"/>
          <a:srcRect l="64646" t="1972" r="5719" b="64247"/>
          <a:stretch>
            <a:fillRect/>
          </a:stretch>
        </p:blipFill>
        <p:spPr>
          <a:xfrm>
            <a:off x="16541868" y="4626495"/>
            <a:ext cx="3478549" cy="3443939"/>
          </a:xfrm>
          <a:prstGeom prst="rect">
            <a:avLst/>
          </a:prstGeom>
          <a:ln w="12700">
            <a:miter lim="400000"/>
          </a:ln>
        </p:spPr>
      </p:pic>
      <p:pic>
        <p:nvPicPr>
          <p:cNvPr id="1963" name="Screenshot 2024-07-21 at 14.55.50.png" descr="Screenshot 2024-07-21 at 14.55.50.png"/>
          <p:cNvPicPr>
            <a:picLocks noChangeAspect="1"/>
          </p:cNvPicPr>
          <p:nvPr/>
        </p:nvPicPr>
        <p:blipFill>
          <a:blip r:embed="rId2"/>
          <a:srcRect l="64646" t="67694" r="5719"/>
          <a:stretch>
            <a:fillRect/>
          </a:stretch>
        </p:blipFill>
        <p:spPr>
          <a:xfrm>
            <a:off x="20135772" y="4190579"/>
            <a:ext cx="4107613" cy="3889156"/>
          </a:xfrm>
          <a:prstGeom prst="rect">
            <a:avLst/>
          </a:prstGeom>
          <a:ln w="12700">
            <a:miter lim="400000"/>
          </a:ln>
        </p:spPr>
      </p:pic>
      <p:sp>
        <p:nvSpPr>
          <p:cNvPr id="1964" name="DM assisted - apodized vortex coronagraph"/>
          <p:cNvSpPr txBox="1">
            <a:spLocks noGrp="1"/>
          </p:cNvSpPr>
          <p:nvPr>
            <p:ph type="title"/>
          </p:nvPr>
        </p:nvSpPr>
        <p:spPr>
          <a:xfrm>
            <a:off x="11972486" y="1182113"/>
            <a:ext cx="15812732" cy="2026194"/>
          </a:xfrm>
          <a:prstGeom prst="rect">
            <a:avLst/>
          </a:prstGeom>
        </p:spPr>
        <p:txBody>
          <a:bodyPr>
            <a:normAutofit fontScale="90000"/>
          </a:bodyPr>
          <a:lstStyle/>
          <a:p>
            <a:pPr defTabSz="1755648">
              <a:defRPr sz="7200" spc="-72"/>
            </a:pPr>
            <a:r>
              <a:t>DM assisted - apodized</a:t>
            </a:r>
            <a:br/>
            <a:r>
              <a:t>vortex coronagraph </a:t>
            </a:r>
          </a:p>
        </p:txBody>
      </p:sp>
      <p:sp>
        <p:nvSpPr>
          <p:cNvPr id="1965" name="Ruane et al. 2017"/>
          <p:cNvSpPr txBox="1"/>
          <p:nvPr/>
        </p:nvSpPr>
        <p:spPr>
          <a:xfrm>
            <a:off x="13509886" y="11818125"/>
            <a:ext cx="3603245"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3400"/>
            </a:lvl1pPr>
          </a:lstStyle>
          <a:p>
            <a:r>
              <a:t>Ruane et al. 2017 </a:t>
            </a:r>
          </a:p>
        </p:txBody>
      </p:sp>
      <p:sp>
        <p:nvSpPr>
          <p:cNvPr id="1966"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1967"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1968"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1969"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1970"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pic>
        <p:nvPicPr>
          <p:cNvPr id="1971" name="Screenshot 2024-07-21 at 14.55.50.png" descr="Screenshot 2024-07-21 at 14.55.50.png"/>
          <p:cNvPicPr>
            <a:picLocks noChangeAspect="1"/>
          </p:cNvPicPr>
          <p:nvPr/>
        </p:nvPicPr>
        <p:blipFill>
          <a:blip r:embed="rId2"/>
          <a:srcRect l="38357" t="37451" b="36230"/>
          <a:stretch>
            <a:fillRect/>
          </a:stretch>
        </p:blipFill>
        <p:spPr>
          <a:xfrm>
            <a:off x="1490864" y="10815501"/>
            <a:ext cx="6159794" cy="2284093"/>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5" name="Screenshot 2024-07-21 at 15.02.29.png" descr="Screenshot 2024-07-21 at 15.02.29.png"/>
          <p:cNvPicPr>
            <a:picLocks noChangeAspect="1"/>
          </p:cNvPicPr>
          <p:nvPr/>
        </p:nvPicPr>
        <p:blipFill>
          <a:blip r:embed="rId2"/>
          <a:stretch>
            <a:fillRect/>
          </a:stretch>
        </p:blipFill>
        <p:spPr>
          <a:xfrm>
            <a:off x="5548200" y="5115644"/>
            <a:ext cx="6656993" cy="4796524"/>
          </a:xfrm>
          <a:prstGeom prst="rect">
            <a:avLst/>
          </a:prstGeom>
          <a:ln w="12700">
            <a:miter lim="400000"/>
          </a:ln>
        </p:spPr>
      </p:pic>
      <p:sp>
        <p:nvSpPr>
          <p:cNvPr id="1976" name="Shape"/>
          <p:cNvSpPr/>
          <p:nvPr/>
        </p:nvSpPr>
        <p:spPr>
          <a:xfrm>
            <a:off x="1756520" y="10831657"/>
            <a:ext cx="4023344" cy="1107676"/>
          </a:xfrm>
          <a:custGeom>
            <a:avLst/>
            <a:gdLst/>
            <a:ahLst/>
            <a:cxnLst>
              <a:cxn ang="0">
                <a:pos x="wd2" y="hd2"/>
              </a:cxn>
              <a:cxn ang="5400000">
                <a:pos x="wd2" y="hd2"/>
              </a:cxn>
              <a:cxn ang="10800000">
                <a:pos x="wd2" y="hd2"/>
              </a:cxn>
              <a:cxn ang="16200000">
                <a:pos x="wd2" y="hd2"/>
              </a:cxn>
            </a:cxnLst>
            <a:rect l="0" t="0" r="r" b="b"/>
            <a:pathLst>
              <a:path w="21600" h="21600" extrusionOk="0">
                <a:moveTo>
                  <a:pt x="21597" y="163"/>
                </a:moveTo>
                <a:lnTo>
                  <a:pt x="21600" y="21600"/>
                </a:lnTo>
                <a:lnTo>
                  <a:pt x="5693" y="21090"/>
                </a:lnTo>
                <a:lnTo>
                  <a:pt x="0" y="0"/>
                </a:lnTo>
                <a:lnTo>
                  <a:pt x="21597" y="163"/>
                </a:lnTo>
                <a:close/>
              </a:path>
            </a:pathLst>
          </a:custGeom>
          <a:solidFill>
            <a:srgbClr val="FF2600">
              <a:alpha val="50000"/>
            </a:srgbClr>
          </a:solidFill>
          <a:ln w="12700">
            <a:miter lim="400000"/>
          </a:ln>
        </p:spPr>
        <p:txBody>
          <a:bodyPr lIns="50800" tIns="50800" rIns="50800" bIns="50800" anchor="ctr"/>
          <a:lstStyle/>
          <a:p>
            <a:endParaRPr/>
          </a:p>
        </p:txBody>
      </p:sp>
      <p:sp>
        <p:nvSpPr>
          <p:cNvPr id="1977" name="Rectangle"/>
          <p:cNvSpPr/>
          <p:nvPr/>
        </p:nvSpPr>
        <p:spPr>
          <a:xfrm>
            <a:off x="5779681" y="10847917"/>
            <a:ext cx="6304709" cy="1088494"/>
          </a:xfrm>
          <a:prstGeom prst="rect">
            <a:avLst/>
          </a:pr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78" name="Line"/>
          <p:cNvSpPr/>
          <p:nvPr/>
        </p:nvSpPr>
        <p:spPr>
          <a:xfrm flipV="1">
            <a:off x="14791441" y="10411711"/>
            <a:ext cx="1" cy="1977838"/>
          </a:xfrm>
          <a:prstGeom prst="line">
            <a:avLst/>
          </a:prstGeom>
          <a:ln w="101600">
            <a:solidFill>
              <a:srgbClr val="000000">
                <a:alpha val="22314"/>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79" name="Rectangle"/>
          <p:cNvSpPr/>
          <p:nvPr/>
        </p:nvSpPr>
        <p:spPr>
          <a:xfrm>
            <a:off x="17497686" y="10876027"/>
            <a:ext cx="2782861" cy="1088495"/>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80" name="Triangle"/>
          <p:cNvSpPr/>
          <p:nvPr/>
        </p:nvSpPr>
        <p:spPr>
          <a:xfrm flipH="1">
            <a:off x="14743807" y="10857179"/>
            <a:ext cx="2770862"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81" name="Triangle"/>
          <p:cNvSpPr/>
          <p:nvPr/>
        </p:nvSpPr>
        <p:spPr>
          <a:xfrm>
            <a:off x="12078775" y="10843194"/>
            <a:ext cx="2770863" cy="1090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82" name="Line"/>
          <p:cNvSpPr/>
          <p:nvPr/>
        </p:nvSpPr>
        <p:spPr>
          <a:xfrm flipV="1">
            <a:off x="14787107" y="10908571"/>
            <a:ext cx="2703999" cy="516734"/>
          </a:xfrm>
          <a:prstGeom prst="line">
            <a:avLst/>
          </a:prstGeom>
          <a:ln w="88900">
            <a:solidFill>
              <a:srgbClr val="FF644E"/>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83" name="Line"/>
          <p:cNvSpPr/>
          <p:nvPr/>
        </p:nvSpPr>
        <p:spPr>
          <a:xfrm>
            <a:off x="14780606" y="11403887"/>
            <a:ext cx="2722216" cy="511836"/>
          </a:xfrm>
          <a:prstGeom prst="line">
            <a:avLst/>
          </a:prstGeom>
          <a:ln w="88900">
            <a:solidFill>
              <a:srgbClr val="FF644E"/>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84" name="Line"/>
          <p:cNvSpPr/>
          <p:nvPr/>
        </p:nvSpPr>
        <p:spPr>
          <a:xfrm flipV="1">
            <a:off x="14791443" y="11203481"/>
            <a:ext cx="0" cy="422462"/>
          </a:xfrm>
          <a:prstGeom prst="line">
            <a:avLst/>
          </a:prstGeom>
          <a:ln w="1778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85" name="Line"/>
          <p:cNvSpPr/>
          <p:nvPr/>
        </p:nvSpPr>
        <p:spPr>
          <a:xfrm>
            <a:off x="17472034" y="11918830"/>
            <a:ext cx="2731034" cy="1"/>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86" name="Shape"/>
          <p:cNvSpPr/>
          <p:nvPr/>
        </p:nvSpPr>
        <p:spPr>
          <a:xfrm>
            <a:off x="17262412" y="10189562"/>
            <a:ext cx="419157"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87" name="Line"/>
          <p:cNvSpPr/>
          <p:nvPr/>
        </p:nvSpPr>
        <p:spPr>
          <a:xfrm flipV="1">
            <a:off x="20245683" y="11772899"/>
            <a:ext cx="0" cy="941813"/>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88" name="Line"/>
          <p:cNvSpPr/>
          <p:nvPr/>
        </p:nvSpPr>
        <p:spPr>
          <a:xfrm>
            <a:off x="20071564" y="11793120"/>
            <a:ext cx="355479"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89" name="Shape"/>
          <p:cNvSpPr/>
          <p:nvPr/>
        </p:nvSpPr>
        <p:spPr>
          <a:xfrm>
            <a:off x="21402323" y="10095139"/>
            <a:ext cx="790165" cy="2580712"/>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90" name="Rectangle"/>
          <p:cNvSpPr/>
          <p:nvPr/>
        </p:nvSpPr>
        <p:spPr>
          <a:xfrm>
            <a:off x="23046734" y="10457642"/>
            <a:ext cx="173425" cy="1918001"/>
          </a:xfrm>
          <a:prstGeom prst="rect">
            <a:avLst/>
          </a:prstGeom>
          <a:solidFill>
            <a:srgbClr val="000000"/>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91" name="Triangle"/>
          <p:cNvSpPr/>
          <p:nvPr/>
        </p:nvSpPr>
        <p:spPr>
          <a:xfrm>
            <a:off x="21586225" y="11001131"/>
            <a:ext cx="1579753" cy="8170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92" name="Rectangle"/>
          <p:cNvSpPr/>
          <p:nvPr/>
        </p:nvSpPr>
        <p:spPr>
          <a:xfrm>
            <a:off x="20279335" y="11019443"/>
            <a:ext cx="1340253" cy="831579"/>
          </a:xfrm>
          <a:prstGeom prst="rect">
            <a:avLst/>
          </a:prstGeom>
          <a:solidFill>
            <a:srgbClr val="FF644E">
              <a:alpha val="15000"/>
            </a:srgbClr>
          </a:solidFill>
          <a:ln w="12700">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93" name="Line"/>
          <p:cNvSpPr/>
          <p:nvPr/>
        </p:nvSpPr>
        <p:spPr>
          <a:xfrm flipV="1">
            <a:off x="2848776" y="9681314"/>
            <a:ext cx="1" cy="223881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1994" name="Line"/>
          <p:cNvSpPr/>
          <p:nvPr/>
        </p:nvSpPr>
        <p:spPr>
          <a:xfrm>
            <a:off x="1686030" y="10787460"/>
            <a:ext cx="1283847" cy="1283848"/>
          </a:xfrm>
          <a:prstGeom prst="line">
            <a:avLst/>
          </a:prstGeom>
          <a:ln w="635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95" name="Shape"/>
          <p:cNvSpPr/>
          <p:nvPr/>
        </p:nvSpPr>
        <p:spPr>
          <a:xfrm>
            <a:off x="1772928" y="9029526"/>
            <a:ext cx="1088739" cy="2876985"/>
          </a:xfrm>
          <a:custGeom>
            <a:avLst/>
            <a:gdLst/>
            <a:ahLst/>
            <a:cxnLst>
              <a:cxn ang="0">
                <a:pos x="wd2" y="hd2"/>
              </a:cxn>
              <a:cxn ang="5400000">
                <a:pos x="wd2" y="hd2"/>
              </a:cxn>
              <a:cxn ang="10800000">
                <a:pos x="wd2" y="hd2"/>
              </a:cxn>
              <a:cxn ang="16200000">
                <a:pos x="wd2" y="hd2"/>
              </a:cxn>
            </a:cxnLst>
            <a:rect l="0" t="0" r="r" b="b"/>
            <a:pathLst>
              <a:path w="21600" h="21600" extrusionOk="0">
                <a:moveTo>
                  <a:pt x="295" y="0"/>
                </a:moveTo>
                <a:lnTo>
                  <a:pt x="21600" y="72"/>
                </a:lnTo>
                <a:lnTo>
                  <a:pt x="20993" y="21600"/>
                </a:lnTo>
                <a:lnTo>
                  <a:pt x="0" y="13531"/>
                </a:lnTo>
                <a:lnTo>
                  <a:pt x="295" y="0"/>
                </a:lnTo>
                <a:close/>
              </a:path>
            </a:pathLst>
          </a:custGeom>
          <a:solidFill>
            <a:srgbClr val="FF2600">
              <a:alpha val="50000"/>
            </a:srgbClr>
          </a:solidFill>
          <a:ln w="12700">
            <a:miter lim="400000"/>
          </a:ln>
        </p:spPr>
        <p:txBody>
          <a:bodyPr lIns="50800" tIns="50800" rIns="50800" bIns="50800" anchor="ctr"/>
          <a:lstStyle/>
          <a:p>
            <a:endParaRPr/>
          </a:p>
        </p:txBody>
      </p:sp>
      <p:sp>
        <p:nvSpPr>
          <p:cNvPr id="1996" name="Line"/>
          <p:cNvSpPr/>
          <p:nvPr/>
        </p:nvSpPr>
        <p:spPr>
          <a:xfrm flipV="1">
            <a:off x="10229940" y="11854543"/>
            <a:ext cx="0" cy="1035544"/>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97" name="Line"/>
          <p:cNvSpPr/>
          <p:nvPr/>
        </p:nvSpPr>
        <p:spPr>
          <a:xfrm>
            <a:off x="10055822" y="11968494"/>
            <a:ext cx="329150"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998" name="A"/>
          <p:cNvSpPr txBox="1"/>
          <p:nvPr/>
        </p:nvSpPr>
        <p:spPr>
          <a:xfrm>
            <a:off x="9472237" y="9902563"/>
            <a:ext cx="4846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A</a:t>
            </a:r>
          </a:p>
        </p:txBody>
      </p:sp>
      <p:sp>
        <p:nvSpPr>
          <p:cNvPr id="1999" name="B"/>
          <p:cNvSpPr txBox="1"/>
          <p:nvPr/>
        </p:nvSpPr>
        <p:spPr>
          <a:xfrm>
            <a:off x="14099075" y="9902563"/>
            <a:ext cx="4521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B</a:t>
            </a:r>
          </a:p>
        </p:txBody>
      </p:sp>
      <p:sp>
        <p:nvSpPr>
          <p:cNvPr id="2000" name="C"/>
          <p:cNvSpPr txBox="1"/>
          <p:nvPr/>
        </p:nvSpPr>
        <p:spPr>
          <a:xfrm>
            <a:off x="19531967" y="9902563"/>
            <a:ext cx="46786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C</a:t>
            </a:r>
          </a:p>
        </p:txBody>
      </p:sp>
      <p:sp>
        <p:nvSpPr>
          <p:cNvPr id="2001" name="D"/>
          <p:cNvSpPr txBox="1"/>
          <p:nvPr/>
        </p:nvSpPr>
        <p:spPr>
          <a:xfrm>
            <a:off x="22423769" y="9800963"/>
            <a:ext cx="50749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Graphik"/>
                <a:ea typeface="Graphik"/>
                <a:cs typeface="Graphik"/>
                <a:sym typeface="Graphik"/>
              </a:defRPr>
            </a:lvl1pPr>
          </a:lstStyle>
          <a:p>
            <a:r>
              <a:t>D</a:t>
            </a:r>
          </a:p>
        </p:txBody>
      </p:sp>
      <p:sp>
        <p:nvSpPr>
          <p:cNvPr id="2002" name="Line"/>
          <p:cNvSpPr/>
          <p:nvPr/>
        </p:nvSpPr>
        <p:spPr>
          <a:xfrm flipV="1">
            <a:off x="1791026" y="9023853"/>
            <a:ext cx="1" cy="1771305"/>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003" name="Line"/>
          <p:cNvSpPr/>
          <p:nvPr/>
        </p:nvSpPr>
        <p:spPr>
          <a:xfrm flipV="1">
            <a:off x="2846217" y="9051195"/>
            <a:ext cx="1" cy="285264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004" name="Shape"/>
          <p:cNvSpPr/>
          <p:nvPr/>
        </p:nvSpPr>
        <p:spPr>
          <a:xfrm rot="5400000">
            <a:off x="2174006" y="8349101"/>
            <a:ext cx="232326" cy="1430408"/>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005" name="Line"/>
          <p:cNvSpPr/>
          <p:nvPr/>
        </p:nvSpPr>
        <p:spPr>
          <a:xfrm flipV="1">
            <a:off x="20255002" y="9997255"/>
            <a:ext cx="0" cy="1057188"/>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006" name="Line"/>
          <p:cNvSpPr/>
          <p:nvPr/>
        </p:nvSpPr>
        <p:spPr>
          <a:xfrm>
            <a:off x="20087876" y="10962869"/>
            <a:ext cx="355495"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007" name="Line"/>
          <p:cNvSpPr/>
          <p:nvPr/>
        </p:nvSpPr>
        <p:spPr>
          <a:xfrm flipV="1">
            <a:off x="10203191" y="9867829"/>
            <a:ext cx="0" cy="958014"/>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008" name="Line"/>
          <p:cNvSpPr/>
          <p:nvPr/>
        </p:nvSpPr>
        <p:spPr>
          <a:xfrm>
            <a:off x="10056611" y="10812895"/>
            <a:ext cx="377346" cy="0"/>
          </a:xfrm>
          <a:prstGeom prst="line">
            <a:avLst/>
          </a:prstGeom>
          <a:ln w="114300">
            <a:solidFill>
              <a:srgbClr val="000000"/>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009" name="Line"/>
          <p:cNvSpPr/>
          <p:nvPr/>
        </p:nvSpPr>
        <p:spPr>
          <a:xfrm>
            <a:off x="17497434" y="10902830"/>
            <a:ext cx="2731034" cy="1"/>
          </a:xfrm>
          <a:prstGeom prst="line">
            <a:avLst/>
          </a:prstGeom>
          <a:ln w="88900">
            <a:solidFill>
              <a:srgbClr val="FF2600">
                <a:alpha val="50000"/>
              </a:srgbClr>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grpSp>
        <p:nvGrpSpPr>
          <p:cNvPr id="2012" name="Group"/>
          <p:cNvGrpSpPr/>
          <p:nvPr/>
        </p:nvGrpSpPr>
        <p:grpSpPr>
          <a:xfrm flipH="1">
            <a:off x="20609173" y="10644262"/>
            <a:ext cx="688562" cy="1550950"/>
            <a:chOff x="0" y="0"/>
            <a:chExt cx="688561" cy="1550948"/>
          </a:xfrm>
        </p:grpSpPr>
        <p:sp>
          <p:nvSpPr>
            <p:cNvPr id="2010" name="Shape"/>
            <p:cNvSpPr/>
            <p:nvPr/>
          </p:nvSpPr>
          <p:spPr>
            <a:xfrm>
              <a:off x="0" y="0"/>
              <a:ext cx="272891" cy="15442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7059"/>
                  </a:lnTo>
                  <a:cubicBezTo>
                    <a:pt x="17921" y="16553"/>
                    <a:pt x="15150" y="15870"/>
                    <a:pt x="13625" y="15091"/>
                  </a:cubicBezTo>
                  <a:cubicBezTo>
                    <a:pt x="10630" y="13563"/>
                    <a:pt x="12713" y="11926"/>
                    <a:pt x="12945" y="10342"/>
                  </a:cubicBezTo>
                  <a:cubicBezTo>
                    <a:pt x="13173" y="8790"/>
                    <a:pt x="11614" y="7212"/>
                    <a:pt x="13672" y="5667"/>
                  </a:cubicBezTo>
                  <a:cubicBezTo>
                    <a:pt x="14980" y="4686"/>
                    <a:pt x="17713" y="3781"/>
                    <a:pt x="21600" y="3043"/>
                  </a:cubicBezTo>
                  <a:lnTo>
                    <a:pt x="20940" y="41"/>
                  </a:lnTo>
                  <a:lnTo>
                    <a:pt x="0" y="0"/>
                  </a:lnTo>
                  <a:close/>
                </a:path>
              </a:pathLst>
            </a:custGeom>
            <a:solidFill>
              <a:srgbClr val="000000">
                <a:alpha val="46930"/>
              </a:srgbClr>
            </a:solid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2011" name="Shape"/>
            <p:cNvSpPr/>
            <p:nvPr/>
          </p:nvSpPr>
          <p:spPr>
            <a:xfrm flipH="1">
              <a:off x="286128" y="6719"/>
              <a:ext cx="402434" cy="1544230"/>
            </a:xfrm>
            <a:custGeom>
              <a:avLst/>
              <a:gdLst/>
              <a:ahLst/>
              <a:cxnLst>
                <a:cxn ang="0">
                  <a:pos x="wd2" y="hd2"/>
                </a:cxn>
                <a:cxn ang="5400000">
                  <a:pos x="wd2" y="hd2"/>
                </a:cxn>
                <a:cxn ang="10800000">
                  <a:pos x="wd2" y="hd2"/>
                </a:cxn>
                <a:cxn ang="16200000">
                  <a:pos x="wd2" y="hd2"/>
                </a:cxn>
              </a:cxnLst>
              <a:rect l="0" t="0" r="r" b="b"/>
              <a:pathLst>
                <a:path w="20641" h="21600" extrusionOk="0">
                  <a:moveTo>
                    <a:pt x="0" y="0"/>
                  </a:moveTo>
                  <a:lnTo>
                    <a:pt x="0" y="21600"/>
                  </a:lnTo>
                  <a:lnTo>
                    <a:pt x="13996" y="21600"/>
                  </a:lnTo>
                  <a:lnTo>
                    <a:pt x="13996" y="17059"/>
                  </a:lnTo>
                  <a:cubicBezTo>
                    <a:pt x="16851" y="16599"/>
                    <a:pt x="18975" y="15865"/>
                    <a:pt x="19953" y="15000"/>
                  </a:cubicBezTo>
                  <a:cubicBezTo>
                    <a:pt x="21600" y="13545"/>
                    <a:pt x="19785" y="12020"/>
                    <a:pt x="19673" y="10522"/>
                  </a:cubicBezTo>
                  <a:cubicBezTo>
                    <a:pt x="19559" y="9003"/>
                    <a:pt x="21221" y="7481"/>
                    <a:pt x="20222" y="5960"/>
                  </a:cubicBezTo>
                  <a:cubicBezTo>
                    <a:pt x="19471" y="4818"/>
                    <a:pt x="17267" y="3785"/>
                    <a:pt x="13996" y="3043"/>
                  </a:cubicBezTo>
                  <a:lnTo>
                    <a:pt x="13569" y="41"/>
                  </a:lnTo>
                  <a:lnTo>
                    <a:pt x="0" y="0"/>
                  </a:lnTo>
                  <a:close/>
                </a:path>
              </a:pathLst>
            </a:custGeom>
            <a:solidFill>
              <a:srgbClr val="000000">
                <a:alpha val="46930"/>
              </a:srgbClr>
            </a:solidFill>
            <a:ln w="25400" cap="flat">
              <a:solidFill>
                <a:srgbClr val="000000"/>
              </a:solidFill>
              <a:prstDash val="solid"/>
              <a:miter lim="400000"/>
            </a:ln>
            <a:effectLst/>
          </p:spPr>
          <p:txBody>
            <a:bodyPr wrap="square" lIns="50800" tIns="50800" rIns="50800" bIns="50800" numCol="1" anchor="ctr">
              <a:noAutofit/>
            </a:bodyPr>
            <a:lstStyle/>
            <a:p>
              <a:endParaRPr/>
            </a:p>
          </p:txBody>
        </p:sp>
      </p:grpSp>
      <p:sp>
        <p:nvSpPr>
          <p:cNvPr id="2013" name="PIAA"/>
          <p:cNvSpPr txBox="1"/>
          <p:nvPr/>
        </p:nvSpPr>
        <p:spPr>
          <a:xfrm>
            <a:off x="7576438" y="9584617"/>
            <a:ext cx="1157530"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3400" b="1">
                <a:latin typeface="Graphik"/>
                <a:ea typeface="Graphik"/>
                <a:cs typeface="Graphik"/>
                <a:sym typeface="Graphik"/>
              </a:defRPr>
            </a:lvl1pPr>
          </a:lstStyle>
          <a:p>
            <a:r>
              <a:t>PIAA</a:t>
            </a:r>
          </a:p>
        </p:txBody>
      </p:sp>
      <p:grpSp>
        <p:nvGrpSpPr>
          <p:cNvPr id="2016" name="Group"/>
          <p:cNvGrpSpPr/>
          <p:nvPr/>
        </p:nvGrpSpPr>
        <p:grpSpPr>
          <a:xfrm>
            <a:off x="7849366" y="11106527"/>
            <a:ext cx="6880021" cy="557936"/>
            <a:chOff x="0" y="0"/>
            <a:chExt cx="6880020" cy="557934"/>
          </a:xfrm>
        </p:grpSpPr>
        <p:sp>
          <p:nvSpPr>
            <p:cNvPr id="2014" name="Rectangle"/>
            <p:cNvSpPr/>
            <p:nvPr/>
          </p:nvSpPr>
          <p:spPr>
            <a:xfrm>
              <a:off x="0" y="2410"/>
              <a:ext cx="4782441" cy="555525"/>
            </a:xfrm>
            <a:prstGeom prst="rect">
              <a:avLst/>
            </a:prstGeom>
            <a:solidFill>
              <a:srgbClr val="FF2600">
                <a:alpha val="50000"/>
              </a:srgbClr>
            </a:solidFill>
            <a:ln w="12700" cap="flat">
              <a:noFill/>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015" name="Triangle"/>
            <p:cNvSpPr/>
            <p:nvPr/>
          </p:nvSpPr>
          <p:spPr>
            <a:xfrm>
              <a:off x="4778182" y="-1"/>
              <a:ext cx="2101839" cy="5564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1365"/>
                  </a:lnTo>
                  <a:lnTo>
                    <a:pt x="0" y="0"/>
                  </a:lnTo>
                  <a:close/>
                </a:path>
              </a:pathLst>
            </a:custGeom>
            <a:solidFill>
              <a:srgbClr val="FF2600">
                <a:alpha val="50000"/>
              </a:srgbClr>
            </a:solidFill>
            <a:ln w="12700" cap="flat">
              <a:noFill/>
              <a:miter lim="400000"/>
            </a:ln>
            <a:effectLst/>
          </p:spPr>
          <p:txBody>
            <a:bodyPr wrap="square" lIns="50800" tIns="50800" rIns="50800" bIns="50800" numCol="1" anchor="ctr">
              <a:noAutofit/>
            </a:bodyP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grpSp>
      <p:sp>
        <p:nvSpPr>
          <p:cNvPr id="2017" name="Shape"/>
          <p:cNvSpPr/>
          <p:nvPr/>
        </p:nvSpPr>
        <p:spPr>
          <a:xfrm flipH="1">
            <a:off x="8140796" y="10595261"/>
            <a:ext cx="402435" cy="1544230"/>
          </a:xfrm>
          <a:custGeom>
            <a:avLst/>
            <a:gdLst/>
            <a:ahLst/>
            <a:cxnLst>
              <a:cxn ang="0">
                <a:pos x="wd2" y="hd2"/>
              </a:cxn>
              <a:cxn ang="5400000">
                <a:pos x="wd2" y="hd2"/>
              </a:cxn>
              <a:cxn ang="10800000">
                <a:pos x="wd2" y="hd2"/>
              </a:cxn>
              <a:cxn ang="16200000">
                <a:pos x="wd2" y="hd2"/>
              </a:cxn>
            </a:cxnLst>
            <a:rect l="0" t="0" r="r" b="b"/>
            <a:pathLst>
              <a:path w="20641" h="21600" extrusionOk="0">
                <a:moveTo>
                  <a:pt x="0" y="0"/>
                </a:moveTo>
                <a:lnTo>
                  <a:pt x="0" y="21600"/>
                </a:lnTo>
                <a:lnTo>
                  <a:pt x="13996" y="21600"/>
                </a:lnTo>
                <a:lnTo>
                  <a:pt x="13996" y="17059"/>
                </a:lnTo>
                <a:cubicBezTo>
                  <a:pt x="16851" y="16599"/>
                  <a:pt x="18975" y="15865"/>
                  <a:pt x="19953" y="15000"/>
                </a:cubicBezTo>
                <a:cubicBezTo>
                  <a:pt x="21600" y="13545"/>
                  <a:pt x="19785" y="12020"/>
                  <a:pt x="19673" y="10522"/>
                </a:cubicBezTo>
                <a:cubicBezTo>
                  <a:pt x="19559" y="9003"/>
                  <a:pt x="21221" y="7481"/>
                  <a:pt x="20222" y="5960"/>
                </a:cubicBezTo>
                <a:cubicBezTo>
                  <a:pt x="19471" y="4818"/>
                  <a:pt x="17267" y="3785"/>
                  <a:pt x="13996" y="3043"/>
                </a:cubicBezTo>
                <a:lnTo>
                  <a:pt x="13569" y="41"/>
                </a:lnTo>
                <a:lnTo>
                  <a:pt x="0" y="0"/>
                </a:lnTo>
                <a:close/>
              </a:path>
            </a:pathLst>
          </a:custGeom>
          <a:solidFill>
            <a:srgbClr val="000000">
              <a:alpha val="46930"/>
            </a:srgbClr>
          </a:solidFill>
          <a:ln w="25400">
            <a:solidFill>
              <a:srgbClr val="000000"/>
            </a:solidFill>
            <a:miter lim="400000"/>
          </a:ln>
        </p:spPr>
        <p:txBody>
          <a:bodyPr lIns="50800" tIns="50800" rIns="50800" bIns="50800" anchor="ctr"/>
          <a:lstStyle/>
          <a:p>
            <a:endParaRPr/>
          </a:p>
        </p:txBody>
      </p:sp>
      <p:sp>
        <p:nvSpPr>
          <p:cNvPr id="2018" name="Shape"/>
          <p:cNvSpPr/>
          <p:nvPr/>
        </p:nvSpPr>
        <p:spPr>
          <a:xfrm>
            <a:off x="7854667" y="10588541"/>
            <a:ext cx="272891" cy="15442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7059"/>
                </a:lnTo>
                <a:cubicBezTo>
                  <a:pt x="17921" y="16553"/>
                  <a:pt x="15150" y="15870"/>
                  <a:pt x="13625" y="15091"/>
                </a:cubicBezTo>
                <a:cubicBezTo>
                  <a:pt x="10630" y="13563"/>
                  <a:pt x="12713" y="11926"/>
                  <a:pt x="12945" y="10342"/>
                </a:cubicBezTo>
                <a:cubicBezTo>
                  <a:pt x="13173" y="8790"/>
                  <a:pt x="11614" y="7212"/>
                  <a:pt x="13672" y="5667"/>
                </a:cubicBezTo>
                <a:cubicBezTo>
                  <a:pt x="14980" y="4686"/>
                  <a:pt x="17713" y="3781"/>
                  <a:pt x="21600" y="3043"/>
                </a:cubicBezTo>
                <a:lnTo>
                  <a:pt x="20940" y="41"/>
                </a:lnTo>
                <a:lnTo>
                  <a:pt x="0" y="0"/>
                </a:lnTo>
                <a:close/>
              </a:path>
            </a:pathLst>
          </a:custGeom>
          <a:solidFill>
            <a:srgbClr val="000000">
              <a:alpha val="46930"/>
            </a:srgbClr>
          </a:solidFill>
          <a:ln w="25400">
            <a:solidFill>
              <a:srgbClr val="000000"/>
            </a:solidFill>
            <a:miter lim="400000"/>
          </a:ln>
        </p:spPr>
        <p:txBody>
          <a:bodyPr lIns="50800" tIns="50800" rIns="50800" bIns="50800" anchor="ctr"/>
          <a:lstStyle/>
          <a:p>
            <a:endParaRPr/>
          </a:p>
        </p:txBody>
      </p:sp>
      <p:pic>
        <p:nvPicPr>
          <p:cNvPr id="2019" name="Screenshot 2024-07-21 at 15.04.26.png" descr="Screenshot 2024-07-21 at 15.04.26.png"/>
          <p:cNvPicPr>
            <a:picLocks noChangeAspect="1"/>
          </p:cNvPicPr>
          <p:nvPr/>
        </p:nvPicPr>
        <p:blipFill>
          <a:blip r:embed="rId3"/>
          <a:stretch>
            <a:fillRect/>
          </a:stretch>
        </p:blipFill>
        <p:spPr>
          <a:xfrm>
            <a:off x="13015607" y="6655213"/>
            <a:ext cx="3404480" cy="3106820"/>
          </a:xfrm>
          <a:prstGeom prst="rect">
            <a:avLst/>
          </a:prstGeom>
          <a:ln w="12700">
            <a:miter lim="400000"/>
          </a:ln>
        </p:spPr>
      </p:pic>
      <p:pic>
        <p:nvPicPr>
          <p:cNvPr id="2020" name="Screenshot 2024-07-21 at 14.55.50.png" descr="Screenshot 2024-07-21 at 14.55.50.png"/>
          <p:cNvPicPr>
            <a:picLocks noChangeAspect="1"/>
          </p:cNvPicPr>
          <p:nvPr/>
        </p:nvPicPr>
        <p:blipFill>
          <a:blip r:embed="rId4"/>
          <a:srcRect l="69878" t="8150" r="10273" b="68864"/>
          <a:stretch>
            <a:fillRect/>
          </a:stretch>
        </p:blipFill>
        <p:spPr>
          <a:xfrm>
            <a:off x="18442790" y="6665093"/>
            <a:ext cx="2964071" cy="2981324"/>
          </a:xfrm>
          <a:prstGeom prst="rect">
            <a:avLst/>
          </a:prstGeom>
          <a:ln w="12700">
            <a:miter lim="400000"/>
          </a:ln>
        </p:spPr>
      </p:pic>
      <p:sp>
        <p:nvSpPr>
          <p:cNvPr id="2021" name="Shape"/>
          <p:cNvSpPr/>
          <p:nvPr/>
        </p:nvSpPr>
        <p:spPr>
          <a:xfrm>
            <a:off x="11874813" y="10101811"/>
            <a:ext cx="419156" cy="2580711"/>
          </a:xfrm>
          <a:custGeom>
            <a:avLst/>
            <a:gdLst/>
            <a:ahLst/>
            <a:cxnLst>
              <a:cxn ang="0">
                <a:pos x="wd2" y="hd2"/>
              </a:cxn>
              <a:cxn ang="5400000">
                <a:pos x="wd2" y="hd2"/>
              </a:cxn>
              <a:cxn ang="10800000">
                <a:pos x="wd2" y="hd2"/>
              </a:cxn>
              <a:cxn ang="16200000">
                <a:pos x="wd2" y="hd2"/>
              </a:cxn>
            </a:cxnLst>
            <a:rect l="0" t="0" r="r" b="b"/>
            <a:pathLst>
              <a:path w="21501" h="21600" extrusionOk="0">
                <a:moveTo>
                  <a:pt x="9881" y="0"/>
                </a:moveTo>
                <a:cubicBezTo>
                  <a:pt x="3231" y="3553"/>
                  <a:pt x="-99" y="7250"/>
                  <a:pt x="2" y="10965"/>
                </a:cubicBezTo>
                <a:cubicBezTo>
                  <a:pt x="100" y="14570"/>
                  <a:pt x="3428" y="18152"/>
                  <a:pt x="9881" y="21600"/>
                </a:cubicBezTo>
                <a:cubicBezTo>
                  <a:pt x="17569" y="18137"/>
                  <a:pt x="21501" y="14483"/>
                  <a:pt x="21501" y="10800"/>
                </a:cubicBezTo>
                <a:cubicBezTo>
                  <a:pt x="21501" y="7117"/>
                  <a:pt x="17569" y="3463"/>
                  <a:pt x="9881" y="0"/>
                </a:cubicBezTo>
                <a:close/>
              </a:path>
            </a:pathLst>
          </a:custGeom>
          <a:solidFill>
            <a:srgbClr val="00A2FF">
              <a:alpha val="63798"/>
            </a:srgbClr>
          </a:solidFill>
          <a:ln w="12700">
            <a:solidFill>
              <a:srgbClr val="0076BA"/>
            </a:solidFill>
            <a:miter lim="400000"/>
          </a:ln>
        </p:spPr>
        <p:txBody>
          <a:bodyPr lIns="50800" tIns="50800" rIns="50800" bIns="50800" anchor="ctr"/>
          <a:lstStyle/>
          <a:p>
            <a:pPr algn="ctr" defTabSz="584200">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022" name="PIAA - Complex Mask Coronagraph"/>
          <p:cNvSpPr txBox="1"/>
          <p:nvPr/>
        </p:nvSpPr>
        <p:spPr>
          <a:xfrm>
            <a:off x="12885361" y="5639631"/>
            <a:ext cx="19425802" cy="168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2438400">
              <a:lnSpc>
                <a:spcPct val="90000"/>
              </a:lnSpc>
              <a:spcBef>
                <a:spcPts val="0"/>
              </a:spcBef>
              <a:defRPr sz="5000" spc="-50">
                <a:latin typeface="+mn-lt"/>
                <a:ea typeface="+mn-ea"/>
                <a:cs typeface="+mn-cs"/>
                <a:sym typeface="Produkt Extralight"/>
              </a:defRPr>
            </a:lvl1pPr>
          </a:lstStyle>
          <a:p>
            <a:r>
              <a:t>PIAA - Complex Mask Coronagraph</a:t>
            </a:r>
          </a:p>
        </p:txBody>
      </p:sp>
      <p:sp>
        <p:nvSpPr>
          <p:cNvPr id="2023" name="Shape"/>
          <p:cNvSpPr/>
          <p:nvPr/>
        </p:nvSpPr>
        <p:spPr>
          <a:xfrm>
            <a:off x="1814282" y="6032964"/>
            <a:ext cx="1043300" cy="2972500"/>
          </a:xfrm>
          <a:custGeom>
            <a:avLst/>
            <a:gdLst/>
            <a:ahLst/>
            <a:cxnLst>
              <a:cxn ang="0">
                <a:pos x="wd2" y="hd2"/>
              </a:cxn>
              <a:cxn ang="5400000">
                <a:pos x="wd2" y="hd2"/>
              </a:cxn>
              <a:cxn ang="10800000">
                <a:pos x="wd2" y="hd2"/>
              </a:cxn>
              <a:cxn ang="16200000">
                <a:pos x="wd2" y="hd2"/>
              </a:cxn>
            </a:cxnLst>
            <a:rect l="0" t="0" r="r" b="b"/>
            <a:pathLst>
              <a:path w="21600" h="21600" extrusionOk="0">
                <a:moveTo>
                  <a:pt x="6699" y="3588"/>
                </a:moveTo>
                <a:lnTo>
                  <a:pt x="12834" y="0"/>
                </a:lnTo>
                <a:lnTo>
                  <a:pt x="0" y="21533"/>
                </a:lnTo>
                <a:lnTo>
                  <a:pt x="21600" y="21600"/>
                </a:lnTo>
                <a:lnTo>
                  <a:pt x="6699" y="3588"/>
                </a:lnTo>
                <a:close/>
              </a:path>
            </a:pathLst>
          </a:custGeom>
          <a:solidFill>
            <a:srgbClr val="FF2600">
              <a:alpha val="50000"/>
            </a:srgbClr>
          </a:solidFill>
          <a:ln w="12700">
            <a:miter lim="400000"/>
          </a:ln>
        </p:spPr>
        <p:txBody>
          <a:bodyPr lIns="50800" tIns="50800" rIns="50800" bIns="50800" anchor="ctr"/>
          <a:lstStyle/>
          <a:p>
            <a:endParaRPr/>
          </a:p>
        </p:txBody>
      </p:sp>
      <p:sp>
        <p:nvSpPr>
          <p:cNvPr id="2024" name="Shape"/>
          <p:cNvSpPr/>
          <p:nvPr/>
        </p:nvSpPr>
        <p:spPr>
          <a:xfrm>
            <a:off x="207740" y="5237467"/>
            <a:ext cx="3303334" cy="1659613"/>
          </a:xfrm>
          <a:custGeom>
            <a:avLst/>
            <a:gdLst/>
            <a:ahLst/>
            <a:cxnLst>
              <a:cxn ang="0">
                <a:pos x="wd2" y="hd2"/>
              </a:cxn>
              <a:cxn ang="5400000">
                <a:pos x="wd2" y="hd2"/>
              </a:cxn>
              <a:cxn ang="10800000">
                <a:pos x="wd2" y="hd2"/>
              </a:cxn>
              <a:cxn ang="16200000">
                <a:pos x="wd2" y="hd2"/>
              </a:cxn>
            </a:cxnLst>
            <a:rect l="0" t="0" r="r" b="b"/>
            <a:pathLst>
              <a:path w="21567" h="21600" extrusionOk="0">
                <a:moveTo>
                  <a:pt x="910" y="21600"/>
                </a:moveTo>
                <a:cubicBezTo>
                  <a:pt x="428" y="19264"/>
                  <a:pt x="133" y="16791"/>
                  <a:pt x="36" y="14272"/>
                </a:cubicBezTo>
                <a:cubicBezTo>
                  <a:pt x="-33" y="12488"/>
                  <a:pt x="-2" y="10695"/>
                  <a:pt x="129" y="8926"/>
                </a:cubicBezTo>
                <a:lnTo>
                  <a:pt x="19516" y="0"/>
                </a:lnTo>
                <a:cubicBezTo>
                  <a:pt x="19516" y="1418"/>
                  <a:pt x="19696" y="2813"/>
                  <a:pt x="20041" y="4053"/>
                </a:cubicBezTo>
                <a:cubicBezTo>
                  <a:pt x="20402" y="5348"/>
                  <a:pt x="20928" y="6429"/>
                  <a:pt x="21567" y="7184"/>
                </a:cubicBezTo>
                <a:lnTo>
                  <a:pt x="910" y="21600"/>
                </a:lnTo>
                <a:close/>
              </a:path>
            </a:pathLst>
          </a:custGeom>
          <a:solidFill>
            <a:srgbClr val="FF2600">
              <a:alpha val="50000"/>
            </a:srgbClr>
          </a:solidFill>
          <a:ln w="12700">
            <a:miter lim="400000"/>
          </a:ln>
        </p:spPr>
        <p:txBody>
          <a:bodyPr lIns="50800" tIns="50800" rIns="50800" bIns="50800" anchor="ctr"/>
          <a:lstStyle/>
          <a:p>
            <a:endParaRPr/>
          </a:p>
        </p:txBody>
      </p:sp>
      <p:sp>
        <p:nvSpPr>
          <p:cNvPr id="2025" name="Shape"/>
          <p:cNvSpPr/>
          <p:nvPr/>
        </p:nvSpPr>
        <p:spPr>
          <a:xfrm>
            <a:off x="191974" y="3194597"/>
            <a:ext cx="4895692" cy="3715556"/>
          </a:xfrm>
          <a:custGeom>
            <a:avLst/>
            <a:gdLst/>
            <a:ahLst/>
            <a:cxnLst>
              <a:cxn ang="0">
                <a:pos x="wd2" y="hd2"/>
              </a:cxn>
              <a:cxn ang="5400000">
                <a:pos x="wd2" y="hd2"/>
              </a:cxn>
              <a:cxn ang="10800000">
                <a:pos x="wd2" y="hd2"/>
              </a:cxn>
              <a:cxn ang="16200000">
                <a:pos x="wd2" y="hd2"/>
              </a:cxn>
            </a:cxnLst>
            <a:rect l="0" t="0" r="r" b="b"/>
            <a:pathLst>
              <a:path w="21529" h="21600" extrusionOk="0">
                <a:moveTo>
                  <a:pt x="665" y="21600"/>
                </a:moveTo>
                <a:cubicBezTo>
                  <a:pt x="481" y="21083"/>
                  <a:pt x="334" y="20544"/>
                  <a:pt x="226" y="19991"/>
                </a:cubicBezTo>
                <a:cubicBezTo>
                  <a:pt x="-39" y="18642"/>
                  <a:pt x="-71" y="17231"/>
                  <a:pt x="132" y="15863"/>
                </a:cubicBezTo>
                <a:lnTo>
                  <a:pt x="19289" y="0"/>
                </a:lnTo>
                <a:lnTo>
                  <a:pt x="21529" y="5195"/>
                </a:lnTo>
                <a:lnTo>
                  <a:pt x="665" y="21600"/>
                </a:lnTo>
                <a:close/>
              </a:path>
            </a:pathLst>
          </a:custGeom>
          <a:solidFill>
            <a:srgbClr val="FF2600">
              <a:alpha val="50000"/>
            </a:srgbClr>
          </a:solidFill>
          <a:ln w="12700">
            <a:miter lim="400000"/>
          </a:ln>
        </p:spPr>
        <p:txBody>
          <a:bodyPr lIns="50800" tIns="50800" rIns="50800" bIns="50800" anchor="ctr"/>
          <a:lstStyle/>
          <a:p>
            <a:endParaRPr/>
          </a:p>
        </p:txBody>
      </p:sp>
      <p:sp>
        <p:nvSpPr>
          <p:cNvPr id="2026" name="Line"/>
          <p:cNvSpPr/>
          <p:nvPr/>
        </p:nvSpPr>
        <p:spPr>
          <a:xfrm flipV="1">
            <a:off x="268404" y="3180330"/>
            <a:ext cx="4303867" cy="2712721"/>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027" name="Line"/>
          <p:cNvSpPr/>
          <p:nvPr/>
        </p:nvSpPr>
        <p:spPr>
          <a:xfrm flipV="1">
            <a:off x="1679499" y="5545356"/>
            <a:ext cx="4303866" cy="2712720"/>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028" name="Line"/>
          <p:cNvSpPr/>
          <p:nvPr/>
        </p:nvSpPr>
        <p:spPr>
          <a:xfrm flipV="1">
            <a:off x="1685356" y="5831874"/>
            <a:ext cx="1809842" cy="2444978"/>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029" name="Line"/>
          <p:cNvSpPr/>
          <p:nvPr/>
        </p:nvSpPr>
        <p:spPr>
          <a:xfrm flipV="1">
            <a:off x="218022" y="5221162"/>
            <a:ext cx="2977264" cy="701597"/>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030" name="Line"/>
          <p:cNvSpPr/>
          <p:nvPr/>
        </p:nvSpPr>
        <p:spPr>
          <a:xfrm flipV="1">
            <a:off x="2428285" y="5231946"/>
            <a:ext cx="784698" cy="706838"/>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031" name="Line"/>
          <p:cNvSpPr/>
          <p:nvPr/>
        </p:nvSpPr>
        <p:spPr>
          <a:xfrm flipV="1">
            <a:off x="2177677" y="5803546"/>
            <a:ext cx="1326540" cy="739674"/>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048" name="Connection Line"/>
          <p:cNvSpPr/>
          <p:nvPr/>
        </p:nvSpPr>
        <p:spPr>
          <a:xfrm>
            <a:off x="221183" y="5738152"/>
            <a:ext cx="1622159" cy="2601204"/>
          </a:xfrm>
          <a:custGeom>
            <a:avLst/>
            <a:gdLst/>
            <a:ahLst/>
            <a:cxnLst>
              <a:cxn ang="0">
                <a:pos x="wd2" y="hd2"/>
              </a:cxn>
              <a:cxn ang="5400000">
                <a:pos x="wd2" y="hd2"/>
              </a:cxn>
              <a:cxn ang="10800000">
                <a:pos x="wd2" y="hd2"/>
              </a:cxn>
              <a:cxn ang="16200000">
                <a:pos x="wd2" y="hd2"/>
              </a:cxn>
            </a:cxnLst>
            <a:rect l="0" t="0" r="r" b="b"/>
            <a:pathLst>
              <a:path w="20264" h="21600" extrusionOk="0">
                <a:moveTo>
                  <a:pt x="220" y="0"/>
                </a:moveTo>
                <a:cubicBezTo>
                  <a:pt x="-1336" y="10753"/>
                  <a:pt x="5345" y="17953"/>
                  <a:pt x="20264" y="21600"/>
                </a:cubicBezTo>
              </a:path>
            </a:pathLst>
          </a:custGeom>
          <a:ln w="50800">
            <a:solidFill>
              <a:srgbClr val="000000"/>
            </a:solidFill>
            <a:miter lim="400000"/>
          </a:ln>
        </p:spPr>
        <p:txBody>
          <a:bodyPr/>
          <a:lstStyle/>
          <a:p>
            <a:endParaRPr/>
          </a:p>
        </p:txBody>
      </p:sp>
      <p:sp>
        <p:nvSpPr>
          <p:cNvPr id="2033" name="Line"/>
          <p:cNvSpPr/>
          <p:nvPr/>
        </p:nvSpPr>
        <p:spPr>
          <a:xfrm>
            <a:off x="2223349" y="6748966"/>
            <a:ext cx="631250" cy="2275293"/>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034" name="Line"/>
          <p:cNvSpPr/>
          <p:nvPr/>
        </p:nvSpPr>
        <p:spPr>
          <a:xfrm flipV="1">
            <a:off x="1802261" y="5881271"/>
            <a:ext cx="653728" cy="3141258"/>
          </a:xfrm>
          <a:prstGeom prst="line">
            <a:avLst/>
          </a:prstGeom>
          <a:ln w="254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035" name="Shape"/>
          <p:cNvSpPr/>
          <p:nvPr/>
        </p:nvSpPr>
        <p:spPr>
          <a:xfrm>
            <a:off x="2168425" y="5237467"/>
            <a:ext cx="1340253" cy="12919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6" y="11411"/>
                </a:lnTo>
                <a:lnTo>
                  <a:pt x="16538" y="0"/>
                </a:lnTo>
                <a:cubicBezTo>
                  <a:pt x="16536" y="1822"/>
                  <a:pt x="16982" y="3614"/>
                  <a:pt x="17834" y="5206"/>
                </a:cubicBezTo>
                <a:cubicBezTo>
                  <a:pt x="18723" y="6870"/>
                  <a:pt x="20023" y="8258"/>
                  <a:pt x="21600" y="9228"/>
                </a:cubicBezTo>
                <a:lnTo>
                  <a:pt x="0" y="21600"/>
                </a:lnTo>
                <a:close/>
              </a:path>
            </a:pathLst>
          </a:custGeom>
          <a:solidFill>
            <a:srgbClr val="FF2600">
              <a:alpha val="50000"/>
            </a:srgbClr>
          </a:solidFill>
          <a:ln w="12700">
            <a:miter lim="400000"/>
          </a:ln>
        </p:spPr>
        <p:txBody>
          <a:bodyPr lIns="50800" tIns="50800" rIns="50800" bIns="50800" anchor="ctr"/>
          <a:lstStyle/>
          <a:p>
            <a:endParaRPr/>
          </a:p>
        </p:txBody>
      </p:sp>
      <p:sp>
        <p:nvSpPr>
          <p:cNvPr id="2049" name="Connection Line"/>
          <p:cNvSpPr/>
          <p:nvPr/>
        </p:nvSpPr>
        <p:spPr>
          <a:xfrm>
            <a:off x="3155614" y="5220929"/>
            <a:ext cx="381970" cy="5884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565" y="11442"/>
                  <a:pt x="8765" y="18642"/>
                  <a:pt x="21600" y="21600"/>
                </a:cubicBezTo>
              </a:path>
            </a:pathLst>
          </a:custGeom>
          <a:ln w="50800">
            <a:solidFill>
              <a:srgbClr val="000000"/>
            </a:solidFill>
            <a:miter lim="400000"/>
          </a:ln>
        </p:spPr>
        <p:txBody>
          <a:bodyPr/>
          <a:lstStyle/>
          <a:p>
            <a:endParaRPr/>
          </a:p>
        </p:txBody>
      </p:sp>
      <p:sp>
        <p:nvSpPr>
          <p:cNvPr id="2037" name="Line"/>
          <p:cNvSpPr/>
          <p:nvPr/>
        </p:nvSpPr>
        <p:spPr>
          <a:xfrm flipV="1">
            <a:off x="2044129" y="5637518"/>
            <a:ext cx="504929" cy="1150305"/>
          </a:xfrm>
          <a:prstGeom prst="line">
            <a:avLst/>
          </a:prstGeom>
          <a:ln w="38100">
            <a:solidFill>
              <a:srgbClr val="000000"/>
            </a:solidFill>
            <a:miter lim="400000"/>
          </a:ln>
        </p:spPr>
        <p:txBody>
          <a:bodyPr lIns="0" tIns="0" rIns="0" bIns="0" anchor="ctr"/>
          <a:lstStyle/>
          <a:p>
            <a:pPr algn="ctr" defTabSz="587022">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038" name="Shape"/>
          <p:cNvSpPr/>
          <p:nvPr/>
        </p:nvSpPr>
        <p:spPr>
          <a:xfrm rot="6962819" flipH="1">
            <a:off x="977803" y="4501105"/>
            <a:ext cx="4972526" cy="3812957"/>
          </a:xfrm>
          <a:custGeom>
            <a:avLst/>
            <a:gdLst/>
            <a:ahLst/>
            <a:cxnLst>
              <a:cxn ang="0">
                <a:pos x="wd2" y="hd2"/>
              </a:cxn>
              <a:cxn ang="5400000">
                <a:pos x="wd2" y="hd2"/>
              </a:cxn>
              <a:cxn ang="10800000">
                <a:pos x="wd2" y="hd2"/>
              </a:cxn>
              <a:cxn ang="16200000">
                <a:pos x="wd2" y="hd2"/>
              </a:cxn>
            </a:cxnLst>
            <a:rect l="0" t="0" r="r" b="b"/>
            <a:pathLst>
              <a:path w="21522" h="21600" extrusionOk="0">
                <a:moveTo>
                  <a:pt x="984" y="21600"/>
                </a:moveTo>
                <a:cubicBezTo>
                  <a:pt x="659" y="20945"/>
                  <a:pt x="410" y="20230"/>
                  <a:pt x="244" y="19481"/>
                </a:cubicBezTo>
                <a:cubicBezTo>
                  <a:pt x="-46" y="18171"/>
                  <a:pt x="-78" y="16787"/>
                  <a:pt x="151" y="15458"/>
                </a:cubicBezTo>
                <a:lnTo>
                  <a:pt x="19007" y="0"/>
                </a:lnTo>
                <a:lnTo>
                  <a:pt x="21522" y="5223"/>
                </a:lnTo>
                <a:lnTo>
                  <a:pt x="984" y="21600"/>
                </a:lnTo>
                <a:close/>
              </a:path>
            </a:pathLst>
          </a:custGeom>
          <a:solidFill>
            <a:srgbClr val="FF2600">
              <a:alpha val="50000"/>
            </a:srgbClr>
          </a:solidFill>
          <a:ln w="12700">
            <a:miter lim="400000"/>
          </a:ln>
        </p:spPr>
        <p:txBody>
          <a:bodyPr lIns="50800" tIns="50800" rIns="50800" bIns="50800" anchor="ctr"/>
          <a:lstStyle/>
          <a:p>
            <a:endParaRPr/>
          </a:p>
        </p:txBody>
      </p:sp>
      <p:sp>
        <p:nvSpPr>
          <p:cNvPr id="2039" name="Shape"/>
          <p:cNvSpPr/>
          <p:nvPr/>
        </p:nvSpPr>
        <p:spPr>
          <a:xfrm rot="6650226" flipH="1">
            <a:off x="471285" y="5701358"/>
            <a:ext cx="3356067" cy="1918309"/>
          </a:xfrm>
          <a:custGeom>
            <a:avLst/>
            <a:gdLst/>
            <a:ahLst/>
            <a:cxnLst>
              <a:cxn ang="0">
                <a:pos x="wd2" y="hd2"/>
              </a:cxn>
              <a:cxn ang="5400000">
                <a:pos x="wd2" y="hd2"/>
              </a:cxn>
              <a:cxn ang="10800000">
                <a:pos x="wd2" y="hd2"/>
              </a:cxn>
              <a:cxn ang="16200000">
                <a:pos x="wd2" y="hd2"/>
              </a:cxn>
            </a:cxnLst>
            <a:rect l="0" t="0" r="r" b="b"/>
            <a:pathLst>
              <a:path w="21600" h="21600" extrusionOk="0">
                <a:moveTo>
                  <a:pt x="1927" y="21600"/>
                </a:moveTo>
                <a:cubicBezTo>
                  <a:pt x="1343" y="19218"/>
                  <a:pt x="874" y="16755"/>
                  <a:pt x="523" y="14237"/>
                </a:cubicBezTo>
                <a:cubicBezTo>
                  <a:pt x="300" y="12626"/>
                  <a:pt x="125" y="10996"/>
                  <a:pt x="0" y="9352"/>
                </a:cubicBezTo>
                <a:lnTo>
                  <a:pt x="18972" y="0"/>
                </a:lnTo>
                <a:cubicBezTo>
                  <a:pt x="19093" y="1288"/>
                  <a:pt x="19388" y="2507"/>
                  <a:pt x="19833" y="3554"/>
                </a:cubicBezTo>
                <a:cubicBezTo>
                  <a:pt x="20293" y="4639"/>
                  <a:pt x="20901" y="5508"/>
                  <a:pt x="21600" y="6082"/>
                </a:cubicBezTo>
                <a:lnTo>
                  <a:pt x="1927" y="21600"/>
                </a:lnTo>
                <a:close/>
              </a:path>
            </a:pathLst>
          </a:custGeom>
          <a:solidFill>
            <a:srgbClr val="FF2600">
              <a:alpha val="50000"/>
            </a:srgbClr>
          </a:solidFill>
          <a:ln w="12700">
            <a:miter lim="400000"/>
          </a:ln>
        </p:spPr>
        <p:txBody>
          <a:bodyPr lIns="50800" tIns="50800" rIns="50800" bIns="50800" anchor="ctr"/>
          <a:lstStyle/>
          <a:p>
            <a:endParaRPr/>
          </a:p>
        </p:txBody>
      </p:sp>
      <p:sp>
        <p:nvSpPr>
          <p:cNvPr id="2040" name="Phase Induced Amplitude Apodization"/>
          <p:cNvSpPr txBox="1">
            <a:spLocks noGrp="1"/>
          </p:cNvSpPr>
          <p:nvPr>
            <p:ph type="title"/>
          </p:nvPr>
        </p:nvSpPr>
        <p:spPr>
          <a:prstGeom prst="rect">
            <a:avLst/>
          </a:prstGeom>
        </p:spPr>
        <p:txBody>
          <a:bodyPr/>
          <a:lstStyle>
            <a:lvl1pPr defTabSz="2218944">
              <a:defRPr sz="9100" spc="-91"/>
            </a:lvl1pPr>
          </a:lstStyle>
          <a:p>
            <a:r>
              <a:t>Phase Induced Amplitude Apodization</a:t>
            </a:r>
          </a:p>
        </p:txBody>
      </p:sp>
      <p:sp>
        <p:nvSpPr>
          <p:cNvPr id="2041" name="Knight et al. 2018"/>
          <p:cNvSpPr txBox="1"/>
          <p:nvPr/>
        </p:nvSpPr>
        <p:spPr>
          <a:xfrm>
            <a:off x="13703564" y="9148106"/>
            <a:ext cx="2137665"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2000">
                <a:solidFill>
                  <a:srgbClr val="FFFFFF"/>
                </a:solidFill>
              </a:defRPr>
            </a:lvl1pPr>
          </a:lstStyle>
          <a:p>
            <a:r>
              <a:t>Knight et al. 2018</a:t>
            </a:r>
          </a:p>
        </p:txBody>
      </p:sp>
      <p:sp>
        <p:nvSpPr>
          <p:cNvPr id="2042" name="Credit Olivier Guyon"/>
          <p:cNvSpPr txBox="1"/>
          <p:nvPr/>
        </p:nvSpPr>
        <p:spPr>
          <a:xfrm>
            <a:off x="7674220" y="4944210"/>
            <a:ext cx="2565401"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2000"/>
            </a:lvl1pPr>
          </a:lstStyle>
          <a:p>
            <a:r>
              <a:t>Credit Olivier Guyon </a:t>
            </a:r>
          </a:p>
        </p:txBody>
      </p:sp>
      <p:sp>
        <p:nvSpPr>
          <p:cNvPr id="2043"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2044"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2045"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2046"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2047"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Subtitle"/>
          <p:cNvSpPr txBox="1">
            <a:spLocks noGrp="1"/>
          </p:cNvSpPr>
          <p:nvPr>
            <p:ph type="body" idx="21"/>
          </p:nvPr>
        </p:nvSpPr>
        <p:spPr>
          <a:prstGeom prst="rect">
            <a:avLst/>
          </a:prstGeom>
        </p:spPr>
        <p:txBody>
          <a:bodyPr/>
          <a:lstStyle/>
          <a:p>
            <a:endParaRPr/>
          </a:p>
        </p:txBody>
      </p:sp>
      <p:sp>
        <p:nvSpPr>
          <p:cNvPr id="2052" name="Slide Title"/>
          <p:cNvSpPr txBox="1">
            <a:spLocks noGrp="1"/>
          </p:cNvSpPr>
          <p:nvPr>
            <p:ph type="title"/>
          </p:nvPr>
        </p:nvSpPr>
        <p:spPr>
          <a:prstGeom prst="rect">
            <a:avLst/>
          </a:prstGeom>
        </p:spPr>
        <p:txBody>
          <a:bodyPr/>
          <a:lstStyle/>
          <a:p>
            <a:endParaRPr/>
          </a:p>
        </p:txBody>
      </p:sp>
      <p:sp>
        <p:nvSpPr>
          <p:cNvPr id="2053" name="Slide bullet text"/>
          <p:cNvSpPr txBox="1">
            <a:spLocks noGrp="1"/>
          </p:cNvSpPr>
          <p:nvPr>
            <p:ph type="body" idx="1"/>
          </p:nvPr>
        </p:nvSpPr>
        <p:spPr>
          <a:prstGeom prst="rect">
            <a:avLst/>
          </a:prstGeom>
        </p:spPr>
        <p:txBody>
          <a:bodyPr/>
          <a:lstStyle/>
          <a:p>
            <a:endParaRPr/>
          </a:p>
        </p:txBody>
      </p:sp>
      <p:pic>
        <p:nvPicPr>
          <p:cNvPr id="2054" name="Image" descr="Image"/>
          <p:cNvPicPr>
            <a:picLocks noChangeAspect="1"/>
          </p:cNvPicPr>
          <p:nvPr/>
        </p:nvPicPr>
        <p:blipFill>
          <a:blip r:embed="rId2"/>
          <a:stretch>
            <a:fillRect/>
          </a:stretch>
        </p:blipFill>
        <p:spPr>
          <a:xfrm>
            <a:off x="1909772" y="154754"/>
            <a:ext cx="21971001" cy="12914740"/>
          </a:xfrm>
          <a:prstGeom prst="rect">
            <a:avLst/>
          </a:prstGeom>
          <a:ln w="12700">
            <a:miter lim="400000"/>
          </a:ln>
        </p:spPr>
      </p:pic>
      <p:sp>
        <p:nvSpPr>
          <p:cNvPr id="2055"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2056"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2057"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2058"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2059"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Guyon et al. 2006"/>
          <p:cNvSpPr txBox="1">
            <a:spLocks noGrp="1"/>
          </p:cNvSpPr>
          <p:nvPr>
            <p:ph type="title"/>
          </p:nvPr>
        </p:nvSpPr>
        <p:spPr>
          <a:prstGeom prst="rect">
            <a:avLst/>
          </a:prstGeom>
        </p:spPr>
        <p:txBody>
          <a:bodyPr/>
          <a:lstStyle/>
          <a:p>
            <a:r>
              <a:t>Guyon et al. 2006</a:t>
            </a:r>
          </a:p>
        </p:txBody>
      </p:sp>
      <p:sp>
        <p:nvSpPr>
          <p:cNvPr id="2062" name="Slide bullet text"/>
          <p:cNvSpPr txBox="1">
            <a:spLocks noGrp="1"/>
          </p:cNvSpPr>
          <p:nvPr>
            <p:ph type="body" idx="1"/>
          </p:nvPr>
        </p:nvSpPr>
        <p:spPr>
          <a:prstGeom prst="rect">
            <a:avLst/>
          </a:prstGeom>
        </p:spPr>
        <p:txBody>
          <a:bodyPr/>
          <a:lstStyle/>
          <a:p>
            <a:endParaRPr/>
          </a:p>
        </p:txBody>
      </p:sp>
      <p:pic>
        <p:nvPicPr>
          <p:cNvPr id="2063" name="Screenshot 2024-07-21 at 15.30.57.png" descr="Screenshot 2024-07-21 at 15.30.57.png"/>
          <p:cNvPicPr>
            <a:picLocks noChangeAspect="1"/>
          </p:cNvPicPr>
          <p:nvPr/>
        </p:nvPicPr>
        <p:blipFill>
          <a:blip r:embed="rId2"/>
          <a:stretch>
            <a:fillRect/>
          </a:stretch>
        </p:blipFill>
        <p:spPr>
          <a:xfrm>
            <a:off x="125741" y="3411347"/>
            <a:ext cx="13502152" cy="9864720"/>
          </a:xfrm>
          <a:prstGeom prst="rect">
            <a:avLst/>
          </a:prstGeom>
          <a:ln w="12700">
            <a:miter lim="400000"/>
          </a:ln>
        </p:spPr>
      </p:pic>
      <p:pic>
        <p:nvPicPr>
          <p:cNvPr id="2064" name="Screenshot 2024-07-21 at 15.35.25.png" descr="Screenshot 2024-07-21 at 15.35.25.png"/>
          <p:cNvPicPr>
            <a:picLocks noChangeAspect="1"/>
          </p:cNvPicPr>
          <p:nvPr/>
        </p:nvPicPr>
        <p:blipFill>
          <a:blip r:embed="rId3"/>
          <a:stretch>
            <a:fillRect/>
          </a:stretch>
        </p:blipFill>
        <p:spPr>
          <a:xfrm>
            <a:off x="13557482" y="3352799"/>
            <a:ext cx="10286540" cy="9158339"/>
          </a:xfrm>
          <a:prstGeom prst="rect">
            <a:avLst/>
          </a:prstGeom>
          <a:ln w="12700">
            <a:miter lim="400000"/>
          </a:ln>
        </p:spPr>
      </p:pic>
      <p:sp>
        <p:nvSpPr>
          <p:cNvPr id="2065"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2066"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2067"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2068"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2069"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1" name="Too many acronym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Too many acronyms</a:t>
            </a:r>
          </a:p>
        </p:txBody>
      </p:sp>
      <p:sp>
        <p:nvSpPr>
          <p:cNvPr id="2072" name="Why are there sooo many coronagraphs?"/>
          <p:cNvSpPr txBox="1">
            <a:spLocks noGrp="1"/>
          </p:cNvSpPr>
          <p:nvPr>
            <p:ph type="title"/>
          </p:nvPr>
        </p:nvSpPr>
        <p:spPr>
          <a:prstGeom prst="rect">
            <a:avLst/>
          </a:prstGeom>
        </p:spPr>
        <p:txBody>
          <a:bodyPr/>
          <a:lstStyle>
            <a:lvl1pPr defTabSz="2097023">
              <a:defRPr sz="8600" spc="-85"/>
            </a:lvl1pPr>
          </a:lstStyle>
          <a:p>
            <a:r>
              <a:t>Why are there sooo many coronagraphs?</a:t>
            </a:r>
          </a:p>
        </p:txBody>
      </p:sp>
      <p:sp>
        <p:nvSpPr>
          <p:cNvPr id="2073" name="Current coronagraphs are part of an imperfect, active system that is not optimized for the coronagraph…"/>
          <p:cNvSpPr txBox="1">
            <a:spLocks noGrp="1"/>
          </p:cNvSpPr>
          <p:nvPr>
            <p:ph type="body" sz="half" idx="1"/>
          </p:nvPr>
        </p:nvSpPr>
        <p:spPr>
          <a:xfrm>
            <a:off x="1206500" y="4248504"/>
            <a:ext cx="13079255" cy="8256012"/>
          </a:xfrm>
          <a:prstGeom prst="rect">
            <a:avLst/>
          </a:prstGeom>
        </p:spPr>
        <p:txBody>
          <a:bodyPr/>
          <a:lstStyle/>
          <a:p>
            <a:pPr marL="438911" indent="-438911" defTabSz="341375">
              <a:spcBef>
                <a:spcPts val="4500"/>
              </a:spcBef>
              <a:defRPr sz="3839" b="1">
                <a:solidFill>
                  <a:schemeClr val="accent4">
                    <a:hueOff val="-297102"/>
                    <a:satOff val="16978"/>
                    <a:lumOff val="-20883"/>
                  </a:schemeClr>
                </a:solidFill>
                <a:latin typeface="Graphik"/>
                <a:ea typeface="Graphik"/>
                <a:cs typeface="Graphik"/>
                <a:sym typeface="Graphik"/>
              </a:defRPr>
            </a:pPr>
            <a:r>
              <a:t>Current coronagraphs are part of an imperfect, active system that is not optimized for the coronagraph</a:t>
            </a:r>
          </a:p>
          <a:p>
            <a:pPr marL="438911" indent="-438911" defTabSz="341375">
              <a:spcBef>
                <a:spcPts val="4500"/>
              </a:spcBef>
              <a:defRPr sz="3839"/>
            </a:pPr>
            <a:r>
              <a:t>Continuous development for the last 25 years</a:t>
            </a:r>
          </a:p>
          <a:p>
            <a:pPr marL="438911" indent="-438911" defTabSz="341375">
              <a:spcBef>
                <a:spcPts val="4500"/>
              </a:spcBef>
              <a:defRPr sz="3839"/>
            </a:pPr>
            <a:r>
              <a:t>Theory and optimization keep improving</a:t>
            </a:r>
          </a:p>
          <a:p>
            <a:pPr marL="438911" indent="-438911" defTabSz="341375">
              <a:spcBef>
                <a:spcPts val="4500"/>
              </a:spcBef>
              <a:defRPr sz="3839"/>
            </a:pPr>
            <a:r>
              <a:t>Manufacturability and timeline is major driver</a:t>
            </a:r>
          </a:p>
          <a:p>
            <a:pPr marL="438911" indent="-438911" defTabSz="341375">
              <a:spcBef>
                <a:spcPts val="4500"/>
              </a:spcBef>
              <a:defRPr sz="3839"/>
            </a:pPr>
            <a:r>
              <a:t>What to do for HWO?</a:t>
            </a:r>
          </a:p>
          <a:p>
            <a:pPr marL="877823" lvl="1" indent="-438911" defTabSz="341375">
              <a:spcBef>
                <a:spcPts val="4500"/>
              </a:spcBef>
              <a:defRPr sz="3839" b="1">
                <a:latin typeface="Graphik"/>
                <a:ea typeface="Graphik"/>
                <a:cs typeface="Graphik"/>
                <a:sym typeface="Graphik"/>
              </a:defRPr>
            </a:pPr>
            <a:r>
              <a:t>Need fair theoretical and laboratory comparison</a:t>
            </a:r>
          </a:p>
        </p:txBody>
      </p:sp>
      <p:pic>
        <p:nvPicPr>
          <p:cNvPr id="2074" name="Image" descr="Image"/>
          <p:cNvPicPr>
            <a:picLocks noChangeAspect="1"/>
          </p:cNvPicPr>
          <p:nvPr/>
        </p:nvPicPr>
        <p:blipFill>
          <a:blip r:embed="rId2"/>
          <a:stretch>
            <a:fillRect/>
          </a:stretch>
        </p:blipFill>
        <p:spPr>
          <a:xfrm>
            <a:off x="16187586" y="6250381"/>
            <a:ext cx="7234087" cy="4252258"/>
          </a:xfrm>
          <a:prstGeom prst="rect">
            <a:avLst/>
          </a:prstGeom>
          <a:ln w="12700">
            <a:miter lim="400000"/>
          </a:ln>
        </p:spPr>
      </p:pic>
      <p:sp>
        <p:nvSpPr>
          <p:cNvPr id="2075"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2076"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2077"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2078"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2079"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1" name="Exoplanet yield calculation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Exoplanet yield calculations</a:t>
            </a:r>
          </a:p>
        </p:txBody>
      </p:sp>
      <p:pic>
        <p:nvPicPr>
          <p:cNvPr id="2082" name="Screenshot 2024-06-22 at 19.49.30.png" descr="Screenshot 2024-06-22 at 19.49.30.png"/>
          <p:cNvPicPr>
            <a:picLocks noChangeAspect="1"/>
          </p:cNvPicPr>
          <p:nvPr/>
        </p:nvPicPr>
        <p:blipFill>
          <a:blip r:embed="rId2"/>
          <a:stretch>
            <a:fillRect/>
          </a:stretch>
        </p:blipFill>
        <p:spPr>
          <a:xfrm>
            <a:off x="12593399" y="3924945"/>
            <a:ext cx="12142462" cy="9017766"/>
          </a:xfrm>
          <a:prstGeom prst="rect">
            <a:avLst/>
          </a:prstGeom>
          <a:ln w="12700">
            <a:miter lim="400000"/>
          </a:ln>
        </p:spPr>
      </p:pic>
      <p:sp>
        <p:nvSpPr>
          <p:cNvPr id="2083" name="Why are there sooo many coronagraphs?"/>
          <p:cNvSpPr txBox="1">
            <a:spLocks noGrp="1"/>
          </p:cNvSpPr>
          <p:nvPr>
            <p:ph type="title"/>
          </p:nvPr>
        </p:nvSpPr>
        <p:spPr>
          <a:prstGeom prst="rect">
            <a:avLst/>
          </a:prstGeom>
        </p:spPr>
        <p:txBody>
          <a:bodyPr/>
          <a:lstStyle>
            <a:lvl1pPr defTabSz="2097023">
              <a:defRPr sz="8600" spc="-85"/>
            </a:lvl1pPr>
          </a:lstStyle>
          <a:p>
            <a:r>
              <a:t>Why are there sooo many coronagraphs?</a:t>
            </a:r>
          </a:p>
        </p:txBody>
      </p:sp>
      <p:sp>
        <p:nvSpPr>
          <p:cNvPr id="2084" name="Create a fake population of exoplanets…"/>
          <p:cNvSpPr txBox="1">
            <a:spLocks noGrp="1"/>
          </p:cNvSpPr>
          <p:nvPr>
            <p:ph type="body" sz="half" idx="1"/>
          </p:nvPr>
        </p:nvSpPr>
        <p:spPr>
          <a:xfrm>
            <a:off x="1298319" y="4248504"/>
            <a:ext cx="8233192" cy="8256012"/>
          </a:xfrm>
          <a:prstGeom prst="rect">
            <a:avLst/>
          </a:prstGeom>
        </p:spPr>
        <p:txBody>
          <a:bodyPr/>
          <a:lstStyle/>
          <a:p>
            <a:pPr marL="406908" indent="-406908" defTabSz="316484">
              <a:spcBef>
                <a:spcPts val="4100"/>
              </a:spcBef>
              <a:defRPr sz="3559"/>
            </a:pPr>
            <a:r>
              <a:t>Create a fake population of exoplanets</a:t>
            </a:r>
          </a:p>
          <a:p>
            <a:pPr marL="406908" indent="-406908" defTabSz="316484">
              <a:spcBef>
                <a:spcPts val="4100"/>
              </a:spcBef>
              <a:defRPr sz="3559"/>
            </a:pPr>
            <a:r>
              <a:t>Simulate observing sequence</a:t>
            </a:r>
          </a:p>
          <a:p>
            <a:pPr marL="406908" indent="-406908" defTabSz="316484">
              <a:spcBef>
                <a:spcPts val="4100"/>
              </a:spcBef>
              <a:defRPr sz="3559"/>
            </a:pPr>
            <a:r>
              <a:t>Take into account noises, aberrations, and coronagraph parameters</a:t>
            </a:r>
          </a:p>
          <a:p>
            <a:pPr marL="406908" indent="-406908" defTabSz="316484">
              <a:spcBef>
                <a:spcPts val="4100"/>
              </a:spcBef>
              <a:defRPr sz="3559" b="1">
                <a:solidFill>
                  <a:schemeClr val="accent4">
                    <a:hueOff val="-297102"/>
                    <a:satOff val="16978"/>
                    <a:lumOff val="-20883"/>
                  </a:schemeClr>
                </a:solidFill>
                <a:latin typeface="Graphik"/>
                <a:ea typeface="Graphik"/>
                <a:cs typeface="Graphik"/>
                <a:sym typeface="Graphik"/>
              </a:defRPr>
            </a:pPr>
            <a:r>
              <a:t>How many exoplanets did you find?</a:t>
            </a:r>
          </a:p>
          <a:p>
            <a:pPr marL="406908" indent="-406908" defTabSz="316484">
              <a:spcBef>
                <a:spcPts val="4100"/>
              </a:spcBef>
              <a:defRPr sz="3559" b="1">
                <a:latin typeface="Graphik"/>
                <a:ea typeface="Graphik"/>
                <a:cs typeface="Graphik"/>
                <a:sym typeface="Graphik"/>
              </a:defRPr>
            </a:pPr>
            <a:r>
              <a:t>Can we optimize the observatory for the coronagraph?</a:t>
            </a:r>
          </a:p>
        </p:txBody>
      </p:sp>
      <p:sp>
        <p:nvSpPr>
          <p:cNvPr id="2085" name="Coronagraph parameters"/>
          <p:cNvSpPr txBox="1"/>
          <p:nvPr/>
        </p:nvSpPr>
        <p:spPr>
          <a:xfrm>
            <a:off x="12688556" y="3387624"/>
            <a:ext cx="8233192"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defRPr b="1">
                <a:solidFill>
                  <a:schemeClr val="accent4">
                    <a:hueOff val="-297102"/>
                    <a:satOff val="16978"/>
                    <a:lumOff val="-20883"/>
                  </a:schemeClr>
                </a:solidFill>
                <a:latin typeface="Graphik"/>
                <a:ea typeface="Graphik"/>
                <a:cs typeface="Graphik"/>
                <a:sym typeface="Graphik"/>
              </a:defRPr>
            </a:lvl1pPr>
          </a:lstStyle>
          <a:p>
            <a:r>
              <a:t>Coronagraph parameters</a:t>
            </a:r>
          </a:p>
        </p:txBody>
      </p:sp>
      <p:sp>
        <p:nvSpPr>
          <p:cNvPr id="2086"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2087"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2088"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2089"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2090"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Fundamental and obvious idea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Fundamental and obvious ideas</a:t>
            </a:r>
          </a:p>
        </p:txBody>
      </p:sp>
      <p:sp>
        <p:nvSpPr>
          <p:cNvPr id="249" name="Removing starlight, keeping planet light"/>
          <p:cNvSpPr txBox="1">
            <a:spLocks noGrp="1"/>
          </p:cNvSpPr>
          <p:nvPr>
            <p:ph type="title"/>
          </p:nvPr>
        </p:nvSpPr>
        <p:spPr>
          <a:xfrm>
            <a:off x="1193800" y="635000"/>
            <a:ext cx="21971000" cy="1689100"/>
          </a:xfrm>
          <a:prstGeom prst="rect">
            <a:avLst/>
          </a:prstGeom>
        </p:spPr>
        <p:txBody>
          <a:bodyPr/>
          <a:lstStyle>
            <a:lvl1pPr defTabSz="2121408">
              <a:defRPr sz="8700" spc="-87"/>
            </a:lvl1pPr>
          </a:lstStyle>
          <a:p>
            <a:r>
              <a:t>Removing starlight, keeping planet light</a:t>
            </a:r>
          </a:p>
        </p:txBody>
      </p:sp>
      <p:sp>
        <p:nvSpPr>
          <p:cNvPr id="250" name="To image a planet we point the telescope on the host star…"/>
          <p:cNvSpPr txBox="1">
            <a:spLocks noGrp="1"/>
          </p:cNvSpPr>
          <p:nvPr>
            <p:ph type="body" idx="1"/>
          </p:nvPr>
        </p:nvSpPr>
        <p:spPr>
          <a:xfrm>
            <a:off x="1206500" y="3440209"/>
            <a:ext cx="21971000" cy="9781938"/>
          </a:xfrm>
          <a:prstGeom prst="rect">
            <a:avLst/>
          </a:prstGeom>
        </p:spPr>
        <p:txBody>
          <a:bodyPr/>
          <a:lstStyle/>
          <a:p>
            <a:r>
              <a:t>To image a planet we </a:t>
            </a:r>
            <a:r>
              <a:rPr>
                <a:solidFill>
                  <a:schemeClr val="accent4">
                    <a:hueOff val="-297102"/>
                    <a:satOff val="16978"/>
                    <a:lumOff val="-20883"/>
                  </a:schemeClr>
                </a:solidFill>
              </a:rPr>
              <a:t>point the telescope on the host star</a:t>
            </a:r>
          </a:p>
          <a:p>
            <a:pPr lvl="3"/>
            <a:r>
              <a:t>Apriori location of planets unknown, extended objects (disks), use symmetry optical system</a:t>
            </a:r>
          </a:p>
        </p:txBody>
      </p:sp>
      <p:sp>
        <p:nvSpPr>
          <p:cNvPr id="251"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252"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253"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254"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255"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2" name="(Fair?) Laboratory comparison"/>
          <p:cNvSpPr txBox="1">
            <a:spLocks noGrp="1"/>
          </p:cNvSpPr>
          <p:nvPr>
            <p:ph type="title"/>
          </p:nvPr>
        </p:nvSpPr>
        <p:spPr>
          <a:prstGeom prst="rect">
            <a:avLst/>
          </a:prstGeom>
        </p:spPr>
        <p:txBody>
          <a:bodyPr/>
          <a:lstStyle/>
          <a:p>
            <a:r>
              <a:t>(Fair?) Laboratory comparison</a:t>
            </a:r>
          </a:p>
        </p:txBody>
      </p:sp>
      <p:pic>
        <p:nvPicPr>
          <p:cNvPr id="2093" name="Screenshot 2024-07-21 at 15.27.11.png" descr="Screenshot 2024-07-21 at 15.27.11.png"/>
          <p:cNvPicPr>
            <a:picLocks noChangeAspect="1"/>
          </p:cNvPicPr>
          <p:nvPr/>
        </p:nvPicPr>
        <p:blipFill>
          <a:blip r:embed="rId2"/>
          <a:stretch>
            <a:fillRect/>
          </a:stretch>
        </p:blipFill>
        <p:spPr>
          <a:xfrm>
            <a:off x="1149163" y="2208123"/>
            <a:ext cx="22085674" cy="9819685"/>
          </a:xfrm>
          <a:prstGeom prst="rect">
            <a:avLst/>
          </a:prstGeom>
          <a:ln w="12700">
            <a:miter lim="400000"/>
          </a:ln>
        </p:spPr>
      </p:pic>
      <p:sp>
        <p:nvSpPr>
          <p:cNvPr id="2094" name="Line"/>
          <p:cNvSpPr/>
          <p:nvPr/>
        </p:nvSpPr>
        <p:spPr>
          <a:xfrm>
            <a:off x="3385032" y="10155776"/>
            <a:ext cx="2645330" cy="138693"/>
          </a:xfrm>
          <a:prstGeom prst="line">
            <a:avLst/>
          </a:prstGeom>
          <a:ln w="165100">
            <a:solidFill>
              <a:schemeClr val="accent4">
                <a:hueOff val="-297102"/>
                <a:satOff val="16978"/>
                <a:lumOff val="-20883"/>
              </a:schemeClr>
            </a:solidFill>
            <a:miter lim="400000"/>
            <a:tailEnd type="triangle"/>
          </a:ln>
        </p:spPr>
        <p:txBody>
          <a:bodyPr lIns="50800" tIns="50800" rIns="50800" bIns="50800" anchor="ctr"/>
          <a:lstStyle/>
          <a:p>
            <a:endParaRPr/>
          </a:p>
        </p:txBody>
      </p:sp>
      <p:sp>
        <p:nvSpPr>
          <p:cNvPr id="2095" name="CDS team - adapted from Mennesson et al. 2024"/>
          <p:cNvSpPr txBox="1"/>
          <p:nvPr/>
        </p:nvSpPr>
        <p:spPr>
          <a:xfrm>
            <a:off x="3165692" y="12518571"/>
            <a:ext cx="21971001" cy="168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2438400">
              <a:lnSpc>
                <a:spcPct val="90000"/>
              </a:lnSpc>
              <a:spcBef>
                <a:spcPts val="0"/>
              </a:spcBef>
              <a:defRPr sz="3000" spc="-29">
                <a:latin typeface="+mn-lt"/>
                <a:ea typeface="+mn-ea"/>
                <a:cs typeface="+mn-cs"/>
                <a:sym typeface="Produkt Extralight"/>
              </a:defRPr>
            </a:lvl1pPr>
          </a:lstStyle>
          <a:p>
            <a:r>
              <a:t>CDS team - adapted from Mennesson et al. 2024</a:t>
            </a:r>
          </a:p>
        </p:txBody>
      </p:sp>
      <p:sp>
        <p:nvSpPr>
          <p:cNvPr id="2096"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2097"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2098"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2099"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2100"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2" name="CLC: simply the best"/>
          <p:cNvSpPr txBox="1">
            <a:spLocks noGrp="1"/>
          </p:cNvSpPr>
          <p:nvPr>
            <p:ph type="title"/>
          </p:nvPr>
        </p:nvSpPr>
        <p:spPr>
          <a:prstGeom prst="rect">
            <a:avLst/>
          </a:prstGeom>
        </p:spPr>
        <p:txBody>
          <a:bodyPr/>
          <a:lstStyle/>
          <a:p>
            <a:r>
              <a:t>CLC: simply the best</a:t>
            </a:r>
          </a:p>
        </p:txBody>
      </p:sp>
      <p:sp>
        <p:nvSpPr>
          <p:cNvPr id="2103" name="CLC (DM-apodized) has the best laboratory performance…"/>
          <p:cNvSpPr txBox="1">
            <a:spLocks noGrp="1"/>
          </p:cNvSpPr>
          <p:nvPr>
            <p:ph type="body" sz="half" idx="1"/>
          </p:nvPr>
        </p:nvSpPr>
        <p:spPr>
          <a:xfrm>
            <a:off x="1206500" y="3247820"/>
            <a:ext cx="12942948" cy="9256696"/>
          </a:xfrm>
          <a:prstGeom prst="rect">
            <a:avLst/>
          </a:prstGeom>
        </p:spPr>
        <p:txBody>
          <a:bodyPr/>
          <a:lstStyle/>
          <a:p>
            <a:r>
              <a:t>CLC (DM-apodized) has the best laboratory performance </a:t>
            </a:r>
          </a:p>
          <a:p>
            <a:r>
              <a:t>360 dark hole: 10% bandwidth, 3 to 8 λ/D</a:t>
            </a:r>
            <a:br/>
            <a:r>
              <a:rPr b="1">
                <a:solidFill>
                  <a:schemeClr val="accent4">
                    <a:hueOff val="-297102"/>
                    <a:satOff val="16978"/>
                    <a:lumOff val="-20883"/>
                  </a:schemeClr>
                </a:solidFill>
                <a:latin typeface="Graphik"/>
                <a:ea typeface="Graphik"/>
                <a:cs typeface="Graphik"/>
                <a:sym typeface="Graphik"/>
              </a:rPr>
              <a:t> 3.82 x 10</a:t>
            </a:r>
            <a:r>
              <a:rPr b="1" baseline="31999">
                <a:solidFill>
                  <a:schemeClr val="accent4">
                    <a:hueOff val="-297102"/>
                    <a:satOff val="16978"/>
                    <a:lumOff val="-20883"/>
                  </a:schemeClr>
                </a:solidFill>
                <a:latin typeface="Graphik"/>
                <a:ea typeface="Graphik"/>
                <a:cs typeface="Graphik"/>
                <a:sym typeface="Graphik"/>
              </a:rPr>
              <a:t>-10</a:t>
            </a:r>
          </a:p>
          <a:p>
            <a:r>
              <a:t>180 dark hole: 20% bandwidth, 5 to 13.5 λ/D</a:t>
            </a:r>
            <a:br/>
            <a:r>
              <a:rPr b="1">
                <a:solidFill>
                  <a:schemeClr val="accent4">
                    <a:hueOff val="-297102"/>
                    <a:satOff val="16978"/>
                    <a:lumOff val="-20883"/>
                  </a:schemeClr>
                </a:solidFill>
                <a:latin typeface="Graphik"/>
                <a:ea typeface="Graphik"/>
                <a:cs typeface="Graphik"/>
                <a:sym typeface="Graphik"/>
              </a:rPr>
              <a:t> 3.97 x 10</a:t>
            </a:r>
            <a:r>
              <a:rPr b="1" baseline="31999">
                <a:solidFill>
                  <a:schemeClr val="accent4">
                    <a:hueOff val="-297102"/>
                    <a:satOff val="16978"/>
                    <a:lumOff val="-20883"/>
                  </a:schemeClr>
                </a:solidFill>
                <a:latin typeface="Graphik"/>
                <a:ea typeface="Graphik"/>
                <a:cs typeface="Graphik"/>
                <a:sym typeface="Graphik"/>
              </a:rPr>
              <a:t>-10</a:t>
            </a:r>
          </a:p>
          <a:p>
            <a:pPr>
              <a:defRPr>
                <a:solidFill>
                  <a:srgbClr val="000000"/>
                </a:solidFill>
              </a:defRPr>
            </a:pPr>
            <a:r>
              <a:rPr b="1">
                <a:latin typeface="Graphik"/>
                <a:ea typeface="Graphik"/>
                <a:cs typeface="Graphik"/>
                <a:sym typeface="Graphik"/>
              </a:rPr>
              <a:t>Contrast only</a:t>
            </a:r>
            <a:r>
              <a:t>: simple is better! </a:t>
            </a:r>
            <a:br/>
            <a:r>
              <a:t>Understand + model system-level interactions</a:t>
            </a:r>
          </a:p>
          <a:p>
            <a:pPr>
              <a:defRPr>
                <a:solidFill>
                  <a:srgbClr val="000000"/>
                </a:solidFill>
              </a:defRPr>
            </a:pPr>
            <a:r>
              <a:t>Inner working angle is not great.</a:t>
            </a:r>
          </a:p>
        </p:txBody>
      </p:sp>
      <p:pic>
        <p:nvPicPr>
          <p:cNvPr id="2104" name="Screenshot 2024-07-21 at 15.46.06.png" descr="Screenshot 2024-07-21 at 15.46.06.png"/>
          <p:cNvPicPr>
            <a:picLocks noChangeAspect="1"/>
          </p:cNvPicPr>
          <p:nvPr/>
        </p:nvPicPr>
        <p:blipFill>
          <a:blip r:embed="rId2"/>
          <a:srcRect r="53078" b="33690"/>
          <a:stretch>
            <a:fillRect/>
          </a:stretch>
        </p:blipFill>
        <p:spPr>
          <a:xfrm>
            <a:off x="15619118" y="701557"/>
            <a:ext cx="8124885" cy="6736083"/>
          </a:xfrm>
          <a:prstGeom prst="rect">
            <a:avLst/>
          </a:prstGeom>
          <a:ln w="12700">
            <a:miter lim="400000"/>
          </a:ln>
        </p:spPr>
      </p:pic>
      <p:pic>
        <p:nvPicPr>
          <p:cNvPr id="2105" name="Screenshot 2024-07-21 at 15.46.06.png" descr="Screenshot 2024-07-21 at 15.46.06.png"/>
          <p:cNvPicPr>
            <a:picLocks noChangeAspect="1"/>
          </p:cNvPicPr>
          <p:nvPr/>
        </p:nvPicPr>
        <p:blipFill>
          <a:blip r:embed="rId2"/>
          <a:srcRect l="48077" r="5000" b="43237"/>
          <a:stretch>
            <a:fillRect/>
          </a:stretch>
        </p:blipFill>
        <p:spPr>
          <a:xfrm>
            <a:off x="15619118" y="7102914"/>
            <a:ext cx="8124884" cy="5766267"/>
          </a:xfrm>
          <a:prstGeom prst="rect">
            <a:avLst/>
          </a:prstGeom>
          <a:ln w="12700">
            <a:miter lim="400000"/>
          </a:ln>
        </p:spPr>
      </p:pic>
      <p:sp>
        <p:nvSpPr>
          <p:cNvPr id="2106" name="Exoplanet yield calculations"/>
          <p:cNvSpPr txBox="1"/>
          <p:nvPr/>
        </p:nvSpPr>
        <p:spPr>
          <a:xfrm>
            <a:off x="1206500" y="2324100"/>
            <a:ext cx="21971000" cy="1003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25500">
              <a:spcBef>
                <a:spcPts val="0"/>
              </a:spcBef>
              <a:defRPr sz="5500">
                <a:latin typeface="+mn-lt"/>
                <a:ea typeface="+mn-ea"/>
                <a:cs typeface="+mn-cs"/>
                <a:sym typeface="Produkt Extralight"/>
              </a:defRPr>
            </a:lvl1pPr>
          </a:lstStyle>
          <a:p>
            <a:r>
              <a:t>Exoplanet yield calculations</a:t>
            </a:r>
          </a:p>
        </p:txBody>
      </p:sp>
      <p:sp>
        <p:nvSpPr>
          <p:cNvPr id="2107"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2108"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2109"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2110"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2111"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3" name="Final thoughts and takeaways"/>
          <p:cNvSpPr txBox="1">
            <a:spLocks noGrp="1"/>
          </p:cNvSpPr>
          <p:nvPr>
            <p:ph type="title"/>
          </p:nvPr>
        </p:nvSpPr>
        <p:spPr>
          <a:prstGeom prst="rect">
            <a:avLst/>
          </a:prstGeom>
        </p:spPr>
        <p:txBody>
          <a:bodyPr/>
          <a:lstStyle/>
          <a:p>
            <a:r>
              <a:t>Final thoughts and takeaways</a:t>
            </a:r>
          </a:p>
        </p:txBody>
      </p:sp>
      <p:sp>
        <p:nvSpPr>
          <p:cNvPr id="2114" name="A coronagraph is an optical system that blocks on-axis starlight  while transmitting off-axis light.…"/>
          <p:cNvSpPr txBox="1">
            <a:spLocks noGrp="1"/>
          </p:cNvSpPr>
          <p:nvPr>
            <p:ph type="body" idx="1"/>
          </p:nvPr>
        </p:nvSpPr>
        <p:spPr>
          <a:xfrm>
            <a:off x="1206499" y="2824849"/>
            <a:ext cx="21971001" cy="10108160"/>
          </a:xfrm>
          <a:prstGeom prst="rect">
            <a:avLst/>
          </a:prstGeom>
        </p:spPr>
        <p:txBody>
          <a:bodyPr/>
          <a:lstStyle/>
          <a:p>
            <a:r>
              <a:t>A coronagraph is an optical system that blocks on-axis starlight </a:t>
            </a:r>
            <a:br/>
            <a:r>
              <a:t>while transmitting off-axis light.</a:t>
            </a:r>
          </a:p>
          <a:p>
            <a:r>
              <a:t>Current coronagraph designs do not reach the theoretical limit.</a:t>
            </a:r>
          </a:p>
          <a:p>
            <a:r>
              <a:t>In the laboratory, coronagraphs do not reach the simulated performance</a:t>
            </a:r>
          </a:p>
          <a:p>
            <a:r>
              <a:t>The coronagraph is part of a system, need to optimize as a whole.</a:t>
            </a:r>
          </a:p>
          <a:p>
            <a:r>
              <a:t>The coronagraph design space is extremely complex</a:t>
            </a:r>
          </a:p>
          <a:p>
            <a:pPr lvl="2"/>
            <a:r>
              <a:t>Many parameters impact end-to-end performance (exoplanet yield)</a:t>
            </a:r>
          </a:p>
        </p:txBody>
      </p:sp>
      <p:sp>
        <p:nvSpPr>
          <p:cNvPr id="2115"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2116"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2117"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2118"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2119"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1" name="Final thoughts and takeaways"/>
          <p:cNvSpPr txBox="1">
            <a:spLocks noGrp="1"/>
          </p:cNvSpPr>
          <p:nvPr>
            <p:ph type="title"/>
          </p:nvPr>
        </p:nvSpPr>
        <p:spPr>
          <a:prstGeom prst="rect">
            <a:avLst/>
          </a:prstGeom>
        </p:spPr>
        <p:txBody>
          <a:bodyPr/>
          <a:lstStyle/>
          <a:p>
            <a:r>
              <a:t>Final thoughts and takeaways</a:t>
            </a:r>
          </a:p>
        </p:txBody>
      </p:sp>
      <p:sp>
        <p:nvSpPr>
          <p:cNvPr id="2122" name="A coronagraph is an optical system that blocks on-axis starlight  while transmitting off-axis light.…"/>
          <p:cNvSpPr txBox="1">
            <a:spLocks noGrp="1"/>
          </p:cNvSpPr>
          <p:nvPr>
            <p:ph type="body" idx="1"/>
          </p:nvPr>
        </p:nvSpPr>
        <p:spPr>
          <a:xfrm>
            <a:off x="1206500" y="2824849"/>
            <a:ext cx="21971000" cy="10108160"/>
          </a:xfrm>
          <a:prstGeom prst="rect">
            <a:avLst/>
          </a:prstGeom>
        </p:spPr>
        <p:txBody>
          <a:bodyPr/>
          <a:lstStyle/>
          <a:p>
            <a:r>
              <a:t>A coronagraph is an optical system that blocks on-axis starlight </a:t>
            </a:r>
            <a:br/>
            <a:r>
              <a:t>while transmitting off-axis light.</a:t>
            </a:r>
          </a:p>
          <a:p>
            <a:r>
              <a:t>Current coronagraph designs do not reach the theoretical limit.</a:t>
            </a:r>
          </a:p>
          <a:p>
            <a:r>
              <a:t>In the laboratory, coronagraphs do not reach the simulated performance.</a:t>
            </a:r>
          </a:p>
          <a:p>
            <a:r>
              <a:t>The coronagraph is part of a system, need to optimize as a whole.</a:t>
            </a:r>
          </a:p>
          <a:p>
            <a:r>
              <a:t>The coronagraph design space is extremely complex</a:t>
            </a:r>
          </a:p>
          <a:p>
            <a:pPr lvl="2"/>
            <a:r>
              <a:t>Many parameters impact end-to-end performance (exoplanet yield)</a:t>
            </a:r>
          </a:p>
          <a:p>
            <a:pPr>
              <a:defRPr b="1">
                <a:latin typeface="Graphik"/>
                <a:ea typeface="Graphik"/>
                <a:cs typeface="Graphik"/>
                <a:sym typeface="Graphik"/>
              </a:defRPr>
            </a:pPr>
            <a:r>
              <a:t>We need you to realize the Habitable Worlds Observatory!</a:t>
            </a:r>
          </a:p>
        </p:txBody>
      </p:sp>
      <p:sp>
        <p:nvSpPr>
          <p:cNvPr id="2123"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2124"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2125"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2126"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2127"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 name="Back-up slides"/>
          <p:cNvSpPr txBox="1">
            <a:spLocks noGrp="1"/>
          </p:cNvSpPr>
          <p:nvPr>
            <p:ph type="title"/>
          </p:nvPr>
        </p:nvSpPr>
        <p:spPr>
          <a:prstGeom prst="rect">
            <a:avLst/>
          </a:prstGeom>
        </p:spPr>
        <p:txBody>
          <a:bodyPr/>
          <a:lstStyle/>
          <a:p>
            <a:r>
              <a:t>Back-up slides</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1" name="The perfect coronagraph"/>
          <p:cNvSpPr txBox="1">
            <a:spLocks noGrp="1"/>
          </p:cNvSpPr>
          <p:nvPr>
            <p:ph type="title"/>
          </p:nvPr>
        </p:nvSpPr>
        <p:spPr>
          <a:prstGeom prst="rect">
            <a:avLst/>
          </a:prstGeom>
        </p:spPr>
        <p:txBody>
          <a:bodyPr/>
          <a:lstStyle/>
          <a:p>
            <a:r>
              <a:t>The perfect coronagraph</a:t>
            </a:r>
          </a:p>
        </p:txBody>
      </p:sp>
      <p:sp>
        <p:nvSpPr>
          <p:cNvPr id="2132" name="On-axis star without aberrations has a uniform intensity and flat wavefront.…"/>
          <p:cNvSpPr txBox="1">
            <a:spLocks noGrp="1"/>
          </p:cNvSpPr>
          <p:nvPr>
            <p:ph type="body" sz="half" idx="1"/>
          </p:nvPr>
        </p:nvSpPr>
        <p:spPr>
          <a:xfrm>
            <a:off x="1206500" y="4248504"/>
            <a:ext cx="8233191" cy="8256012"/>
          </a:xfrm>
          <a:prstGeom prst="rect">
            <a:avLst/>
          </a:prstGeom>
        </p:spPr>
        <p:txBody>
          <a:bodyPr/>
          <a:lstStyle/>
          <a:p>
            <a:r>
              <a:t>On-axis star without aberrations has a uniform intensity and flat wavefront.</a:t>
            </a:r>
          </a:p>
          <a:p>
            <a:r>
              <a:t>Off-axis companion has tilted wavefront</a:t>
            </a:r>
          </a:p>
          <a:p>
            <a:r>
              <a:t>A perfect coronagraph would remove all on-axis light = light with flat wavefront</a:t>
            </a:r>
          </a:p>
        </p:txBody>
      </p:sp>
      <p:sp>
        <p:nvSpPr>
          <p:cNvPr id="2133" name="Star"/>
          <p:cNvSpPr/>
          <p:nvPr/>
        </p:nvSpPr>
        <p:spPr>
          <a:xfrm>
            <a:off x="19659736" y="976430"/>
            <a:ext cx="724701" cy="689232"/>
          </a:xfrm>
          <a:prstGeom prst="star5">
            <a:avLst>
              <a:gd name="adj" fmla="val 19100"/>
              <a:gd name="hf" fmla="val 105146"/>
              <a:gd name="vf" fmla="val 110557"/>
            </a:avLst>
          </a:prstGeom>
          <a:solidFill>
            <a:srgbClr val="FFEC00"/>
          </a:solidFill>
          <a:ln w="25400">
            <a:solidFill>
              <a:srgbClr val="000000"/>
            </a:solidFill>
            <a:miter lim="400000"/>
          </a:ln>
          <a:effectLst>
            <a:outerShdw blurRad="50800" dist="12700" rotWithShape="0">
              <a:srgbClr val="000000">
                <a:alpha val="50000"/>
              </a:srgbClr>
            </a:outerShdw>
          </a:effectLst>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2134" name="Line"/>
          <p:cNvSpPr/>
          <p:nvPr/>
        </p:nvSpPr>
        <p:spPr>
          <a:xfrm>
            <a:off x="19211977" y="1570882"/>
            <a:ext cx="1618940" cy="7131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91" y="12346"/>
                  <a:pt x="5318" y="21600"/>
                  <a:pt x="10800" y="21600"/>
                </a:cubicBezTo>
                <a:cubicBezTo>
                  <a:pt x="16282" y="21600"/>
                  <a:pt x="20909" y="12346"/>
                  <a:pt x="21600" y="0"/>
                </a:cubicBezTo>
              </a:path>
            </a:pathLst>
          </a:custGeom>
          <a:ln w="38100">
            <a:solidFill>
              <a:srgbClr val="FF2600"/>
            </a:solidFill>
            <a:prstDash val="sysDot"/>
            <a:miter lim="400000"/>
          </a:ln>
        </p:spPr>
        <p:txBody>
          <a:bodyPr lIns="50800" tIns="50800" rIns="50800" bIns="50800" anchor="ctr"/>
          <a:lstStyle/>
          <a:p>
            <a:endParaRPr/>
          </a:p>
        </p:txBody>
      </p:sp>
      <p:sp>
        <p:nvSpPr>
          <p:cNvPr id="2135" name="Line"/>
          <p:cNvSpPr/>
          <p:nvPr/>
        </p:nvSpPr>
        <p:spPr>
          <a:xfrm>
            <a:off x="18292264" y="1536583"/>
            <a:ext cx="3459645" cy="15239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91" y="12346"/>
                  <a:pt x="5318" y="21600"/>
                  <a:pt x="10800" y="21600"/>
                </a:cubicBezTo>
                <a:cubicBezTo>
                  <a:pt x="16282" y="21600"/>
                  <a:pt x="20909" y="12346"/>
                  <a:pt x="21600" y="0"/>
                </a:cubicBezTo>
              </a:path>
            </a:pathLst>
          </a:custGeom>
          <a:ln w="38100">
            <a:solidFill>
              <a:srgbClr val="FF2600"/>
            </a:solidFill>
            <a:prstDash val="sysDot"/>
            <a:miter lim="400000"/>
          </a:ln>
        </p:spPr>
        <p:txBody>
          <a:bodyPr lIns="50800" tIns="50800" rIns="50800" bIns="50800" anchor="ctr"/>
          <a:lstStyle/>
          <a:p>
            <a:endParaRPr/>
          </a:p>
        </p:txBody>
      </p:sp>
      <p:sp>
        <p:nvSpPr>
          <p:cNvPr id="2136" name="Line"/>
          <p:cNvSpPr/>
          <p:nvPr/>
        </p:nvSpPr>
        <p:spPr>
          <a:xfrm>
            <a:off x="17408400" y="1487272"/>
            <a:ext cx="5288338" cy="23294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91" y="12346"/>
                  <a:pt x="5318" y="21600"/>
                  <a:pt x="10800" y="21600"/>
                </a:cubicBezTo>
                <a:cubicBezTo>
                  <a:pt x="16282" y="21600"/>
                  <a:pt x="20909" y="12346"/>
                  <a:pt x="21600" y="0"/>
                </a:cubicBezTo>
              </a:path>
            </a:pathLst>
          </a:custGeom>
          <a:ln w="38100">
            <a:solidFill>
              <a:srgbClr val="FF2600"/>
            </a:solidFill>
            <a:prstDash val="sysDot"/>
            <a:miter lim="400000"/>
          </a:ln>
        </p:spPr>
        <p:txBody>
          <a:bodyPr lIns="50800" tIns="50800" rIns="50800" bIns="50800" anchor="ctr"/>
          <a:lstStyle/>
          <a:p>
            <a:endParaRPr/>
          </a:p>
        </p:txBody>
      </p:sp>
      <p:sp>
        <p:nvSpPr>
          <p:cNvPr id="2137" name="Line"/>
          <p:cNvSpPr/>
          <p:nvPr/>
        </p:nvSpPr>
        <p:spPr>
          <a:xfrm flipV="1">
            <a:off x="18294629" y="1683961"/>
            <a:ext cx="1584128" cy="2261795"/>
          </a:xfrm>
          <a:prstGeom prst="line">
            <a:avLst/>
          </a:prstGeom>
          <a:ln w="25400">
            <a:solidFill>
              <a:srgbClr val="FF2603"/>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38" name="Line"/>
          <p:cNvSpPr/>
          <p:nvPr/>
        </p:nvSpPr>
        <p:spPr>
          <a:xfrm flipV="1">
            <a:off x="21225473" y="6269178"/>
            <a:ext cx="1" cy="4694438"/>
          </a:xfrm>
          <a:prstGeom prst="line">
            <a:avLst/>
          </a:prstGeom>
          <a:ln w="63500">
            <a:solidFill>
              <a:srgbClr val="FF2603"/>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39" name="Line"/>
          <p:cNvSpPr/>
          <p:nvPr/>
        </p:nvSpPr>
        <p:spPr>
          <a:xfrm flipH="1" flipV="1">
            <a:off x="20294031" y="8555300"/>
            <a:ext cx="941135" cy="2418008"/>
          </a:xfrm>
          <a:prstGeom prst="line">
            <a:avLst/>
          </a:prstGeom>
          <a:ln w="50800">
            <a:solidFill>
              <a:srgbClr val="FF2603"/>
            </a:solidFill>
            <a:miter lim="400000"/>
            <a:tail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40" name="Line"/>
          <p:cNvSpPr/>
          <p:nvPr/>
        </p:nvSpPr>
        <p:spPr>
          <a:xfrm flipV="1">
            <a:off x="18875600" y="8488571"/>
            <a:ext cx="847855" cy="2467489"/>
          </a:xfrm>
          <a:prstGeom prst="line">
            <a:avLst/>
          </a:prstGeom>
          <a:ln w="50800">
            <a:solidFill>
              <a:srgbClr val="FF2603"/>
            </a:solidFill>
            <a:miter lim="400000"/>
            <a:tail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41" name="Line"/>
          <p:cNvSpPr/>
          <p:nvPr/>
        </p:nvSpPr>
        <p:spPr>
          <a:xfrm flipV="1">
            <a:off x="19722366" y="8502596"/>
            <a:ext cx="1" cy="3516993"/>
          </a:xfrm>
          <a:prstGeom prst="line">
            <a:avLst/>
          </a:prstGeom>
          <a:ln w="508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42" name="Line"/>
          <p:cNvSpPr/>
          <p:nvPr/>
        </p:nvSpPr>
        <p:spPr>
          <a:xfrm flipV="1">
            <a:off x="20295380" y="8548068"/>
            <a:ext cx="1" cy="3482063"/>
          </a:xfrm>
          <a:prstGeom prst="line">
            <a:avLst/>
          </a:prstGeom>
          <a:ln w="508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43" name="Line"/>
          <p:cNvSpPr/>
          <p:nvPr/>
        </p:nvSpPr>
        <p:spPr>
          <a:xfrm flipV="1">
            <a:off x="18895789" y="6223757"/>
            <a:ext cx="1" cy="4728221"/>
          </a:xfrm>
          <a:prstGeom prst="line">
            <a:avLst/>
          </a:prstGeom>
          <a:ln w="63500">
            <a:solidFill>
              <a:srgbClr val="FF2603"/>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44" name="Line"/>
          <p:cNvSpPr/>
          <p:nvPr/>
        </p:nvSpPr>
        <p:spPr>
          <a:xfrm flipV="1">
            <a:off x="20005757" y="1810961"/>
            <a:ext cx="1" cy="2265748"/>
          </a:xfrm>
          <a:prstGeom prst="line">
            <a:avLst/>
          </a:prstGeom>
          <a:ln w="25400">
            <a:solidFill>
              <a:srgbClr val="FF2603"/>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45" name="Line"/>
          <p:cNvSpPr/>
          <p:nvPr/>
        </p:nvSpPr>
        <p:spPr>
          <a:xfrm flipH="1" flipV="1">
            <a:off x="20154260" y="1702671"/>
            <a:ext cx="1584128" cy="2261795"/>
          </a:xfrm>
          <a:prstGeom prst="line">
            <a:avLst/>
          </a:prstGeom>
          <a:ln w="25400">
            <a:solidFill>
              <a:srgbClr val="FF2603"/>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46" name="Line"/>
          <p:cNvSpPr/>
          <p:nvPr/>
        </p:nvSpPr>
        <p:spPr>
          <a:xfrm flipV="1">
            <a:off x="18895789" y="6323618"/>
            <a:ext cx="358556" cy="4656889"/>
          </a:xfrm>
          <a:prstGeom prst="line">
            <a:avLst/>
          </a:prstGeom>
          <a:ln w="63500">
            <a:solidFill>
              <a:schemeClr val="accent3">
                <a:satOff val="-6303"/>
                <a:lumOff val="-14839"/>
              </a:schemeClr>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47" name="Line"/>
          <p:cNvSpPr/>
          <p:nvPr/>
        </p:nvSpPr>
        <p:spPr>
          <a:xfrm flipV="1">
            <a:off x="21252352" y="6592076"/>
            <a:ext cx="325565" cy="4357585"/>
          </a:xfrm>
          <a:prstGeom prst="line">
            <a:avLst/>
          </a:prstGeom>
          <a:ln w="63500">
            <a:solidFill>
              <a:schemeClr val="accent3">
                <a:satOff val="-6303"/>
                <a:lumOff val="-14839"/>
              </a:schemeClr>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48" name="Line"/>
          <p:cNvSpPr/>
          <p:nvPr/>
        </p:nvSpPr>
        <p:spPr>
          <a:xfrm>
            <a:off x="20175784" y="8551138"/>
            <a:ext cx="1041169" cy="2320403"/>
          </a:xfrm>
          <a:prstGeom prst="line">
            <a:avLst/>
          </a:prstGeom>
          <a:ln w="50800">
            <a:solidFill>
              <a:schemeClr val="accent3">
                <a:satOff val="-6303"/>
                <a:lumOff val="-14839"/>
              </a:schemeClr>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49" name="Line"/>
          <p:cNvSpPr/>
          <p:nvPr/>
        </p:nvSpPr>
        <p:spPr>
          <a:xfrm flipH="1">
            <a:off x="18938695" y="8486580"/>
            <a:ext cx="682709" cy="2437629"/>
          </a:xfrm>
          <a:prstGeom prst="line">
            <a:avLst/>
          </a:prstGeom>
          <a:ln w="50800">
            <a:solidFill>
              <a:schemeClr val="accent3">
                <a:satOff val="-6303"/>
                <a:lumOff val="-14839"/>
              </a:schemeClr>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50" name="Line"/>
          <p:cNvSpPr/>
          <p:nvPr/>
        </p:nvSpPr>
        <p:spPr>
          <a:xfrm flipH="1" flipV="1">
            <a:off x="19637884" y="8486224"/>
            <a:ext cx="167431" cy="3964514"/>
          </a:xfrm>
          <a:prstGeom prst="line">
            <a:avLst/>
          </a:prstGeom>
          <a:ln w="50800">
            <a:solidFill>
              <a:schemeClr val="accent3">
                <a:satOff val="-6303"/>
                <a:lumOff val="-14839"/>
              </a:schemeClr>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51" name="Line"/>
          <p:cNvSpPr/>
          <p:nvPr/>
        </p:nvSpPr>
        <p:spPr>
          <a:xfrm flipH="1" flipV="1">
            <a:off x="20159497" y="8573764"/>
            <a:ext cx="214026" cy="3843098"/>
          </a:xfrm>
          <a:prstGeom prst="line">
            <a:avLst/>
          </a:prstGeom>
          <a:ln w="50800">
            <a:solidFill>
              <a:schemeClr val="accent3">
                <a:satOff val="-6303"/>
                <a:lumOff val="-14839"/>
              </a:schemeClr>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52" name="…"/>
          <p:cNvSpPr txBox="1"/>
          <p:nvPr/>
        </p:nvSpPr>
        <p:spPr>
          <a:xfrm rot="5400000">
            <a:off x="19280074" y="5000169"/>
            <a:ext cx="2141252" cy="168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2438400">
              <a:lnSpc>
                <a:spcPct val="90000"/>
              </a:lnSpc>
              <a:spcBef>
                <a:spcPts val="0"/>
              </a:spcBef>
              <a:defRPr sz="10000" spc="-100">
                <a:latin typeface="Produkt Medium"/>
                <a:ea typeface="Produkt Medium"/>
                <a:cs typeface="Produkt Medium"/>
                <a:sym typeface="Produkt Medium"/>
              </a:defRPr>
            </a:lvl1pPr>
          </a:lstStyle>
          <a:p>
            <a:r>
              <a:t>… </a:t>
            </a:r>
          </a:p>
        </p:txBody>
      </p:sp>
      <p:sp>
        <p:nvSpPr>
          <p:cNvPr id="2153" name="Line"/>
          <p:cNvSpPr/>
          <p:nvPr/>
        </p:nvSpPr>
        <p:spPr>
          <a:xfrm>
            <a:off x="18860093" y="7197137"/>
            <a:ext cx="2386973" cy="1"/>
          </a:xfrm>
          <a:prstGeom prst="line">
            <a:avLst/>
          </a:prstGeom>
          <a:ln w="63500">
            <a:solidFill>
              <a:srgbClr val="FF2600"/>
            </a:solidFill>
            <a:prstDash val="sysDot"/>
            <a:miter lim="400000"/>
          </a:ln>
        </p:spPr>
        <p:txBody>
          <a:bodyPr lIns="50800" tIns="50800" rIns="50800" bIns="50800" anchor="ctr"/>
          <a:lstStyle/>
          <a:p>
            <a:endParaRPr/>
          </a:p>
        </p:txBody>
      </p:sp>
      <p:sp>
        <p:nvSpPr>
          <p:cNvPr id="2154" name="Space"/>
          <p:cNvSpPr txBox="1"/>
          <p:nvPr/>
        </p:nvSpPr>
        <p:spPr>
          <a:xfrm>
            <a:off x="20606405" y="5044619"/>
            <a:ext cx="153924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Space</a:t>
            </a:r>
          </a:p>
        </p:txBody>
      </p:sp>
      <p:sp>
        <p:nvSpPr>
          <p:cNvPr id="2155" name="Saturn"/>
          <p:cNvSpPr/>
          <p:nvPr/>
        </p:nvSpPr>
        <p:spPr>
          <a:xfrm rot="641607">
            <a:off x="20639016" y="1120144"/>
            <a:ext cx="1007152" cy="524216"/>
          </a:xfrm>
          <a:custGeom>
            <a:avLst/>
            <a:gdLst/>
            <a:ahLst/>
            <a:cxnLst>
              <a:cxn ang="0">
                <a:pos x="wd2" y="hd2"/>
              </a:cxn>
              <a:cxn ang="5400000">
                <a:pos x="wd2" y="hd2"/>
              </a:cxn>
              <a:cxn ang="10800000">
                <a:pos x="wd2" y="hd2"/>
              </a:cxn>
              <a:cxn ang="16200000">
                <a:pos x="wd2" y="hd2"/>
              </a:cxn>
            </a:cxnLst>
            <a:rect l="0" t="0" r="r" b="b"/>
            <a:pathLst>
              <a:path w="20986" h="20722" extrusionOk="0">
                <a:moveTo>
                  <a:pt x="10578" y="1"/>
                </a:moveTo>
                <a:cubicBezTo>
                  <a:pt x="9874" y="-20"/>
                  <a:pt x="9157" y="218"/>
                  <a:pt x="8464" y="745"/>
                </a:cubicBezTo>
                <a:cubicBezTo>
                  <a:pt x="6243" y="2431"/>
                  <a:pt x="4928" y="6572"/>
                  <a:pt x="5038" y="10863"/>
                </a:cubicBezTo>
                <a:cubicBezTo>
                  <a:pt x="5041" y="10972"/>
                  <a:pt x="5010" y="11074"/>
                  <a:pt x="4959" y="11124"/>
                </a:cubicBezTo>
                <a:cubicBezTo>
                  <a:pt x="1769" y="14201"/>
                  <a:pt x="-247" y="17027"/>
                  <a:pt x="24" y="18312"/>
                </a:cubicBezTo>
                <a:cubicBezTo>
                  <a:pt x="415" y="20165"/>
                  <a:pt x="5419" y="18109"/>
                  <a:pt x="11201" y="13717"/>
                </a:cubicBezTo>
                <a:cubicBezTo>
                  <a:pt x="16983" y="9325"/>
                  <a:pt x="21353" y="4260"/>
                  <a:pt x="20962" y="2407"/>
                </a:cubicBezTo>
                <a:cubicBezTo>
                  <a:pt x="20691" y="1122"/>
                  <a:pt x="18203" y="1719"/>
                  <a:pt x="14776" y="3669"/>
                </a:cubicBezTo>
                <a:cubicBezTo>
                  <a:pt x="14721" y="3700"/>
                  <a:pt x="14661" y="3665"/>
                  <a:pt x="14623" y="3583"/>
                </a:cubicBezTo>
                <a:cubicBezTo>
                  <a:pt x="13605" y="1349"/>
                  <a:pt x="12125" y="48"/>
                  <a:pt x="10578" y="1"/>
                </a:cubicBezTo>
                <a:close/>
                <a:moveTo>
                  <a:pt x="16712" y="4606"/>
                </a:moveTo>
                <a:cubicBezTo>
                  <a:pt x="17082" y="4644"/>
                  <a:pt x="17316" y="4814"/>
                  <a:pt x="17382" y="5127"/>
                </a:cubicBezTo>
                <a:cubicBezTo>
                  <a:pt x="17663" y="6457"/>
                  <a:pt x="14806" y="9877"/>
                  <a:pt x="11001" y="12767"/>
                </a:cubicBezTo>
                <a:cubicBezTo>
                  <a:pt x="7197" y="15656"/>
                  <a:pt x="3885" y="16921"/>
                  <a:pt x="3604" y="15592"/>
                </a:cubicBezTo>
                <a:cubicBezTo>
                  <a:pt x="3472" y="14965"/>
                  <a:pt x="4037" y="13873"/>
                  <a:pt x="5070" y="12592"/>
                </a:cubicBezTo>
                <a:cubicBezTo>
                  <a:pt x="5108" y="12544"/>
                  <a:pt x="5160" y="12586"/>
                  <a:pt x="5170" y="12671"/>
                </a:cubicBezTo>
                <a:cubicBezTo>
                  <a:pt x="5233" y="13188"/>
                  <a:pt x="5318" y="13702"/>
                  <a:pt x="5425" y="14209"/>
                </a:cubicBezTo>
                <a:cubicBezTo>
                  <a:pt x="5491" y="14521"/>
                  <a:pt x="5563" y="14823"/>
                  <a:pt x="5643" y="15115"/>
                </a:cubicBezTo>
                <a:cubicBezTo>
                  <a:pt x="5669" y="15213"/>
                  <a:pt x="5728" y="15266"/>
                  <a:pt x="5785" y="15245"/>
                </a:cubicBezTo>
                <a:cubicBezTo>
                  <a:pt x="7141" y="14753"/>
                  <a:pt x="8983" y="13676"/>
                  <a:pt x="10888" y="12230"/>
                </a:cubicBezTo>
                <a:cubicBezTo>
                  <a:pt x="12711" y="10845"/>
                  <a:pt x="14371" y="9297"/>
                  <a:pt x="15561" y="7873"/>
                </a:cubicBezTo>
                <a:cubicBezTo>
                  <a:pt x="15601" y="7825"/>
                  <a:pt x="15639" y="7779"/>
                  <a:pt x="15677" y="7733"/>
                </a:cubicBezTo>
                <a:cubicBezTo>
                  <a:pt x="15726" y="7672"/>
                  <a:pt x="15749" y="7557"/>
                  <a:pt x="15732" y="7450"/>
                </a:cubicBezTo>
                <a:cubicBezTo>
                  <a:pt x="15683" y="7135"/>
                  <a:pt x="15627" y="6820"/>
                  <a:pt x="15561" y="6510"/>
                </a:cubicBezTo>
                <a:cubicBezTo>
                  <a:pt x="15454" y="6002"/>
                  <a:pt x="15329" y="5520"/>
                  <a:pt x="15186" y="5064"/>
                </a:cubicBezTo>
                <a:cubicBezTo>
                  <a:pt x="15162" y="4988"/>
                  <a:pt x="15184" y="4892"/>
                  <a:pt x="15229" y="4876"/>
                </a:cubicBezTo>
                <a:cubicBezTo>
                  <a:pt x="15836" y="4664"/>
                  <a:pt x="16342" y="4568"/>
                  <a:pt x="16712" y="4606"/>
                </a:cubicBezTo>
                <a:close/>
                <a:moveTo>
                  <a:pt x="15869" y="10396"/>
                </a:moveTo>
                <a:cubicBezTo>
                  <a:pt x="14493" y="11701"/>
                  <a:pt x="12945" y="13016"/>
                  <a:pt x="11315" y="14254"/>
                </a:cubicBezTo>
                <a:cubicBezTo>
                  <a:pt x="9676" y="15499"/>
                  <a:pt x="8075" y="16574"/>
                  <a:pt x="6614" y="17425"/>
                </a:cubicBezTo>
                <a:cubicBezTo>
                  <a:pt x="6573" y="17449"/>
                  <a:pt x="6559" y="17548"/>
                  <a:pt x="6589" y="17606"/>
                </a:cubicBezTo>
                <a:cubicBezTo>
                  <a:pt x="8086" y="20507"/>
                  <a:pt x="10412" y="21580"/>
                  <a:pt x="12522" y="19977"/>
                </a:cubicBezTo>
                <a:cubicBezTo>
                  <a:pt x="14632" y="18375"/>
                  <a:pt x="15924" y="14552"/>
                  <a:pt x="15953" y="10494"/>
                </a:cubicBezTo>
                <a:cubicBezTo>
                  <a:pt x="15954" y="10413"/>
                  <a:pt x="15908" y="10359"/>
                  <a:pt x="15869" y="10396"/>
                </a:cubicBezTo>
                <a:close/>
              </a:path>
            </a:pathLst>
          </a:custGeom>
          <a:solidFill>
            <a:schemeClr val="accent3">
              <a:hueOff val="49437"/>
              <a:lumOff val="-29144"/>
            </a:schemeClr>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2156" name="Line"/>
          <p:cNvSpPr/>
          <p:nvPr/>
        </p:nvSpPr>
        <p:spPr>
          <a:xfrm>
            <a:off x="19104107" y="7580807"/>
            <a:ext cx="2348699" cy="269766"/>
          </a:xfrm>
          <a:prstGeom prst="line">
            <a:avLst/>
          </a:prstGeom>
          <a:ln w="63500">
            <a:solidFill>
              <a:schemeClr val="accent3">
                <a:hueOff val="49437"/>
                <a:lumOff val="-29144"/>
              </a:schemeClr>
            </a:solidFill>
            <a:prstDash val="sysDot"/>
            <a:miter lim="400000"/>
          </a:ln>
        </p:spPr>
        <p:txBody>
          <a:bodyPr lIns="50800" tIns="50800" rIns="50800" bIns="50800" anchor="ctr"/>
          <a:lstStyle/>
          <a:p>
            <a:endParaRPr/>
          </a:p>
        </p:txBody>
      </p:sp>
      <p:grpSp>
        <p:nvGrpSpPr>
          <p:cNvPr id="2162" name="Group"/>
          <p:cNvGrpSpPr/>
          <p:nvPr/>
        </p:nvGrpSpPr>
        <p:grpSpPr>
          <a:xfrm>
            <a:off x="11346573" y="2971266"/>
            <a:ext cx="5700273" cy="9574005"/>
            <a:chOff x="-374140" y="-453000"/>
            <a:chExt cx="5700271" cy="9574003"/>
          </a:xfrm>
        </p:grpSpPr>
        <p:pic>
          <p:nvPicPr>
            <p:cNvPr id="2157" name="Planet_pupil.pdf" descr="Planet_pupil.pdf"/>
            <p:cNvPicPr>
              <a:picLocks noChangeAspect="1"/>
            </p:cNvPicPr>
            <p:nvPr/>
          </p:nvPicPr>
          <p:blipFill>
            <a:blip r:embed="rId2"/>
            <a:srcRect l="50523"/>
            <a:stretch>
              <a:fillRect/>
            </a:stretch>
          </p:blipFill>
          <p:spPr>
            <a:xfrm>
              <a:off x="0" y="4815024"/>
              <a:ext cx="5326132" cy="4305979"/>
            </a:xfrm>
            <a:prstGeom prst="rect">
              <a:avLst/>
            </a:prstGeom>
            <a:ln w="12700" cap="flat">
              <a:noFill/>
              <a:miter lim="400000"/>
            </a:ln>
            <a:effectLst/>
          </p:spPr>
        </p:pic>
        <p:pic>
          <p:nvPicPr>
            <p:cNvPr id="2158" name="Star_pupil.pdf" descr="Star_pupil.pdf"/>
            <p:cNvPicPr>
              <a:picLocks noChangeAspect="1"/>
            </p:cNvPicPr>
            <p:nvPr/>
          </p:nvPicPr>
          <p:blipFill>
            <a:blip r:embed="rId3"/>
            <a:srcRect l="51235"/>
            <a:stretch>
              <a:fillRect/>
            </a:stretch>
          </p:blipFill>
          <p:spPr>
            <a:xfrm>
              <a:off x="70658" y="0"/>
              <a:ext cx="5249660" cy="4306091"/>
            </a:xfrm>
            <a:prstGeom prst="rect">
              <a:avLst/>
            </a:prstGeom>
            <a:ln w="12700" cap="flat">
              <a:noFill/>
              <a:miter lim="400000"/>
            </a:ln>
            <a:effectLst/>
          </p:spPr>
        </p:pic>
        <p:pic>
          <p:nvPicPr>
            <p:cNvPr id="2159" name="Planet_pupil.pdf" descr="Planet_pupil.pdf"/>
            <p:cNvPicPr>
              <a:picLocks noChangeAspect="1"/>
            </p:cNvPicPr>
            <p:nvPr/>
          </p:nvPicPr>
          <p:blipFill>
            <a:blip r:embed="rId2"/>
            <a:srcRect l="2661" t="185" r="58454" b="1980"/>
            <a:stretch>
              <a:fillRect/>
            </a:stretch>
          </p:blipFill>
          <p:spPr>
            <a:xfrm>
              <a:off x="-374141" y="-453001"/>
              <a:ext cx="1238823" cy="1246764"/>
            </a:xfrm>
            <a:prstGeom prst="rect">
              <a:avLst/>
            </a:prstGeom>
            <a:ln w="12700" cap="flat">
              <a:noFill/>
              <a:miter lim="400000"/>
            </a:ln>
            <a:effectLst/>
          </p:spPr>
        </p:pic>
        <p:pic>
          <p:nvPicPr>
            <p:cNvPr id="2160" name="Planet_pupil.pdf" descr="Planet_pupil.pdf"/>
            <p:cNvPicPr>
              <a:picLocks noChangeAspect="1"/>
            </p:cNvPicPr>
            <p:nvPr/>
          </p:nvPicPr>
          <p:blipFill>
            <a:blip r:embed="rId2"/>
            <a:srcRect l="64079" t="41752" r="28979" b="40893"/>
            <a:stretch>
              <a:fillRect/>
            </a:stretch>
          </p:blipFill>
          <p:spPr>
            <a:xfrm>
              <a:off x="302388" y="5039619"/>
              <a:ext cx="3821087" cy="382110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38100" cap="flat">
              <a:solidFill>
                <a:srgbClr val="000000"/>
              </a:solidFill>
              <a:prstDash val="solid"/>
              <a:miter lim="400000"/>
            </a:ln>
            <a:effectLst/>
          </p:spPr>
        </p:pic>
        <p:pic>
          <p:nvPicPr>
            <p:cNvPr id="2161" name="Planet_pupil.pdf" descr="Planet_pupil.pdf"/>
            <p:cNvPicPr>
              <a:picLocks noChangeAspect="1"/>
            </p:cNvPicPr>
            <p:nvPr/>
          </p:nvPicPr>
          <p:blipFill>
            <a:blip r:embed="rId2"/>
            <a:srcRect l="2661" t="185" r="58454" b="1980"/>
            <a:stretch>
              <a:fillRect/>
            </a:stretch>
          </p:blipFill>
          <p:spPr>
            <a:xfrm>
              <a:off x="-186935" y="4321617"/>
              <a:ext cx="1238823" cy="1246764"/>
            </a:xfrm>
            <a:prstGeom prst="rect">
              <a:avLst/>
            </a:prstGeom>
            <a:ln w="12700" cap="flat">
              <a:noFill/>
              <a:miter lim="400000"/>
            </a:ln>
            <a:effectLst/>
          </p:spPr>
        </p:pic>
      </p:grpSp>
      <p:sp>
        <p:nvSpPr>
          <p:cNvPr id="2163" name="Star"/>
          <p:cNvSpPr txBox="1"/>
          <p:nvPr/>
        </p:nvSpPr>
        <p:spPr>
          <a:xfrm>
            <a:off x="13203037" y="2907419"/>
            <a:ext cx="108915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2600"/>
                </a:solidFill>
                <a:latin typeface="Graphik"/>
                <a:ea typeface="Graphik"/>
                <a:cs typeface="Graphik"/>
                <a:sym typeface="Graphik"/>
              </a:defRPr>
            </a:lvl1pPr>
          </a:lstStyle>
          <a:p>
            <a:r>
              <a:t>Star</a:t>
            </a:r>
          </a:p>
        </p:txBody>
      </p:sp>
      <p:sp>
        <p:nvSpPr>
          <p:cNvPr id="2164" name="Companion"/>
          <p:cNvSpPr txBox="1"/>
          <p:nvPr/>
        </p:nvSpPr>
        <p:spPr>
          <a:xfrm>
            <a:off x="12774387" y="7684672"/>
            <a:ext cx="297078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chemeClr val="accent3">
                    <a:hueOff val="49437"/>
                    <a:lumOff val="-29144"/>
                  </a:schemeClr>
                </a:solidFill>
                <a:latin typeface="Graphik"/>
                <a:ea typeface="Graphik"/>
                <a:cs typeface="Graphik"/>
                <a:sym typeface="Graphik"/>
              </a:defRPr>
            </a:lvl1pPr>
          </a:lstStyle>
          <a:p>
            <a:r>
              <a:t>Companion</a:t>
            </a:r>
          </a:p>
        </p:txBody>
      </p:sp>
      <p:sp>
        <p:nvSpPr>
          <p:cNvPr id="2171" name="Connection Line"/>
          <p:cNvSpPr/>
          <p:nvPr/>
        </p:nvSpPr>
        <p:spPr>
          <a:xfrm>
            <a:off x="19601045" y="8392785"/>
            <a:ext cx="861059" cy="178811"/>
          </a:xfrm>
          <a:custGeom>
            <a:avLst/>
            <a:gdLst/>
            <a:ahLst/>
            <a:cxnLst>
              <a:cxn ang="0">
                <a:pos x="wd2" y="hd2"/>
              </a:cxn>
              <a:cxn ang="5400000">
                <a:pos x="wd2" y="hd2"/>
              </a:cxn>
              <a:cxn ang="10800000">
                <a:pos x="wd2" y="hd2"/>
              </a:cxn>
              <a:cxn ang="16200000">
                <a:pos x="wd2" y="hd2"/>
              </a:cxn>
            </a:cxnLst>
            <a:rect l="0" t="0" r="r" b="b"/>
            <a:pathLst>
              <a:path w="21600" h="16206" extrusionOk="0">
                <a:moveTo>
                  <a:pt x="0" y="1199"/>
                </a:moveTo>
                <a:cubicBezTo>
                  <a:pt x="7384" y="21600"/>
                  <a:pt x="14584" y="21200"/>
                  <a:pt x="21600" y="0"/>
                </a:cubicBezTo>
              </a:path>
            </a:pathLst>
          </a:custGeom>
          <a:ln w="139700">
            <a:solidFill>
              <a:srgbClr val="000000"/>
            </a:solidFill>
            <a:miter lim="400000"/>
          </a:ln>
        </p:spPr>
        <p:txBody>
          <a:bodyPr/>
          <a:lstStyle/>
          <a:p>
            <a:endParaRPr/>
          </a:p>
        </p:txBody>
      </p:sp>
      <p:sp>
        <p:nvSpPr>
          <p:cNvPr id="2172" name="Connection Line"/>
          <p:cNvSpPr/>
          <p:nvPr/>
        </p:nvSpPr>
        <p:spPr>
          <a:xfrm>
            <a:off x="18751855" y="10857078"/>
            <a:ext cx="2606788" cy="515549"/>
          </a:xfrm>
          <a:custGeom>
            <a:avLst/>
            <a:gdLst/>
            <a:ahLst/>
            <a:cxnLst>
              <a:cxn ang="0">
                <a:pos x="wd2" y="hd2"/>
              </a:cxn>
              <a:cxn ang="5400000">
                <a:pos x="wd2" y="hd2"/>
              </a:cxn>
              <a:cxn ang="10800000">
                <a:pos x="wd2" y="hd2"/>
              </a:cxn>
              <a:cxn ang="16200000">
                <a:pos x="wd2" y="hd2"/>
              </a:cxn>
            </a:cxnLst>
            <a:rect l="0" t="0" r="r" b="b"/>
            <a:pathLst>
              <a:path w="21600" h="16202" extrusionOk="0">
                <a:moveTo>
                  <a:pt x="0" y="0"/>
                </a:moveTo>
                <a:cubicBezTo>
                  <a:pt x="7273" y="21335"/>
                  <a:pt x="14473" y="21600"/>
                  <a:pt x="21600" y="794"/>
                </a:cubicBezTo>
              </a:path>
            </a:pathLst>
          </a:custGeom>
          <a:ln w="139700">
            <a:solidFill>
              <a:srgbClr val="000000"/>
            </a:solidFill>
            <a:miter lim="400000"/>
          </a:ln>
        </p:spPr>
        <p:txBody>
          <a:bodyPr/>
          <a:lstStyle/>
          <a:p>
            <a:endParaRPr/>
          </a:p>
        </p:txBody>
      </p:sp>
      <p:sp>
        <p:nvSpPr>
          <p:cNvPr id="2167" name="Rectangle"/>
          <p:cNvSpPr/>
          <p:nvPr/>
        </p:nvSpPr>
        <p:spPr>
          <a:xfrm>
            <a:off x="19779132" y="11162316"/>
            <a:ext cx="480029" cy="513551"/>
          </a:xfrm>
          <a:prstGeom prst="rect">
            <a:avLst/>
          </a:prstGeom>
          <a:solidFill>
            <a:srgbClr val="FFFFFF"/>
          </a:solidFill>
          <a:ln w="12700">
            <a:miter lim="400000"/>
          </a:ln>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2168" name="Line"/>
          <p:cNvSpPr/>
          <p:nvPr/>
        </p:nvSpPr>
        <p:spPr>
          <a:xfrm>
            <a:off x="16957698" y="6198603"/>
            <a:ext cx="1834061" cy="898279"/>
          </a:xfrm>
          <a:prstGeom prst="line">
            <a:avLst/>
          </a:prstGeom>
          <a:ln w="63500">
            <a:solidFill>
              <a:srgbClr val="FF2603"/>
            </a:solidFill>
            <a:prstDash val="sysDot"/>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69" name="Line"/>
          <p:cNvSpPr/>
          <p:nvPr/>
        </p:nvSpPr>
        <p:spPr>
          <a:xfrm flipV="1">
            <a:off x="16724871" y="7601730"/>
            <a:ext cx="2387760" cy="1584134"/>
          </a:xfrm>
          <a:prstGeom prst="line">
            <a:avLst/>
          </a:prstGeom>
          <a:ln w="63500">
            <a:solidFill>
              <a:schemeClr val="accent3">
                <a:hueOff val="49437"/>
                <a:lumOff val="-29144"/>
              </a:schemeClr>
            </a:solidFill>
            <a:prstDash val="sysDot"/>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70" name="Cavarroc et al. 2006, Guyon et al. 2006"/>
          <p:cNvSpPr txBox="1"/>
          <p:nvPr/>
        </p:nvSpPr>
        <p:spPr>
          <a:xfrm>
            <a:off x="1206500" y="2324100"/>
            <a:ext cx="21971000" cy="1003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25500">
              <a:spcBef>
                <a:spcPts val="0"/>
              </a:spcBef>
              <a:defRPr sz="3500">
                <a:latin typeface="+mn-lt"/>
                <a:ea typeface="+mn-ea"/>
                <a:cs typeface="+mn-cs"/>
                <a:sym typeface="Produkt Extralight"/>
              </a:defRPr>
            </a:lvl1pPr>
          </a:lstStyle>
          <a:p>
            <a:r>
              <a:t>Cavarroc et al. 2006, Guyon et al. 2006</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4" name="The perfect coronagraph"/>
          <p:cNvSpPr txBox="1">
            <a:spLocks noGrp="1"/>
          </p:cNvSpPr>
          <p:nvPr>
            <p:ph type="title"/>
          </p:nvPr>
        </p:nvSpPr>
        <p:spPr>
          <a:prstGeom prst="rect">
            <a:avLst/>
          </a:prstGeom>
        </p:spPr>
        <p:txBody>
          <a:bodyPr/>
          <a:lstStyle/>
          <a:p>
            <a:r>
              <a:t>The perfect coronagraph</a:t>
            </a:r>
          </a:p>
        </p:txBody>
      </p:sp>
      <p:sp>
        <p:nvSpPr>
          <p:cNvPr id="2175" name="Mathematically:  Project incoming light on flat wavefront (Z0) and subtract…"/>
          <p:cNvSpPr txBox="1">
            <a:spLocks noGrp="1"/>
          </p:cNvSpPr>
          <p:nvPr>
            <p:ph type="body" sz="half" idx="1"/>
          </p:nvPr>
        </p:nvSpPr>
        <p:spPr>
          <a:xfrm>
            <a:off x="1206500" y="4248504"/>
            <a:ext cx="9525416" cy="8912952"/>
          </a:xfrm>
          <a:prstGeom prst="rect">
            <a:avLst/>
          </a:prstGeom>
        </p:spPr>
        <p:txBody>
          <a:bodyPr/>
          <a:lstStyle/>
          <a:p>
            <a:r>
              <a:t>Mathematically: </a:t>
            </a:r>
            <a:br/>
            <a:r>
              <a:t>Project incoming light on flat wavefront (Z0) and subtract</a:t>
            </a:r>
            <a:br/>
            <a:br/>
            <a:endParaRPr/>
          </a:p>
          <a:p>
            <a:r>
              <a:t>Simulation: </a:t>
            </a:r>
            <a:br/>
            <a:r>
              <a:t>Project/fit incoming light on flat wavefront and subtract</a:t>
            </a:r>
          </a:p>
          <a:p>
            <a:r>
              <a:t>HCIPy: perfect coronagraph is implemented</a:t>
            </a:r>
          </a:p>
        </p:txBody>
      </p:sp>
      <p:sp>
        <p:nvSpPr>
          <p:cNvPr id="2176" name="Star"/>
          <p:cNvSpPr/>
          <p:nvPr/>
        </p:nvSpPr>
        <p:spPr>
          <a:xfrm>
            <a:off x="19659736" y="976430"/>
            <a:ext cx="724701" cy="689232"/>
          </a:xfrm>
          <a:prstGeom prst="star5">
            <a:avLst>
              <a:gd name="adj" fmla="val 19100"/>
              <a:gd name="hf" fmla="val 105146"/>
              <a:gd name="vf" fmla="val 110557"/>
            </a:avLst>
          </a:prstGeom>
          <a:solidFill>
            <a:srgbClr val="FFEC00"/>
          </a:solidFill>
          <a:ln w="25400">
            <a:solidFill>
              <a:srgbClr val="000000"/>
            </a:solidFill>
            <a:miter lim="400000"/>
          </a:ln>
          <a:effectLst>
            <a:outerShdw blurRad="50800" dist="12700" rotWithShape="0">
              <a:srgbClr val="000000">
                <a:alpha val="50000"/>
              </a:srgbClr>
            </a:outerShdw>
          </a:effectLst>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2177" name="Line"/>
          <p:cNvSpPr/>
          <p:nvPr/>
        </p:nvSpPr>
        <p:spPr>
          <a:xfrm>
            <a:off x="18292264" y="1536583"/>
            <a:ext cx="3459645" cy="15239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91" y="12346"/>
                  <a:pt x="5318" y="21600"/>
                  <a:pt x="10800" y="21600"/>
                </a:cubicBezTo>
                <a:cubicBezTo>
                  <a:pt x="16282" y="21600"/>
                  <a:pt x="20909" y="12346"/>
                  <a:pt x="21600" y="0"/>
                </a:cubicBezTo>
              </a:path>
            </a:pathLst>
          </a:custGeom>
          <a:ln w="38100">
            <a:solidFill>
              <a:srgbClr val="FF2600"/>
            </a:solidFill>
            <a:prstDash val="sysDot"/>
            <a:miter lim="400000"/>
          </a:ln>
        </p:spPr>
        <p:txBody>
          <a:bodyPr lIns="50800" tIns="50800" rIns="50800" bIns="50800" anchor="ctr"/>
          <a:lstStyle/>
          <a:p>
            <a:endParaRPr/>
          </a:p>
        </p:txBody>
      </p:sp>
      <p:sp>
        <p:nvSpPr>
          <p:cNvPr id="2178" name="Line"/>
          <p:cNvSpPr/>
          <p:nvPr/>
        </p:nvSpPr>
        <p:spPr>
          <a:xfrm>
            <a:off x="17408400" y="1487272"/>
            <a:ext cx="5288338" cy="23294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91" y="12346"/>
                  <a:pt x="5318" y="21600"/>
                  <a:pt x="10800" y="21600"/>
                </a:cubicBezTo>
                <a:cubicBezTo>
                  <a:pt x="16282" y="21600"/>
                  <a:pt x="20909" y="12346"/>
                  <a:pt x="21600" y="0"/>
                </a:cubicBezTo>
              </a:path>
            </a:pathLst>
          </a:custGeom>
          <a:ln w="38100">
            <a:solidFill>
              <a:srgbClr val="FF2600"/>
            </a:solidFill>
            <a:prstDash val="sysDot"/>
            <a:miter lim="400000"/>
          </a:ln>
        </p:spPr>
        <p:txBody>
          <a:bodyPr lIns="50800" tIns="50800" rIns="50800" bIns="50800" anchor="ctr"/>
          <a:lstStyle/>
          <a:p>
            <a:endParaRPr/>
          </a:p>
        </p:txBody>
      </p:sp>
      <p:sp>
        <p:nvSpPr>
          <p:cNvPr id="2179" name="Line"/>
          <p:cNvSpPr/>
          <p:nvPr/>
        </p:nvSpPr>
        <p:spPr>
          <a:xfrm flipV="1">
            <a:off x="18294629" y="1683961"/>
            <a:ext cx="1584128" cy="2261795"/>
          </a:xfrm>
          <a:prstGeom prst="line">
            <a:avLst/>
          </a:prstGeom>
          <a:ln w="25400">
            <a:solidFill>
              <a:srgbClr val="FF2603"/>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80" name="Line"/>
          <p:cNvSpPr/>
          <p:nvPr/>
        </p:nvSpPr>
        <p:spPr>
          <a:xfrm flipV="1">
            <a:off x="21225473" y="6269178"/>
            <a:ext cx="1" cy="4694438"/>
          </a:xfrm>
          <a:prstGeom prst="line">
            <a:avLst/>
          </a:prstGeom>
          <a:ln w="63500">
            <a:solidFill>
              <a:srgbClr val="FF2603"/>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81" name="Line"/>
          <p:cNvSpPr/>
          <p:nvPr/>
        </p:nvSpPr>
        <p:spPr>
          <a:xfrm flipH="1" flipV="1">
            <a:off x="20294031" y="8555300"/>
            <a:ext cx="941135" cy="2418008"/>
          </a:xfrm>
          <a:prstGeom prst="line">
            <a:avLst/>
          </a:prstGeom>
          <a:ln w="50800">
            <a:solidFill>
              <a:srgbClr val="FF2603"/>
            </a:solidFill>
            <a:miter lim="400000"/>
            <a:tail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82" name="Line"/>
          <p:cNvSpPr/>
          <p:nvPr/>
        </p:nvSpPr>
        <p:spPr>
          <a:xfrm flipV="1">
            <a:off x="18875600" y="8488571"/>
            <a:ext cx="847855" cy="2467489"/>
          </a:xfrm>
          <a:prstGeom prst="line">
            <a:avLst/>
          </a:prstGeom>
          <a:ln w="50800">
            <a:solidFill>
              <a:srgbClr val="FF2603"/>
            </a:solidFill>
            <a:miter lim="400000"/>
            <a:tail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83" name="Line"/>
          <p:cNvSpPr/>
          <p:nvPr/>
        </p:nvSpPr>
        <p:spPr>
          <a:xfrm flipV="1">
            <a:off x="19722366" y="8502596"/>
            <a:ext cx="1" cy="3516993"/>
          </a:xfrm>
          <a:prstGeom prst="line">
            <a:avLst/>
          </a:prstGeom>
          <a:ln w="508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84" name="Line"/>
          <p:cNvSpPr/>
          <p:nvPr/>
        </p:nvSpPr>
        <p:spPr>
          <a:xfrm flipV="1">
            <a:off x="20295380" y="8548068"/>
            <a:ext cx="1" cy="3482063"/>
          </a:xfrm>
          <a:prstGeom prst="line">
            <a:avLst/>
          </a:prstGeom>
          <a:ln w="50800">
            <a:solidFill>
              <a:srgbClr val="FF2603"/>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85" name="Line"/>
          <p:cNvSpPr/>
          <p:nvPr/>
        </p:nvSpPr>
        <p:spPr>
          <a:xfrm flipV="1">
            <a:off x="18895789" y="6223757"/>
            <a:ext cx="1" cy="4728221"/>
          </a:xfrm>
          <a:prstGeom prst="line">
            <a:avLst/>
          </a:prstGeom>
          <a:ln w="63500">
            <a:solidFill>
              <a:srgbClr val="FF2603"/>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86" name="Line"/>
          <p:cNvSpPr/>
          <p:nvPr/>
        </p:nvSpPr>
        <p:spPr>
          <a:xfrm flipV="1">
            <a:off x="20005757" y="1810961"/>
            <a:ext cx="1" cy="2265748"/>
          </a:xfrm>
          <a:prstGeom prst="line">
            <a:avLst/>
          </a:prstGeom>
          <a:ln w="25400">
            <a:solidFill>
              <a:srgbClr val="FF2603"/>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87" name="Line"/>
          <p:cNvSpPr/>
          <p:nvPr/>
        </p:nvSpPr>
        <p:spPr>
          <a:xfrm flipH="1" flipV="1">
            <a:off x="20154260" y="1702671"/>
            <a:ext cx="1584128" cy="2261795"/>
          </a:xfrm>
          <a:prstGeom prst="line">
            <a:avLst/>
          </a:prstGeom>
          <a:ln w="25400">
            <a:solidFill>
              <a:srgbClr val="FF2603"/>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88" name="Line"/>
          <p:cNvSpPr/>
          <p:nvPr/>
        </p:nvSpPr>
        <p:spPr>
          <a:xfrm flipV="1">
            <a:off x="18895789" y="6323618"/>
            <a:ext cx="358556" cy="4656889"/>
          </a:xfrm>
          <a:prstGeom prst="line">
            <a:avLst/>
          </a:prstGeom>
          <a:ln w="63500">
            <a:solidFill>
              <a:schemeClr val="accent3">
                <a:satOff val="-6303"/>
                <a:lumOff val="-14839"/>
              </a:schemeClr>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89" name="Line"/>
          <p:cNvSpPr/>
          <p:nvPr/>
        </p:nvSpPr>
        <p:spPr>
          <a:xfrm flipV="1">
            <a:off x="21252352" y="6592076"/>
            <a:ext cx="325565" cy="4357585"/>
          </a:xfrm>
          <a:prstGeom prst="line">
            <a:avLst/>
          </a:prstGeom>
          <a:ln w="63500">
            <a:solidFill>
              <a:schemeClr val="accent3">
                <a:satOff val="-6303"/>
                <a:lumOff val="-14839"/>
              </a:schemeClr>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90" name="Line"/>
          <p:cNvSpPr/>
          <p:nvPr/>
        </p:nvSpPr>
        <p:spPr>
          <a:xfrm>
            <a:off x="20175784" y="8551138"/>
            <a:ext cx="1041169" cy="2320403"/>
          </a:xfrm>
          <a:prstGeom prst="line">
            <a:avLst/>
          </a:prstGeom>
          <a:ln w="50800">
            <a:solidFill>
              <a:schemeClr val="accent3">
                <a:satOff val="-6303"/>
                <a:lumOff val="-14839"/>
              </a:schemeClr>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91" name="Line"/>
          <p:cNvSpPr/>
          <p:nvPr/>
        </p:nvSpPr>
        <p:spPr>
          <a:xfrm flipH="1">
            <a:off x="18938695" y="8486580"/>
            <a:ext cx="682709" cy="2437629"/>
          </a:xfrm>
          <a:prstGeom prst="line">
            <a:avLst/>
          </a:prstGeom>
          <a:ln w="50800">
            <a:solidFill>
              <a:schemeClr val="accent3">
                <a:satOff val="-6303"/>
                <a:lumOff val="-14839"/>
              </a:schemeClr>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92" name="Line"/>
          <p:cNvSpPr/>
          <p:nvPr/>
        </p:nvSpPr>
        <p:spPr>
          <a:xfrm flipH="1" flipV="1">
            <a:off x="19637884" y="8486224"/>
            <a:ext cx="167431" cy="3964514"/>
          </a:xfrm>
          <a:prstGeom prst="line">
            <a:avLst/>
          </a:prstGeom>
          <a:ln w="50800">
            <a:solidFill>
              <a:schemeClr val="accent3">
                <a:satOff val="-6303"/>
                <a:lumOff val="-14839"/>
              </a:schemeClr>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93" name="Line"/>
          <p:cNvSpPr/>
          <p:nvPr/>
        </p:nvSpPr>
        <p:spPr>
          <a:xfrm flipH="1" flipV="1">
            <a:off x="20159497" y="8573764"/>
            <a:ext cx="214026" cy="3843098"/>
          </a:xfrm>
          <a:prstGeom prst="line">
            <a:avLst/>
          </a:prstGeom>
          <a:ln w="50800">
            <a:solidFill>
              <a:schemeClr val="accent3">
                <a:satOff val="-6303"/>
                <a:lumOff val="-14839"/>
              </a:schemeClr>
            </a:solidFill>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194" name="…"/>
          <p:cNvSpPr txBox="1"/>
          <p:nvPr/>
        </p:nvSpPr>
        <p:spPr>
          <a:xfrm rot="5400000">
            <a:off x="19280074" y="5000169"/>
            <a:ext cx="2141252" cy="168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2438400">
              <a:lnSpc>
                <a:spcPct val="90000"/>
              </a:lnSpc>
              <a:spcBef>
                <a:spcPts val="0"/>
              </a:spcBef>
              <a:defRPr sz="10000" spc="-100">
                <a:latin typeface="Produkt Medium"/>
                <a:ea typeface="Produkt Medium"/>
                <a:cs typeface="Produkt Medium"/>
                <a:sym typeface="Produkt Medium"/>
              </a:defRPr>
            </a:lvl1pPr>
          </a:lstStyle>
          <a:p>
            <a:r>
              <a:t>… </a:t>
            </a:r>
          </a:p>
        </p:txBody>
      </p:sp>
      <p:sp>
        <p:nvSpPr>
          <p:cNvPr id="2195" name="Line"/>
          <p:cNvSpPr/>
          <p:nvPr/>
        </p:nvSpPr>
        <p:spPr>
          <a:xfrm>
            <a:off x="18860093" y="7197137"/>
            <a:ext cx="2386973" cy="1"/>
          </a:xfrm>
          <a:prstGeom prst="line">
            <a:avLst/>
          </a:prstGeom>
          <a:ln w="63500">
            <a:solidFill>
              <a:srgbClr val="FF2600"/>
            </a:solidFill>
            <a:prstDash val="sysDot"/>
            <a:miter lim="400000"/>
          </a:ln>
        </p:spPr>
        <p:txBody>
          <a:bodyPr lIns="50800" tIns="50800" rIns="50800" bIns="50800" anchor="ctr"/>
          <a:lstStyle/>
          <a:p>
            <a:endParaRPr/>
          </a:p>
        </p:txBody>
      </p:sp>
      <p:sp>
        <p:nvSpPr>
          <p:cNvPr id="2196" name="Saturn"/>
          <p:cNvSpPr/>
          <p:nvPr/>
        </p:nvSpPr>
        <p:spPr>
          <a:xfrm rot="641607">
            <a:off x="20639016" y="1120144"/>
            <a:ext cx="1007152" cy="524216"/>
          </a:xfrm>
          <a:custGeom>
            <a:avLst/>
            <a:gdLst/>
            <a:ahLst/>
            <a:cxnLst>
              <a:cxn ang="0">
                <a:pos x="wd2" y="hd2"/>
              </a:cxn>
              <a:cxn ang="5400000">
                <a:pos x="wd2" y="hd2"/>
              </a:cxn>
              <a:cxn ang="10800000">
                <a:pos x="wd2" y="hd2"/>
              </a:cxn>
              <a:cxn ang="16200000">
                <a:pos x="wd2" y="hd2"/>
              </a:cxn>
            </a:cxnLst>
            <a:rect l="0" t="0" r="r" b="b"/>
            <a:pathLst>
              <a:path w="20986" h="20722" extrusionOk="0">
                <a:moveTo>
                  <a:pt x="10578" y="1"/>
                </a:moveTo>
                <a:cubicBezTo>
                  <a:pt x="9874" y="-20"/>
                  <a:pt x="9157" y="218"/>
                  <a:pt x="8464" y="745"/>
                </a:cubicBezTo>
                <a:cubicBezTo>
                  <a:pt x="6243" y="2431"/>
                  <a:pt x="4928" y="6572"/>
                  <a:pt x="5038" y="10863"/>
                </a:cubicBezTo>
                <a:cubicBezTo>
                  <a:pt x="5041" y="10972"/>
                  <a:pt x="5010" y="11074"/>
                  <a:pt x="4959" y="11124"/>
                </a:cubicBezTo>
                <a:cubicBezTo>
                  <a:pt x="1769" y="14201"/>
                  <a:pt x="-247" y="17027"/>
                  <a:pt x="24" y="18312"/>
                </a:cubicBezTo>
                <a:cubicBezTo>
                  <a:pt x="415" y="20165"/>
                  <a:pt x="5419" y="18109"/>
                  <a:pt x="11201" y="13717"/>
                </a:cubicBezTo>
                <a:cubicBezTo>
                  <a:pt x="16983" y="9325"/>
                  <a:pt x="21353" y="4260"/>
                  <a:pt x="20962" y="2407"/>
                </a:cubicBezTo>
                <a:cubicBezTo>
                  <a:pt x="20691" y="1122"/>
                  <a:pt x="18203" y="1719"/>
                  <a:pt x="14776" y="3669"/>
                </a:cubicBezTo>
                <a:cubicBezTo>
                  <a:pt x="14721" y="3700"/>
                  <a:pt x="14661" y="3665"/>
                  <a:pt x="14623" y="3583"/>
                </a:cubicBezTo>
                <a:cubicBezTo>
                  <a:pt x="13605" y="1349"/>
                  <a:pt x="12125" y="48"/>
                  <a:pt x="10578" y="1"/>
                </a:cubicBezTo>
                <a:close/>
                <a:moveTo>
                  <a:pt x="16712" y="4606"/>
                </a:moveTo>
                <a:cubicBezTo>
                  <a:pt x="17082" y="4644"/>
                  <a:pt x="17316" y="4814"/>
                  <a:pt x="17382" y="5127"/>
                </a:cubicBezTo>
                <a:cubicBezTo>
                  <a:pt x="17663" y="6457"/>
                  <a:pt x="14806" y="9877"/>
                  <a:pt x="11001" y="12767"/>
                </a:cubicBezTo>
                <a:cubicBezTo>
                  <a:pt x="7197" y="15656"/>
                  <a:pt x="3885" y="16921"/>
                  <a:pt x="3604" y="15592"/>
                </a:cubicBezTo>
                <a:cubicBezTo>
                  <a:pt x="3472" y="14965"/>
                  <a:pt x="4037" y="13873"/>
                  <a:pt x="5070" y="12592"/>
                </a:cubicBezTo>
                <a:cubicBezTo>
                  <a:pt x="5108" y="12544"/>
                  <a:pt x="5160" y="12586"/>
                  <a:pt x="5170" y="12671"/>
                </a:cubicBezTo>
                <a:cubicBezTo>
                  <a:pt x="5233" y="13188"/>
                  <a:pt x="5318" y="13702"/>
                  <a:pt x="5425" y="14209"/>
                </a:cubicBezTo>
                <a:cubicBezTo>
                  <a:pt x="5491" y="14521"/>
                  <a:pt x="5563" y="14823"/>
                  <a:pt x="5643" y="15115"/>
                </a:cubicBezTo>
                <a:cubicBezTo>
                  <a:pt x="5669" y="15213"/>
                  <a:pt x="5728" y="15266"/>
                  <a:pt x="5785" y="15245"/>
                </a:cubicBezTo>
                <a:cubicBezTo>
                  <a:pt x="7141" y="14753"/>
                  <a:pt x="8983" y="13676"/>
                  <a:pt x="10888" y="12230"/>
                </a:cubicBezTo>
                <a:cubicBezTo>
                  <a:pt x="12711" y="10845"/>
                  <a:pt x="14371" y="9297"/>
                  <a:pt x="15561" y="7873"/>
                </a:cubicBezTo>
                <a:cubicBezTo>
                  <a:pt x="15601" y="7825"/>
                  <a:pt x="15639" y="7779"/>
                  <a:pt x="15677" y="7733"/>
                </a:cubicBezTo>
                <a:cubicBezTo>
                  <a:pt x="15726" y="7672"/>
                  <a:pt x="15749" y="7557"/>
                  <a:pt x="15732" y="7450"/>
                </a:cubicBezTo>
                <a:cubicBezTo>
                  <a:pt x="15683" y="7135"/>
                  <a:pt x="15627" y="6820"/>
                  <a:pt x="15561" y="6510"/>
                </a:cubicBezTo>
                <a:cubicBezTo>
                  <a:pt x="15454" y="6002"/>
                  <a:pt x="15329" y="5520"/>
                  <a:pt x="15186" y="5064"/>
                </a:cubicBezTo>
                <a:cubicBezTo>
                  <a:pt x="15162" y="4988"/>
                  <a:pt x="15184" y="4892"/>
                  <a:pt x="15229" y="4876"/>
                </a:cubicBezTo>
                <a:cubicBezTo>
                  <a:pt x="15836" y="4664"/>
                  <a:pt x="16342" y="4568"/>
                  <a:pt x="16712" y="4606"/>
                </a:cubicBezTo>
                <a:close/>
                <a:moveTo>
                  <a:pt x="15869" y="10396"/>
                </a:moveTo>
                <a:cubicBezTo>
                  <a:pt x="14493" y="11701"/>
                  <a:pt x="12945" y="13016"/>
                  <a:pt x="11315" y="14254"/>
                </a:cubicBezTo>
                <a:cubicBezTo>
                  <a:pt x="9676" y="15499"/>
                  <a:pt x="8075" y="16574"/>
                  <a:pt x="6614" y="17425"/>
                </a:cubicBezTo>
                <a:cubicBezTo>
                  <a:pt x="6573" y="17449"/>
                  <a:pt x="6559" y="17548"/>
                  <a:pt x="6589" y="17606"/>
                </a:cubicBezTo>
                <a:cubicBezTo>
                  <a:pt x="8086" y="20507"/>
                  <a:pt x="10412" y="21580"/>
                  <a:pt x="12522" y="19977"/>
                </a:cubicBezTo>
                <a:cubicBezTo>
                  <a:pt x="14632" y="18375"/>
                  <a:pt x="15924" y="14552"/>
                  <a:pt x="15953" y="10494"/>
                </a:cubicBezTo>
                <a:cubicBezTo>
                  <a:pt x="15954" y="10413"/>
                  <a:pt x="15908" y="10359"/>
                  <a:pt x="15869" y="10396"/>
                </a:cubicBezTo>
                <a:close/>
              </a:path>
            </a:pathLst>
          </a:custGeom>
          <a:solidFill>
            <a:schemeClr val="accent3">
              <a:hueOff val="49437"/>
              <a:lumOff val="-29144"/>
            </a:schemeClr>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2197" name="Line"/>
          <p:cNvSpPr/>
          <p:nvPr/>
        </p:nvSpPr>
        <p:spPr>
          <a:xfrm>
            <a:off x="19104107" y="7580807"/>
            <a:ext cx="2348699" cy="269766"/>
          </a:xfrm>
          <a:prstGeom prst="line">
            <a:avLst/>
          </a:prstGeom>
          <a:ln w="63500">
            <a:solidFill>
              <a:schemeClr val="accent3">
                <a:hueOff val="49437"/>
                <a:lumOff val="-29144"/>
              </a:schemeClr>
            </a:solidFill>
            <a:prstDash val="sysDot"/>
            <a:miter lim="400000"/>
          </a:ln>
        </p:spPr>
        <p:txBody>
          <a:bodyPr lIns="50800" tIns="50800" rIns="50800" bIns="50800" anchor="ctr"/>
          <a:lstStyle/>
          <a:p>
            <a:endParaRPr/>
          </a:p>
        </p:txBody>
      </p:sp>
      <p:grpSp>
        <p:nvGrpSpPr>
          <p:cNvPr id="2202" name="Group"/>
          <p:cNvGrpSpPr/>
          <p:nvPr/>
        </p:nvGrpSpPr>
        <p:grpSpPr>
          <a:xfrm>
            <a:off x="11346573" y="2971266"/>
            <a:ext cx="5700273" cy="9574005"/>
            <a:chOff x="-374140" y="-453000"/>
            <a:chExt cx="5700271" cy="9574003"/>
          </a:xfrm>
        </p:grpSpPr>
        <p:pic>
          <p:nvPicPr>
            <p:cNvPr id="2198" name="Planet_pupil.pdf" descr="Planet_pupil.pdf"/>
            <p:cNvPicPr>
              <a:picLocks noChangeAspect="1"/>
            </p:cNvPicPr>
            <p:nvPr/>
          </p:nvPicPr>
          <p:blipFill>
            <a:blip r:embed="rId2"/>
            <a:srcRect l="50523"/>
            <a:stretch>
              <a:fillRect/>
            </a:stretch>
          </p:blipFill>
          <p:spPr>
            <a:xfrm>
              <a:off x="0" y="4815024"/>
              <a:ext cx="5326132" cy="4305979"/>
            </a:xfrm>
            <a:prstGeom prst="rect">
              <a:avLst/>
            </a:prstGeom>
            <a:ln w="12700" cap="flat">
              <a:noFill/>
              <a:miter lim="400000"/>
            </a:ln>
            <a:effectLst/>
          </p:spPr>
        </p:pic>
        <p:pic>
          <p:nvPicPr>
            <p:cNvPr id="2199" name="Star_pupil.pdf" descr="Star_pupil.pdf"/>
            <p:cNvPicPr>
              <a:picLocks noChangeAspect="1"/>
            </p:cNvPicPr>
            <p:nvPr/>
          </p:nvPicPr>
          <p:blipFill>
            <a:blip r:embed="rId3"/>
            <a:srcRect l="51235"/>
            <a:stretch>
              <a:fillRect/>
            </a:stretch>
          </p:blipFill>
          <p:spPr>
            <a:xfrm>
              <a:off x="70658" y="0"/>
              <a:ext cx="5249660" cy="4306091"/>
            </a:xfrm>
            <a:prstGeom prst="rect">
              <a:avLst/>
            </a:prstGeom>
            <a:ln w="12700" cap="flat">
              <a:noFill/>
              <a:miter lim="400000"/>
            </a:ln>
            <a:effectLst/>
          </p:spPr>
        </p:pic>
        <p:pic>
          <p:nvPicPr>
            <p:cNvPr id="2200" name="Planet_pupil.pdf" descr="Planet_pupil.pdf"/>
            <p:cNvPicPr>
              <a:picLocks noChangeAspect="1"/>
            </p:cNvPicPr>
            <p:nvPr/>
          </p:nvPicPr>
          <p:blipFill>
            <a:blip r:embed="rId2"/>
            <a:srcRect l="2661" t="185" r="58454" b="1980"/>
            <a:stretch>
              <a:fillRect/>
            </a:stretch>
          </p:blipFill>
          <p:spPr>
            <a:xfrm>
              <a:off x="-186935" y="4321617"/>
              <a:ext cx="1238823" cy="1246764"/>
            </a:xfrm>
            <a:prstGeom prst="rect">
              <a:avLst/>
            </a:prstGeom>
            <a:ln w="12700" cap="flat">
              <a:noFill/>
              <a:miter lim="400000"/>
            </a:ln>
            <a:effectLst/>
          </p:spPr>
        </p:pic>
        <p:pic>
          <p:nvPicPr>
            <p:cNvPr id="2201" name="Planet_pupil.pdf" descr="Planet_pupil.pdf"/>
            <p:cNvPicPr>
              <a:picLocks noChangeAspect="1"/>
            </p:cNvPicPr>
            <p:nvPr/>
          </p:nvPicPr>
          <p:blipFill>
            <a:blip r:embed="rId2"/>
            <a:srcRect l="2661" t="185" r="58454" b="1980"/>
            <a:stretch>
              <a:fillRect/>
            </a:stretch>
          </p:blipFill>
          <p:spPr>
            <a:xfrm>
              <a:off x="-374141" y="-453001"/>
              <a:ext cx="1238823" cy="1246764"/>
            </a:xfrm>
            <a:prstGeom prst="rect">
              <a:avLst/>
            </a:prstGeom>
            <a:ln w="12700" cap="flat">
              <a:noFill/>
              <a:miter lim="400000"/>
            </a:ln>
            <a:effectLst/>
          </p:spPr>
        </p:pic>
      </p:grpSp>
      <p:sp>
        <p:nvSpPr>
          <p:cNvPr id="2220" name="Connection Line"/>
          <p:cNvSpPr/>
          <p:nvPr/>
        </p:nvSpPr>
        <p:spPr>
          <a:xfrm>
            <a:off x="19601045" y="8392785"/>
            <a:ext cx="861059" cy="178811"/>
          </a:xfrm>
          <a:custGeom>
            <a:avLst/>
            <a:gdLst/>
            <a:ahLst/>
            <a:cxnLst>
              <a:cxn ang="0">
                <a:pos x="wd2" y="hd2"/>
              </a:cxn>
              <a:cxn ang="5400000">
                <a:pos x="wd2" y="hd2"/>
              </a:cxn>
              <a:cxn ang="10800000">
                <a:pos x="wd2" y="hd2"/>
              </a:cxn>
              <a:cxn ang="16200000">
                <a:pos x="wd2" y="hd2"/>
              </a:cxn>
            </a:cxnLst>
            <a:rect l="0" t="0" r="r" b="b"/>
            <a:pathLst>
              <a:path w="21600" h="16206" extrusionOk="0">
                <a:moveTo>
                  <a:pt x="0" y="1199"/>
                </a:moveTo>
                <a:cubicBezTo>
                  <a:pt x="7384" y="21600"/>
                  <a:pt x="14584" y="21200"/>
                  <a:pt x="21600" y="0"/>
                </a:cubicBezTo>
              </a:path>
            </a:pathLst>
          </a:custGeom>
          <a:ln w="139700">
            <a:solidFill>
              <a:srgbClr val="000000"/>
            </a:solidFill>
            <a:miter lim="400000"/>
          </a:ln>
        </p:spPr>
        <p:txBody>
          <a:bodyPr/>
          <a:lstStyle/>
          <a:p>
            <a:endParaRPr/>
          </a:p>
        </p:txBody>
      </p:sp>
      <p:sp>
        <p:nvSpPr>
          <p:cNvPr id="2221" name="Connection Line"/>
          <p:cNvSpPr/>
          <p:nvPr/>
        </p:nvSpPr>
        <p:spPr>
          <a:xfrm>
            <a:off x="18751855" y="10857078"/>
            <a:ext cx="2606788" cy="515549"/>
          </a:xfrm>
          <a:custGeom>
            <a:avLst/>
            <a:gdLst/>
            <a:ahLst/>
            <a:cxnLst>
              <a:cxn ang="0">
                <a:pos x="wd2" y="hd2"/>
              </a:cxn>
              <a:cxn ang="5400000">
                <a:pos x="wd2" y="hd2"/>
              </a:cxn>
              <a:cxn ang="10800000">
                <a:pos x="wd2" y="hd2"/>
              </a:cxn>
              <a:cxn ang="16200000">
                <a:pos x="wd2" y="hd2"/>
              </a:cxn>
            </a:cxnLst>
            <a:rect l="0" t="0" r="r" b="b"/>
            <a:pathLst>
              <a:path w="21600" h="16202" extrusionOk="0">
                <a:moveTo>
                  <a:pt x="0" y="0"/>
                </a:moveTo>
                <a:cubicBezTo>
                  <a:pt x="7273" y="21335"/>
                  <a:pt x="14473" y="21600"/>
                  <a:pt x="21600" y="794"/>
                </a:cubicBezTo>
              </a:path>
            </a:pathLst>
          </a:custGeom>
          <a:ln w="139700">
            <a:solidFill>
              <a:srgbClr val="000000"/>
            </a:solidFill>
            <a:miter lim="400000"/>
          </a:ln>
        </p:spPr>
        <p:txBody>
          <a:bodyPr/>
          <a:lstStyle/>
          <a:p>
            <a:endParaRPr/>
          </a:p>
        </p:txBody>
      </p:sp>
      <p:sp>
        <p:nvSpPr>
          <p:cNvPr id="2205" name="Rectangle"/>
          <p:cNvSpPr/>
          <p:nvPr/>
        </p:nvSpPr>
        <p:spPr>
          <a:xfrm>
            <a:off x="19779132" y="11162316"/>
            <a:ext cx="480029" cy="513551"/>
          </a:xfrm>
          <a:prstGeom prst="rect">
            <a:avLst/>
          </a:prstGeom>
          <a:solidFill>
            <a:srgbClr val="FFFFFF"/>
          </a:solidFill>
          <a:ln w="12700">
            <a:miter lim="400000"/>
          </a:ln>
        </p:spPr>
        <p:txBody>
          <a:bodyPr lIns="50800" tIns="50800" rIns="50800" bIns="50800" anchor="ctr"/>
          <a:lstStyle/>
          <a:p>
            <a:pPr algn="ctr" defTabSz="584200">
              <a:spcBef>
                <a:spcPts val="0"/>
              </a:spcBef>
              <a:defRPr sz="2400">
                <a:solidFill>
                  <a:srgbClr val="FFFFFF"/>
                </a:solidFill>
                <a:latin typeface="Helvetica Light"/>
                <a:ea typeface="Helvetica Light"/>
                <a:cs typeface="Helvetica Light"/>
                <a:sym typeface="Helvetica Light"/>
              </a:defRPr>
            </a:pPr>
            <a:endParaRPr/>
          </a:p>
        </p:txBody>
      </p:sp>
      <p:sp>
        <p:nvSpPr>
          <p:cNvPr id="2206" name="Line"/>
          <p:cNvSpPr/>
          <p:nvPr/>
        </p:nvSpPr>
        <p:spPr>
          <a:xfrm>
            <a:off x="16957698" y="6198603"/>
            <a:ext cx="1834061" cy="898279"/>
          </a:xfrm>
          <a:prstGeom prst="line">
            <a:avLst/>
          </a:prstGeom>
          <a:ln w="63500">
            <a:solidFill>
              <a:srgbClr val="FF2603"/>
            </a:solidFill>
            <a:prstDash val="sysDot"/>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2207" name="The perfect coronagraph"/>
          <p:cNvSpPr txBox="1"/>
          <p:nvPr/>
        </p:nvSpPr>
        <p:spPr>
          <a:xfrm>
            <a:off x="1206500" y="635000"/>
            <a:ext cx="21971000" cy="1689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2438400">
              <a:lnSpc>
                <a:spcPct val="90000"/>
              </a:lnSpc>
              <a:spcBef>
                <a:spcPts val="0"/>
              </a:spcBef>
              <a:defRPr sz="10000" spc="-100">
                <a:latin typeface="+mn-lt"/>
                <a:ea typeface="+mn-ea"/>
                <a:cs typeface="+mn-cs"/>
                <a:sym typeface="Produkt Extralight"/>
              </a:defRPr>
            </a:lvl1pPr>
          </a:lstStyle>
          <a:p>
            <a:r>
              <a:t>The perfect coronagraph</a:t>
            </a:r>
          </a:p>
        </p:txBody>
      </p:sp>
      <p:pic>
        <p:nvPicPr>
          <p:cNvPr id="2208" name="Screenshot 2024-07-19 at 16.25.58.png" descr="Screenshot 2024-07-19 at 16.25.58.png"/>
          <p:cNvPicPr>
            <a:picLocks noChangeAspect="1"/>
          </p:cNvPicPr>
          <p:nvPr/>
        </p:nvPicPr>
        <p:blipFill>
          <a:blip r:embed="rId4"/>
          <a:stretch>
            <a:fillRect/>
          </a:stretch>
        </p:blipFill>
        <p:spPr>
          <a:xfrm>
            <a:off x="1436648" y="6556567"/>
            <a:ext cx="4162609" cy="1289823"/>
          </a:xfrm>
          <a:prstGeom prst="rect">
            <a:avLst/>
          </a:prstGeom>
          <a:ln w="12700">
            <a:miter lim="400000"/>
          </a:ln>
        </p:spPr>
      </p:pic>
      <p:sp>
        <p:nvSpPr>
          <p:cNvPr id="2209" name="Space"/>
          <p:cNvSpPr txBox="1"/>
          <p:nvPr/>
        </p:nvSpPr>
        <p:spPr>
          <a:xfrm>
            <a:off x="20606405" y="5044619"/>
            <a:ext cx="153924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Space</a:t>
            </a:r>
          </a:p>
        </p:txBody>
      </p:sp>
      <p:grpSp>
        <p:nvGrpSpPr>
          <p:cNvPr id="2215" name="Group"/>
          <p:cNvGrpSpPr/>
          <p:nvPr/>
        </p:nvGrpSpPr>
        <p:grpSpPr>
          <a:xfrm>
            <a:off x="11346573" y="2971266"/>
            <a:ext cx="5700273" cy="9574005"/>
            <a:chOff x="-374140" y="-453000"/>
            <a:chExt cx="5700271" cy="9574003"/>
          </a:xfrm>
        </p:grpSpPr>
        <p:pic>
          <p:nvPicPr>
            <p:cNvPr id="2210" name="Planet_pupil.pdf" descr="Planet_pupil.pdf"/>
            <p:cNvPicPr>
              <a:picLocks noChangeAspect="1"/>
            </p:cNvPicPr>
            <p:nvPr/>
          </p:nvPicPr>
          <p:blipFill>
            <a:blip r:embed="rId2"/>
            <a:srcRect l="50523"/>
            <a:stretch>
              <a:fillRect/>
            </a:stretch>
          </p:blipFill>
          <p:spPr>
            <a:xfrm>
              <a:off x="0" y="4815024"/>
              <a:ext cx="5326132" cy="4305979"/>
            </a:xfrm>
            <a:prstGeom prst="rect">
              <a:avLst/>
            </a:prstGeom>
            <a:ln w="12700" cap="flat">
              <a:noFill/>
              <a:miter lim="400000"/>
            </a:ln>
            <a:effectLst/>
          </p:spPr>
        </p:pic>
        <p:pic>
          <p:nvPicPr>
            <p:cNvPr id="2211" name="Star_pupil.pdf" descr="Star_pupil.pdf"/>
            <p:cNvPicPr>
              <a:picLocks noChangeAspect="1"/>
            </p:cNvPicPr>
            <p:nvPr/>
          </p:nvPicPr>
          <p:blipFill>
            <a:blip r:embed="rId3"/>
            <a:srcRect l="51235"/>
            <a:stretch>
              <a:fillRect/>
            </a:stretch>
          </p:blipFill>
          <p:spPr>
            <a:xfrm>
              <a:off x="70658" y="0"/>
              <a:ext cx="5249660" cy="4306091"/>
            </a:xfrm>
            <a:prstGeom prst="rect">
              <a:avLst/>
            </a:prstGeom>
            <a:ln w="12700" cap="flat">
              <a:noFill/>
              <a:miter lim="400000"/>
            </a:ln>
            <a:effectLst/>
          </p:spPr>
        </p:pic>
        <p:pic>
          <p:nvPicPr>
            <p:cNvPr id="2212" name="Planet_pupil.pdf" descr="Planet_pupil.pdf"/>
            <p:cNvPicPr>
              <a:picLocks noChangeAspect="1"/>
            </p:cNvPicPr>
            <p:nvPr/>
          </p:nvPicPr>
          <p:blipFill>
            <a:blip r:embed="rId2"/>
            <a:srcRect l="2661" t="185" r="58454" b="1980"/>
            <a:stretch>
              <a:fillRect/>
            </a:stretch>
          </p:blipFill>
          <p:spPr>
            <a:xfrm>
              <a:off x="-374141" y="-453001"/>
              <a:ext cx="1238823" cy="1246764"/>
            </a:xfrm>
            <a:prstGeom prst="rect">
              <a:avLst/>
            </a:prstGeom>
            <a:ln w="12700" cap="flat">
              <a:noFill/>
              <a:miter lim="400000"/>
            </a:ln>
            <a:effectLst/>
          </p:spPr>
        </p:pic>
        <p:pic>
          <p:nvPicPr>
            <p:cNvPr id="2213" name="Planet_pupil.pdf" descr="Planet_pupil.pdf"/>
            <p:cNvPicPr>
              <a:picLocks noChangeAspect="1"/>
            </p:cNvPicPr>
            <p:nvPr/>
          </p:nvPicPr>
          <p:blipFill>
            <a:blip r:embed="rId2"/>
            <a:srcRect l="64079" t="41752" r="28979" b="40893"/>
            <a:stretch>
              <a:fillRect/>
            </a:stretch>
          </p:blipFill>
          <p:spPr>
            <a:xfrm>
              <a:off x="302388" y="5039619"/>
              <a:ext cx="3821087" cy="382110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38100" cap="flat">
              <a:solidFill>
                <a:srgbClr val="000000"/>
              </a:solidFill>
              <a:prstDash val="solid"/>
              <a:miter lim="400000"/>
            </a:ln>
            <a:effectLst/>
          </p:spPr>
        </p:pic>
        <p:pic>
          <p:nvPicPr>
            <p:cNvPr id="2214" name="Planet_pupil.pdf" descr="Planet_pupil.pdf"/>
            <p:cNvPicPr>
              <a:picLocks noChangeAspect="1"/>
            </p:cNvPicPr>
            <p:nvPr/>
          </p:nvPicPr>
          <p:blipFill>
            <a:blip r:embed="rId2"/>
            <a:srcRect l="2661" t="185" r="58454" b="1980"/>
            <a:stretch>
              <a:fillRect/>
            </a:stretch>
          </p:blipFill>
          <p:spPr>
            <a:xfrm>
              <a:off x="-186935" y="4321617"/>
              <a:ext cx="1238823" cy="1246764"/>
            </a:xfrm>
            <a:prstGeom prst="rect">
              <a:avLst/>
            </a:prstGeom>
            <a:ln w="12700" cap="flat">
              <a:noFill/>
              <a:miter lim="400000"/>
            </a:ln>
            <a:effectLst/>
          </p:spPr>
        </p:pic>
      </p:grpSp>
      <p:sp>
        <p:nvSpPr>
          <p:cNvPr id="2216" name="Companion"/>
          <p:cNvSpPr txBox="1"/>
          <p:nvPr/>
        </p:nvSpPr>
        <p:spPr>
          <a:xfrm>
            <a:off x="12774387" y="7684672"/>
            <a:ext cx="297078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chemeClr val="accent3">
                    <a:hueOff val="49437"/>
                    <a:lumOff val="-29144"/>
                  </a:schemeClr>
                </a:solidFill>
                <a:latin typeface="Graphik"/>
                <a:ea typeface="Graphik"/>
                <a:cs typeface="Graphik"/>
                <a:sym typeface="Graphik"/>
              </a:defRPr>
            </a:lvl1pPr>
          </a:lstStyle>
          <a:p>
            <a:r>
              <a:t>Companion</a:t>
            </a:r>
          </a:p>
        </p:txBody>
      </p:sp>
      <p:sp>
        <p:nvSpPr>
          <p:cNvPr id="2217" name="Cavarroc et al. 2006, Guyon et al. 2006"/>
          <p:cNvSpPr txBox="1"/>
          <p:nvPr/>
        </p:nvSpPr>
        <p:spPr>
          <a:xfrm>
            <a:off x="1206500" y="2324100"/>
            <a:ext cx="21971000" cy="1003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25500">
              <a:spcBef>
                <a:spcPts val="0"/>
              </a:spcBef>
              <a:defRPr sz="3500">
                <a:latin typeface="+mn-lt"/>
                <a:ea typeface="+mn-ea"/>
                <a:cs typeface="+mn-cs"/>
                <a:sym typeface="Produkt Extralight"/>
              </a:defRPr>
            </a:lvl1pPr>
          </a:lstStyle>
          <a:p>
            <a:r>
              <a:t>Cavarroc et al. 2006, Guyon et al. 2006</a:t>
            </a:r>
          </a:p>
        </p:txBody>
      </p:sp>
      <p:sp>
        <p:nvSpPr>
          <p:cNvPr id="2218" name="Star"/>
          <p:cNvSpPr txBox="1"/>
          <p:nvPr/>
        </p:nvSpPr>
        <p:spPr>
          <a:xfrm>
            <a:off x="13203037" y="2907419"/>
            <a:ext cx="108915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2600"/>
                </a:solidFill>
                <a:latin typeface="Graphik"/>
                <a:ea typeface="Graphik"/>
                <a:cs typeface="Graphik"/>
                <a:sym typeface="Graphik"/>
              </a:defRPr>
            </a:lvl1pPr>
          </a:lstStyle>
          <a:p>
            <a:r>
              <a:t>Star</a:t>
            </a:r>
          </a:p>
        </p:txBody>
      </p:sp>
      <p:sp>
        <p:nvSpPr>
          <p:cNvPr id="2219" name="Line"/>
          <p:cNvSpPr/>
          <p:nvPr/>
        </p:nvSpPr>
        <p:spPr>
          <a:xfrm flipV="1">
            <a:off x="16724871" y="7601730"/>
            <a:ext cx="2387760" cy="1584134"/>
          </a:xfrm>
          <a:prstGeom prst="line">
            <a:avLst/>
          </a:prstGeom>
          <a:ln w="63500">
            <a:solidFill>
              <a:schemeClr val="accent3">
                <a:hueOff val="49437"/>
                <a:lumOff val="-29144"/>
              </a:schemeClr>
            </a:solidFill>
            <a:prstDash val="sysDot"/>
            <a:miter lim="400000"/>
            <a:headEnd type="triangle"/>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3" name="What about aberrations and resolving the star?"/>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What about aberrations and resolving the star?</a:t>
            </a:r>
          </a:p>
        </p:txBody>
      </p:sp>
      <p:sp>
        <p:nvSpPr>
          <p:cNvPr id="2224" name="The perfect coronagraph"/>
          <p:cNvSpPr txBox="1">
            <a:spLocks noGrp="1"/>
          </p:cNvSpPr>
          <p:nvPr>
            <p:ph type="title"/>
          </p:nvPr>
        </p:nvSpPr>
        <p:spPr>
          <a:prstGeom prst="rect">
            <a:avLst/>
          </a:prstGeom>
        </p:spPr>
        <p:txBody>
          <a:bodyPr/>
          <a:lstStyle/>
          <a:p>
            <a:r>
              <a:t>The perfect coronagraph</a:t>
            </a:r>
          </a:p>
        </p:txBody>
      </p:sp>
      <p:sp>
        <p:nvSpPr>
          <p:cNvPr id="2225" name="Aberrations are not subtracted and result in residual starlight…"/>
          <p:cNvSpPr txBox="1">
            <a:spLocks noGrp="1"/>
          </p:cNvSpPr>
          <p:nvPr>
            <p:ph type="body" sz="half" idx="1"/>
          </p:nvPr>
        </p:nvSpPr>
        <p:spPr>
          <a:xfrm>
            <a:off x="1206500" y="4248504"/>
            <a:ext cx="12517448" cy="8919125"/>
          </a:xfrm>
          <a:prstGeom prst="rect">
            <a:avLst/>
          </a:prstGeom>
        </p:spPr>
        <p:txBody>
          <a:bodyPr/>
          <a:lstStyle/>
          <a:p>
            <a:r>
              <a:t>Aberrations are not subtracted and result in residual starlight</a:t>
            </a:r>
          </a:p>
          <a:p>
            <a:r>
              <a:t>A resolved star is not described by a flat wavefront -&gt; residual starlight</a:t>
            </a:r>
          </a:p>
          <a:p>
            <a:r>
              <a:t>Extend the perfect coronagraph to higher orders</a:t>
            </a:r>
          </a:p>
          <a:p>
            <a:r>
              <a:t>The cost is sensitivity close in.</a:t>
            </a:r>
          </a:p>
          <a:p>
            <a:pPr lvl="3"/>
            <a:r>
              <a:t>Every mode increases the blindspot by (λ/D)</a:t>
            </a:r>
            <a:r>
              <a:rPr baseline="31999"/>
              <a:t>2</a:t>
            </a:r>
          </a:p>
        </p:txBody>
      </p:sp>
      <p:pic>
        <p:nvPicPr>
          <p:cNvPr id="2226" name="Sagan_perfect_aberrated.mp4" descr="Sagan_perfect_aberrated.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4530392" y="4165242"/>
            <a:ext cx="9111048" cy="9111049"/>
          </a:xfrm>
          <a:prstGeom prst="rect">
            <a:avLst/>
          </a:prstGeom>
          <a:ln w="12700">
            <a:miter lim="400000"/>
          </a:ln>
        </p:spPr>
      </p:pic>
      <p:sp>
        <p:nvSpPr>
          <p:cNvPr id="2227" name="Perfect order 2"/>
          <p:cNvSpPr txBox="1"/>
          <p:nvPr/>
        </p:nvSpPr>
        <p:spPr>
          <a:xfrm>
            <a:off x="15090499" y="3339921"/>
            <a:ext cx="353110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Perfect order 2</a:t>
            </a:r>
          </a:p>
        </p:txBody>
      </p:sp>
      <p:sp>
        <p:nvSpPr>
          <p:cNvPr id="2228" name="Perfect order 6"/>
          <p:cNvSpPr txBox="1"/>
          <p:nvPr/>
        </p:nvSpPr>
        <p:spPr>
          <a:xfrm>
            <a:off x="19482849" y="3339921"/>
            <a:ext cx="353110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Perfect order 6</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22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226"/>
                </p:tgtEl>
              </p:cMediaNode>
            </p:video>
            <p:seq concurrent="1" prevAc="none" nextAc="seek">
              <p:cTn id="8" restart="whenNotActive" fill="hold" evtFilter="cancelBubble" nodeType="interactiveSeq">
                <p:stCondLst>
                  <p:cond evt="onClick" delay="0">
                    <p:tgtEl>
                      <p:spTgt spid="22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26"/>
                                        </p:tgtEl>
                                      </p:cBhvr>
                                    </p:cmd>
                                  </p:childTnLst>
                                </p:cTn>
                              </p:par>
                            </p:childTnLst>
                          </p:cTn>
                        </p:par>
                      </p:childTnLst>
                    </p:cTn>
                  </p:par>
                </p:childTnLst>
              </p:cTn>
              <p:nextCondLst>
                <p:cond evt="onClick" delay="0">
                  <p:tgtEl>
                    <p:spTgt spid="2226"/>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0" name="The perfect coronagraph"/>
          <p:cNvSpPr txBox="1">
            <a:spLocks noGrp="1"/>
          </p:cNvSpPr>
          <p:nvPr>
            <p:ph type="title"/>
          </p:nvPr>
        </p:nvSpPr>
        <p:spPr>
          <a:prstGeom prst="rect">
            <a:avLst/>
          </a:prstGeom>
        </p:spPr>
        <p:txBody>
          <a:bodyPr/>
          <a:lstStyle/>
          <a:p>
            <a:r>
              <a:t>The perfect coronagraph</a:t>
            </a:r>
          </a:p>
        </p:txBody>
      </p:sp>
      <p:sp>
        <p:nvSpPr>
          <p:cNvPr id="2231" name="How do we make the perfect coronagraph?…"/>
          <p:cNvSpPr txBox="1">
            <a:spLocks noGrp="1"/>
          </p:cNvSpPr>
          <p:nvPr>
            <p:ph type="body" sz="half" idx="1"/>
          </p:nvPr>
        </p:nvSpPr>
        <p:spPr>
          <a:xfrm>
            <a:off x="847438" y="2941778"/>
            <a:ext cx="7825937" cy="9090140"/>
          </a:xfrm>
          <a:prstGeom prst="rect">
            <a:avLst/>
          </a:prstGeom>
        </p:spPr>
        <p:txBody>
          <a:bodyPr/>
          <a:lstStyle/>
          <a:p>
            <a:r>
              <a:t>How do we make the perfect coronagraph?</a:t>
            </a:r>
          </a:p>
          <a:p>
            <a:r>
              <a:t>Example solution for a square aperture and 16 pixels using beamsplitters and interference.</a:t>
            </a:r>
          </a:p>
          <a:p>
            <a:pPr>
              <a:defRPr b="1">
                <a:latin typeface="Graphik"/>
                <a:ea typeface="Graphik"/>
                <a:cs typeface="Graphik"/>
                <a:sym typeface="Graphik"/>
              </a:defRPr>
            </a:pPr>
            <a:r>
              <a:t>-&gt; Not practical!</a:t>
            </a:r>
          </a:p>
          <a:p>
            <a:pPr>
              <a:defRPr b="1">
                <a:latin typeface="Graphik"/>
                <a:ea typeface="Graphik"/>
                <a:cs typeface="Graphik"/>
                <a:sym typeface="Graphik"/>
              </a:defRPr>
            </a:pPr>
            <a:r>
              <a:rPr b="0">
                <a:latin typeface="Graphik-Light"/>
                <a:ea typeface="Graphik-Light"/>
                <a:cs typeface="Graphik-Light"/>
                <a:sym typeface="Graphik Light"/>
              </a:rPr>
              <a:t>The perfect coronagraph: </a:t>
            </a:r>
            <a:r>
              <a:t>knowing the theoretical limit</a:t>
            </a:r>
          </a:p>
          <a:p>
            <a:pPr>
              <a:defRPr sz="2700"/>
            </a:pPr>
            <a:r>
              <a:t>Photonics (e.g. mode sorters) could be the solution.</a:t>
            </a:r>
          </a:p>
        </p:txBody>
      </p:sp>
      <p:pic>
        <p:nvPicPr>
          <p:cNvPr id="2232" name="Screenshot 2024-07-19 at 16.41.33.png" descr="Screenshot 2024-07-19 at 16.41.33.png"/>
          <p:cNvPicPr>
            <a:picLocks noChangeAspect="1"/>
          </p:cNvPicPr>
          <p:nvPr/>
        </p:nvPicPr>
        <p:blipFill>
          <a:blip r:embed="rId2"/>
          <a:srcRect l="5912"/>
          <a:stretch>
            <a:fillRect/>
          </a:stretch>
        </p:blipFill>
        <p:spPr>
          <a:xfrm>
            <a:off x="8723266" y="2926820"/>
            <a:ext cx="15672035" cy="10362426"/>
          </a:xfrm>
          <a:prstGeom prst="rect">
            <a:avLst/>
          </a:prstGeom>
          <a:ln w="12700">
            <a:miter lim="400000"/>
          </a:ln>
        </p:spPr>
      </p:pic>
      <p:sp>
        <p:nvSpPr>
          <p:cNvPr id="2233" name="Guyon et al. 2006"/>
          <p:cNvSpPr txBox="1"/>
          <p:nvPr/>
        </p:nvSpPr>
        <p:spPr>
          <a:xfrm>
            <a:off x="18936712" y="2143288"/>
            <a:ext cx="41859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Guyon et al. 2006</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Fundamental and obvious idea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Fundamental and obvious ideas</a:t>
            </a:r>
          </a:p>
        </p:txBody>
      </p:sp>
      <p:sp>
        <p:nvSpPr>
          <p:cNvPr id="258" name="Removing starlight, keeping planet light"/>
          <p:cNvSpPr txBox="1">
            <a:spLocks noGrp="1"/>
          </p:cNvSpPr>
          <p:nvPr>
            <p:ph type="title"/>
          </p:nvPr>
        </p:nvSpPr>
        <p:spPr>
          <a:xfrm>
            <a:off x="1193800" y="635000"/>
            <a:ext cx="21971000" cy="1689100"/>
          </a:xfrm>
          <a:prstGeom prst="rect">
            <a:avLst/>
          </a:prstGeom>
        </p:spPr>
        <p:txBody>
          <a:bodyPr/>
          <a:lstStyle>
            <a:lvl1pPr defTabSz="2121408">
              <a:defRPr sz="8700" spc="-87"/>
            </a:lvl1pPr>
          </a:lstStyle>
          <a:p>
            <a:r>
              <a:t>Removing starlight, keeping planet light</a:t>
            </a:r>
          </a:p>
        </p:txBody>
      </p:sp>
      <p:sp>
        <p:nvSpPr>
          <p:cNvPr id="259" name="To image a planet we point the telescope on the host star…"/>
          <p:cNvSpPr txBox="1">
            <a:spLocks noGrp="1"/>
          </p:cNvSpPr>
          <p:nvPr>
            <p:ph type="body" idx="1"/>
          </p:nvPr>
        </p:nvSpPr>
        <p:spPr>
          <a:xfrm>
            <a:off x="1206500" y="3440209"/>
            <a:ext cx="21971000" cy="9781938"/>
          </a:xfrm>
          <a:prstGeom prst="rect">
            <a:avLst/>
          </a:prstGeom>
        </p:spPr>
        <p:txBody>
          <a:bodyPr/>
          <a:lstStyle/>
          <a:p>
            <a:r>
              <a:t>To image a planet we </a:t>
            </a:r>
            <a:r>
              <a:rPr>
                <a:solidFill>
                  <a:schemeClr val="accent4">
                    <a:hueOff val="-297102"/>
                    <a:satOff val="16978"/>
                    <a:lumOff val="-20883"/>
                  </a:schemeClr>
                </a:solidFill>
              </a:rPr>
              <a:t>point the telescope on the host star</a:t>
            </a:r>
          </a:p>
          <a:p>
            <a:pPr lvl="3"/>
            <a:r>
              <a:t>Apriori location of planets unknown, extended objects (disks), use symmetry optical system </a:t>
            </a:r>
          </a:p>
          <a:p>
            <a:r>
              <a:t>Fundamental differences between off-axis  (planet) light and on-axis (star) light</a:t>
            </a:r>
          </a:p>
          <a:p>
            <a:pPr lvl="3">
              <a:defRPr>
                <a:solidFill>
                  <a:schemeClr val="accent4">
                    <a:hueOff val="-297102"/>
                    <a:satOff val="16978"/>
                    <a:lumOff val="-20883"/>
                  </a:schemeClr>
                </a:solidFill>
              </a:defRPr>
            </a:pPr>
            <a:r>
              <a:t>Angle -&gt; different location in the focal plane</a:t>
            </a:r>
          </a:p>
          <a:p>
            <a:pPr lvl="3"/>
            <a:r>
              <a:t>Spectrum -&gt; not practical for optical implementation but good for post-processing</a:t>
            </a:r>
          </a:p>
          <a:p>
            <a:pPr lvl="3"/>
            <a:r>
              <a:t>Polarization -&gt; not practical for optical implementation but good for post-processing</a:t>
            </a:r>
          </a:p>
        </p:txBody>
      </p:sp>
      <p:sp>
        <p:nvSpPr>
          <p:cNvPr id="260"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261"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262"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263"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264"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he context of coronagraphy"/>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The context of coronagraphy</a:t>
            </a:r>
          </a:p>
        </p:txBody>
      </p:sp>
      <p:sp>
        <p:nvSpPr>
          <p:cNvPr id="267" name="Starlight removal"/>
          <p:cNvSpPr txBox="1">
            <a:spLocks noGrp="1"/>
          </p:cNvSpPr>
          <p:nvPr>
            <p:ph type="title"/>
          </p:nvPr>
        </p:nvSpPr>
        <p:spPr>
          <a:prstGeom prst="rect">
            <a:avLst/>
          </a:prstGeom>
        </p:spPr>
        <p:txBody>
          <a:bodyPr/>
          <a:lstStyle/>
          <a:p>
            <a:r>
              <a:t>Starlight removal</a:t>
            </a:r>
          </a:p>
        </p:txBody>
      </p:sp>
      <p:sp>
        <p:nvSpPr>
          <p:cNvPr id="268" name="The coronagraph is part of a family of optics that can remove on-axis light.…"/>
          <p:cNvSpPr txBox="1">
            <a:spLocks noGrp="1"/>
          </p:cNvSpPr>
          <p:nvPr>
            <p:ph type="body" sz="half" idx="1"/>
          </p:nvPr>
        </p:nvSpPr>
        <p:spPr>
          <a:xfrm>
            <a:off x="1206500" y="4248504"/>
            <a:ext cx="11996316" cy="8256012"/>
          </a:xfrm>
          <a:prstGeom prst="rect">
            <a:avLst/>
          </a:prstGeom>
        </p:spPr>
        <p:txBody>
          <a:bodyPr/>
          <a:lstStyle/>
          <a:p>
            <a:r>
              <a:t>The coronagraph is part of a family of optics that can remove on-axis light.</a:t>
            </a:r>
          </a:p>
          <a:p>
            <a:pPr marL="1143000" lvl="2" indent="-228600">
              <a:buAutoNum type="alphaUcPeriod"/>
            </a:pPr>
            <a:r>
              <a:t> Nulling interferometry</a:t>
            </a:r>
          </a:p>
          <a:p>
            <a:pPr marL="1143000" lvl="2" indent="-228600">
              <a:buAutoNum type="alphaUcPeriod"/>
            </a:pPr>
            <a:r>
              <a:t> External occulter</a:t>
            </a:r>
          </a:p>
          <a:p>
            <a:pPr marL="1143000" lvl="2" indent="-228600">
              <a:buAutoNum type="alphaUcPeriod"/>
              <a:defRPr b="1">
                <a:latin typeface="Graphik"/>
                <a:ea typeface="Graphik"/>
                <a:cs typeface="Graphik"/>
                <a:sym typeface="Graphik"/>
              </a:defRPr>
            </a:pPr>
            <a:r>
              <a:t> Coronagraph</a:t>
            </a:r>
          </a:p>
          <a:p>
            <a:r>
              <a:t>A&amp;B are outside the scope.</a:t>
            </a:r>
          </a:p>
        </p:txBody>
      </p:sp>
      <p:pic>
        <p:nvPicPr>
          <p:cNvPr id="269" name="pasted-movie.png" descr="pasted-movie.png"/>
          <p:cNvPicPr>
            <a:picLocks noChangeAspect="1"/>
          </p:cNvPicPr>
          <p:nvPr/>
        </p:nvPicPr>
        <p:blipFill>
          <a:blip r:embed="rId2"/>
          <a:stretch>
            <a:fillRect/>
          </a:stretch>
        </p:blipFill>
        <p:spPr>
          <a:xfrm>
            <a:off x="15382638" y="743334"/>
            <a:ext cx="7348743" cy="4133669"/>
          </a:xfrm>
          <a:prstGeom prst="rect">
            <a:avLst/>
          </a:prstGeom>
          <a:ln w="12700">
            <a:miter lim="400000"/>
          </a:ln>
        </p:spPr>
      </p:pic>
      <p:pic>
        <p:nvPicPr>
          <p:cNvPr id="270" name="pasted-movie.png" descr="pasted-movie.png"/>
          <p:cNvPicPr>
            <a:picLocks noChangeAspect="1"/>
          </p:cNvPicPr>
          <p:nvPr/>
        </p:nvPicPr>
        <p:blipFill>
          <a:blip r:embed="rId3"/>
          <a:stretch>
            <a:fillRect/>
          </a:stretch>
        </p:blipFill>
        <p:spPr>
          <a:xfrm>
            <a:off x="15384529" y="4824159"/>
            <a:ext cx="7340596" cy="4129086"/>
          </a:xfrm>
          <a:prstGeom prst="rect">
            <a:avLst/>
          </a:prstGeom>
          <a:ln w="12700">
            <a:miter lim="400000"/>
          </a:ln>
        </p:spPr>
      </p:pic>
      <p:sp>
        <p:nvSpPr>
          <p:cNvPr id="271" name="A"/>
          <p:cNvSpPr txBox="1"/>
          <p:nvPr/>
        </p:nvSpPr>
        <p:spPr>
          <a:xfrm>
            <a:off x="15549336" y="776827"/>
            <a:ext cx="4846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FFFF"/>
                </a:solidFill>
                <a:latin typeface="Graphik"/>
                <a:ea typeface="Graphik"/>
                <a:cs typeface="Graphik"/>
                <a:sym typeface="Graphik"/>
              </a:defRPr>
            </a:lvl1pPr>
          </a:lstStyle>
          <a:p>
            <a:r>
              <a:t>A</a:t>
            </a:r>
          </a:p>
        </p:txBody>
      </p:sp>
      <p:sp>
        <p:nvSpPr>
          <p:cNvPr id="272" name="B"/>
          <p:cNvSpPr txBox="1"/>
          <p:nvPr/>
        </p:nvSpPr>
        <p:spPr>
          <a:xfrm>
            <a:off x="15549336" y="4849051"/>
            <a:ext cx="452121"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FFFF"/>
                </a:solidFill>
                <a:latin typeface="Graphik"/>
                <a:ea typeface="Graphik"/>
                <a:cs typeface="Graphik"/>
                <a:sym typeface="Graphik"/>
              </a:defRPr>
            </a:lvl1pPr>
          </a:lstStyle>
          <a:p>
            <a:r>
              <a:t>B</a:t>
            </a:r>
          </a:p>
        </p:txBody>
      </p:sp>
      <p:pic>
        <p:nvPicPr>
          <p:cNvPr id="273" name="pasted-movie.png" descr="pasted-movie.png"/>
          <p:cNvPicPr>
            <a:picLocks noChangeAspect="1"/>
          </p:cNvPicPr>
          <p:nvPr/>
        </p:nvPicPr>
        <p:blipFill>
          <a:blip r:embed="rId4"/>
          <a:srcRect r="12483"/>
          <a:stretch>
            <a:fillRect/>
          </a:stretch>
        </p:blipFill>
        <p:spPr>
          <a:xfrm>
            <a:off x="15408234" y="8924139"/>
            <a:ext cx="7291628" cy="4075286"/>
          </a:xfrm>
          <a:prstGeom prst="rect">
            <a:avLst/>
          </a:prstGeom>
          <a:ln w="12700">
            <a:miter lim="400000"/>
          </a:ln>
        </p:spPr>
      </p:pic>
      <p:sp>
        <p:nvSpPr>
          <p:cNvPr id="274" name="C"/>
          <p:cNvSpPr txBox="1"/>
          <p:nvPr/>
        </p:nvSpPr>
        <p:spPr>
          <a:xfrm>
            <a:off x="15597154" y="9268455"/>
            <a:ext cx="46786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D60500"/>
                </a:solidFill>
                <a:latin typeface="Graphik"/>
                <a:ea typeface="Graphik"/>
                <a:cs typeface="Graphik"/>
                <a:sym typeface="Graphik"/>
              </a:defRPr>
            </a:lvl1pPr>
          </a:lstStyle>
          <a:p>
            <a:r>
              <a:t>C</a:t>
            </a:r>
          </a:p>
        </p:txBody>
      </p:sp>
      <p:sp>
        <p:nvSpPr>
          <p:cNvPr id="275"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276"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277"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278"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279"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
        <p:nvSpPr>
          <p:cNvPr id="280" name="LIFE INITIATIVE / ETH ZURICH."/>
          <p:cNvSpPr txBox="1"/>
          <p:nvPr/>
        </p:nvSpPr>
        <p:spPr>
          <a:xfrm>
            <a:off x="20703905" y="4388755"/>
            <a:ext cx="1960700" cy="25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0"/>
              </a:spcBef>
              <a:defRPr sz="1000">
                <a:solidFill>
                  <a:srgbClr val="000000"/>
                </a:solidFill>
                <a:latin typeface="Helvetica"/>
                <a:ea typeface="Helvetica"/>
                <a:cs typeface="Helvetica"/>
                <a:sym typeface="Helvetica"/>
              </a:defRPr>
            </a:lvl1pPr>
          </a:lstStyle>
          <a:p>
            <a:r>
              <a:t>LIFE INITIATIVE / ETH ZURICH.</a:t>
            </a:r>
          </a:p>
        </p:txBody>
      </p:sp>
      <p:sp>
        <p:nvSpPr>
          <p:cNvPr id="281" name="Credit: NASA/JPL-Caltech"/>
          <p:cNvSpPr txBox="1"/>
          <p:nvPr/>
        </p:nvSpPr>
        <p:spPr>
          <a:xfrm>
            <a:off x="20145479" y="8605658"/>
            <a:ext cx="2485827" cy="342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0"/>
              </a:spcBef>
              <a:defRPr sz="1600">
                <a:solidFill>
                  <a:srgbClr val="FFFFFF"/>
                </a:solidFill>
                <a:latin typeface="Helvetica"/>
                <a:ea typeface="Helvetica"/>
                <a:cs typeface="Helvetica"/>
                <a:sym typeface="Helvetica"/>
              </a:defRPr>
            </a:lvl1pPr>
          </a:lstStyle>
          <a:p>
            <a:r>
              <a:t>Credit: NASA/JPL-Caltech</a:t>
            </a:r>
          </a:p>
        </p:txBody>
      </p:sp>
      <p:sp>
        <p:nvSpPr>
          <p:cNvPr id="282" name="Credits: NASA/JPL-Caltech"/>
          <p:cNvSpPr txBox="1"/>
          <p:nvPr/>
        </p:nvSpPr>
        <p:spPr>
          <a:xfrm>
            <a:off x="20576406" y="12652559"/>
            <a:ext cx="1969146"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0"/>
              </a:spcBef>
              <a:defRPr sz="1200">
                <a:latin typeface="Helvetica"/>
                <a:ea typeface="Helvetica"/>
                <a:cs typeface="Helvetica"/>
                <a:sym typeface="Helvetica"/>
              </a:defRPr>
            </a:lvl1pPr>
          </a:lstStyle>
          <a:p>
            <a:r>
              <a:t>Credits: NASA/JPL-Caltech</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Screenshot 2024-05-13 at 11.19.08.png" descr="Screenshot 2024-05-13 at 11.19.08.png"/>
          <p:cNvPicPr>
            <a:picLocks noChangeAspect="1"/>
          </p:cNvPicPr>
          <p:nvPr/>
        </p:nvPicPr>
        <p:blipFill>
          <a:blip r:embed="rId2"/>
          <a:stretch>
            <a:fillRect/>
          </a:stretch>
        </p:blipFill>
        <p:spPr>
          <a:xfrm>
            <a:off x="1257236" y="2621103"/>
            <a:ext cx="9058217" cy="9044151"/>
          </a:xfrm>
          <a:prstGeom prst="rect">
            <a:avLst/>
          </a:prstGeom>
          <a:ln w="12700">
            <a:miter lim="400000"/>
          </a:ln>
        </p:spPr>
      </p:pic>
      <p:sp>
        <p:nvSpPr>
          <p:cNvPr id="285" name="Line"/>
          <p:cNvSpPr/>
          <p:nvPr/>
        </p:nvSpPr>
        <p:spPr>
          <a:xfrm flipV="1">
            <a:off x="11557000" y="7143178"/>
            <a:ext cx="1640322" cy="1"/>
          </a:xfrm>
          <a:prstGeom prst="line">
            <a:avLst/>
          </a:prstGeom>
          <a:ln w="88900">
            <a:solidFill>
              <a:srgbClr val="000000"/>
            </a:solidFill>
            <a:miter lim="400000"/>
            <a:tailEnd type="triangle"/>
          </a:ln>
        </p:spPr>
        <p:txBody>
          <a:bodyPr lIns="50800" tIns="50800" rIns="50800" bIns="50800" anchor="ctr"/>
          <a:lstStyle/>
          <a:p>
            <a:endParaRPr/>
          </a:p>
        </p:txBody>
      </p:sp>
      <p:grpSp>
        <p:nvGrpSpPr>
          <p:cNvPr id="289" name="Group"/>
          <p:cNvGrpSpPr/>
          <p:nvPr/>
        </p:nvGrpSpPr>
        <p:grpSpPr>
          <a:xfrm>
            <a:off x="3724357" y="3269381"/>
            <a:ext cx="3957566" cy="4544977"/>
            <a:chOff x="0" y="0"/>
            <a:chExt cx="3957564" cy="4544976"/>
          </a:xfrm>
        </p:grpSpPr>
        <p:sp>
          <p:nvSpPr>
            <p:cNvPr id="286" name="Circle"/>
            <p:cNvSpPr/>
            <p:nvPr/>
          </p:nvSpPr>
          <p:spPr>
            <a:xfrm>
              <a:off x="0" y="0"/>
              <a:ext cx="1270000" cy="1270000"/>
            </a:xfrm>
            <a:prstGeom prst="ellipse">
              <a:avLst/>
            </a:prstGeom>
            <a:noFill/>
            <a:ln w="88900" cap="flat">
              <a:solidFill>
                <a:schemeClr val="accent4">
                  <a:hueOff val="-297102"/>
                  <a:satOff val="16978"/>
                  <a:lumOff val="-20883"/>
                </a:schemeClr>
              </a:solidFill>
              <a:prstDash val="solid"/>
              <a:miter lim="400000"/>
            </a:ln>
            <a:effectLst/>
          </p:spPr>
          <p:txBody>
            <a:bodyPr wrap="square" lIns="50800" tIns="50800" rIns="50800" bIns="50800" numCol="1" anchor="ctr">
              <a:noAutofit/>
            </a:bodyPr>
            <a:lstStyle/>
            <a:p>
              <a:pPr algn="ctr" defTabSz="825500">
                <a:spcBef>
                  <a:spcPts val="0"/>
                </a:spcBef>
                <a:defRPr sz="3200">
                  <a:solidFill>
                    <a:srgbClr val="FFFFFF"/>
                  </a:solidFill>
                </a:defRPr>
              </a:pPr>
              <a:endParaRPr/>
            </a:p>
          </p:txBody>
        </p:sp>
        <p:sp>
          <p:nvSpPr>
            <p:cNvPr id="287" name="Circle"/>
            <p:cNvSpPr/>
            <p:nvPr/>
          </p:nvSpPr>
          <p:spPr>
            <a:xfrm>
              <a:off x="798328" y="2896229"/>
              <a:ext cx="1270001" cy="1270001"/>
            </a:xfrm>
            <a:prstGeom prst="ellipse">
              <a:avLst/>
            </a:prstGeom>
            <a:noFill/>
            <a:ln w="88900" cap="flat">
              <a:solidFill>
                <a:schemeClr val="accent4">
                  <a:hueOff val="-297102"/>
                  <a:satOff val="16978"/>
                  <a:lumOff val="-20883"/>
                </a:schemeClr>
              </a:solidFill>
              <a:prstDash val="solid"/>
              <a:miter lim="400000"/>
            </a:ln>
            <a:effectLst/>
          </p:spPr>
          <p:txBody>
            <a:bodyPr wrap="square" lIns="50800" tIns="50800" rIns="50800" bIns="50800" numCol="1" anchor="ctr">
              <a:noAutofit/>
            </a:bodyPr>
            <a:lstStyle/>
            <a:p>
              <a:pPr algn="ctr" defTabSz="825500">
                <a:spcBef>
                  <a:spcPts val="0"/>
                </a:spcBef>
                <a:defRPr sz="3200">
                  <a:solidFill>
                    <a:srgbClr val="FFFFFF"/>
                  </a:solidFill>
                </a:defRPr>
              </a:pPr>
              <a:endParaRPr/>
            </a:p>
          </p:txBody>
        </p:sp>
        <p:sp>
          <p:nvSpPr>
            <p:cNvPr id="288" name="Circle"/>
            <p:cNvSpPr/>
            <p:nvPr/>
          </p:nvSpPr>
          <p:spPr>
            <a:xfrm>
              <a:off x="2687564" y="3274976"/>
              <a:ext cx="1270001" cy="1270001"/>
            </a:xfrm>
            <a:prstGeom prst="ellipse">
              <a:avLst/>
            </a:prstGeom>
            <a:noFill/>
            <a:ln w="88900" cap="flat">
              <a:solidFill>
                <a:schemeClr val="accent4">
                  <a:hueOff val="-297102"/>
                  <a:satOff val="16978"/>
                  <a:lumOff val="-20883"/>
                </a:schemeClr>
              </a:solidFill>
              <a:prstDash val="solid"/>
              <a:miter lim="400000"/>
            </a:ln>
            <a:effectLst/>
          </p:spPr>
          <p:txBody>
            <a:bodyPr wrap="square" lIns="50800" tIns="50800" rIns="50800" bIns="50800" numCol="1" anchor="ctr">
              <a:noAutofit/>
            </a:bodyPr>
            <a:lstStyle/>
            <a:p>
              <a:pPr algn="ctr" defTabSz="825500">
                <a:spcBef>
                  <a:spcPts val="0"/>
                </a:spcBef>
                <a:defRPr sz="3200">
                  <a:solidFill>
                    <a:srgbClr val="FFFFFF"/>
                  </a:solidFill>
                </a:defRPr>
              </a:pPr>
              <a:endParaRPr/>
            </a:p>
          </p:txBody>
        </p:sp>
      </p:grpSp>
      <p:sp>
        <p:nvSpPr>
          <p:cNvPr id="290" name="?"/>
          <p:cNvSpPr txBox="1"/>
          <p:nvPr/>
        </p:nvSpPr>
        <p:spPr>
          <a:xfrm>
            <a:off x="11971118" y="5293893"/>
            <a:ext cx="807721" cy="1841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0" b="1">
                <a:solidFill>
                  <a:srgbClr val="000000"/>
                </a:solidFill>
                <a:latin typeface="Graphik"/>
                <a:ea typeface="Graphik"/>
                <a:cs typeface="Graphik"/>
                <a:sym typeface="Graphik"/>
              </a:defRPr>
            </a:lvl1pPr>
          </a:lstStyle>
          <a:p>
            <a:r>
              <a:t>?</a:t>
            </a:r>
          </a:p>
        </p:txBody>
      </p:sp>
      <p:pic>
        <p:nvPicPr>
          <p:cNvPr id="291" name="pasted-movie.png" descr="pasted-movie.png"/>
          <p:cNvPicPr>
            <a:picLocks noChangeAspect="1"/>
          </p:cNvPicPr>
          <p:nvPr/>
        </p:nvPicPr>
        <p:blipFill>
          <a:blip r:embed="rId3"/>
          <a:stretch>
            <a:fillRect/>
          </a:stretch>
        </p:blipFill>
        <p:spPr>
          <a:xfrm>
            <a:off x="14438869" y="2615476"/>
            <a:ext cx="9559958" cy="9055406"/>
          </a:xfrm>
          <a:prstGeom prst="rect">
            <a:avLst/>
          </a:prstGeom>
          <a:ln w="12700">
            <a:miter lim="400000"/>
          </a:ln>
        </p:spPr>
      </p:pic>
      <p:pic>
        <p:nvPicPr>
          <p:cNvPr id="292" name="pasted-movie.png" descr="pasted-movie.png"/>
          <p:cNvPicPr>
            <a:picLocks noChangeAspect="1"/>
          </p:cNvPicPr>
          <p:nvPr/>
        </p:nvPicPr>
        <p:blipFill>
          <a:blip r:embed="rId3"/>
          <a:srcRect l="26918" t="49738" r="60102" b="43965"/>
          <a:stretch>
            <a:fillRect/>
          </a:stretch>
        </p:blipFill>
        <p:spPr>
          <a:xfrm rot="10800000">
            <a:off x="21080845" y="6879870"/>
            <a:ext cx="1240763" cy="570089"/>
          </a:xfrm>
          <a:prstGeom prst="rect">
            <a:avLst/>
          </a:prstGeom>
          <a:ln w="12700">
            <a:miter lim="400000"/>
          </a:ln>
        </p:spPr>
      </p:pic>
      <p:pic>
        <p:nvPicPr>
          <p:cNvPr id="293" name="pasted-movie.png" descr="pasted-movie.png"/>
          <p:cNvPicPr>
            <a:picLocks noChangeAspect="1"/>
          </p:cNvPicPr>
          <p:nvPr/>
        </p:nvPicPr>
        <p:blipFill>
          <a:blip r:embed="rId3"/>
          <a:srcRect l="22566" t="51270" r="63486" b="42434"/>
          <a:stretch>
            <a:fillRect/>
          </a:stretch>
        </p:blipFill>
        <p:spPr>
          <a:xfrm rot="10800000" flipH="1">
            <a:off x="17006704" y="6431315"/>
            <a:ext cx="1333275" cy="570088"/>
          </a:xfrm>
          <a:prstGeom prst="rect">
            <a:avLst/>
          </a:prstGeom>
          <a:ln w="12700">
            <a:miter lim="400000"/>
          </a:ln>
        </p:spPr>
      </p:pic>
      <p:pic>
        <p:nvPicPr>
          <p:cNvPr id="294" name="pasted-movie.png" descr="pasted-movie.png"/>
          <p:cNvPicPr>
            <a:picLocks noChangeAspect="1"/>
          </p:cNvPicPr>
          <p:nvPr/>
        </p:nvPicPr>
        <p:blipFill>
          <a:blip r:embed="rId3"/>
          <a:srcRect l="68780" t="58052" r="18240" b="35651"/>
          <a:stretch>
            <a:fillRect/>
          </a:stretch>
        </p:blipFill>
        <p:spPr>
          <a:xfrm flipH="1">
            <a:off x="19800188" y="4331249"/>
            <a:ext cx="1240763" cy="570088"/>
          </a:xfrm>
          <a:prstGeom prst="rect">
            <a:avLst/>
          </a:prstGeom>
          <a:ln w="12700">
            <a:miter lim="400000"/>
          </a:ln>
        </p:spPr>
      </p:pic>
      <p:pic>
        <p:nvPicPr>
          <p:cNvPr id="295" name="pasted-movie.png" descr="pasted-movie.png"/>
          <p:cNvPicPr>
            <a:picLocks noChangeAspect="1"/>
          </p:cNvPicPr>
          <p:nvPr/>
        </p:nvPicPr>
        <p:blipFill>
          <a:blip r:embed="rId3"/>
          <a:srcRect l="6946" t="57914" r="69242" b="32807"/>
          <a:stretch>
            <a:fillRect/>
          </a:stretch>
        </p:blipFill>
        <p:spPr>
          <a:xfrm rot="10800000" flipH="1">
            <a:off x="16114933" y="4318557"/>
            <a:ext cx="2276276" cy="840205"/>
          </a:xfrm>
          <a:prstGeom prst="rect">
            <a:avLst/>
          </a:prstGeom>
          <a:ln w="12700">
            <a:miter lim="400000"/>
          </a:ln>
        </p:spPr>
      </p:pic>
      <p:sp>
        <p:nvSpPr>
          <p:cNvPr id="296" name="Star"/>
          <p:cNvSpPr/>
          <p:nvPr/>
        </p:nvSpPr>
        <p:spPr>
          <a:xfrm>
            <a:off x="18890126" y="6768605"/>
            <a:ext cx="681005" cy="647675"/>
          </a:xfrm>
          <a:prstGeom prst="star5">
            <a:avLst>
              <a:gd name="adj" fmla="val 19100"/>
              <a:gd name="hf" fmla="val 105146"/>
              <a:gd name="vf" fmla="val 110557"/>
            </a:avLst>
          </a:prstGeom>
          <a:solidFill>
            <a:schemeClr val="accent4">
              <a:hueOff val="31372"/>
              <a:lumOff val="-14375"/>
            </a:schemeClr>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grpSp>
        <p:nvGrpSpPr>
          <p:cNvPr id="300" name="Group"/>
          <p:cNvGrpSpPr/>
          <p:nvPr/>
        </p:nvGrpSpPr>
        <p:grpSpPr>
          <a:xfrm>
            <a:off x="17291262" y="3231281"/>
            <a:ext cx="3957566" cy="4544977"/>
            <a:chOff x="0" y="-38100"/>
            <a:chExt cx="3957564" cy="4544976"/>
          </a:xfrm>
        </p:grpSpPr>
        <p:sp>
          <p:nvSpPr>
            <p:cNvPr id="297" name="Circle"/>
            <p:cNvSpPr/>
            <p:nvPr/>
          </p:nvSpPr>
          <p:spPr>
            <a:xfrm>
              <a:off x="0" y="-38100"/>
              <a:ext cx="1270000" cy="1270000"/>
            </a:xfrm>
            <a:prstGeom prst="ellipse">
              <a:avLst/>
            </a:prstGeom>
            <a:noFill/>
            <a:ln w="88900" cap="flat">
              <a:solidFill>
                <a:schemeClr val="accent4">
                  <a:hueOff val="-297102"/>
                  <a:satOff val="16978"/>
                  <a:lumOff val="-20883"/>
                </a:schemeClr>
              </a:solidFill>
              <a:prstDash val="solid"/>
              <a:miter lim="400000"/>
            </a:ln>
            <a:effectLst/>
          </p:spPr>
          <p:txBody>
            <a:bodyPr wrap="square" lIns="50800" tIns="50800" rIns="50800" bIns="50800" numCol="1" anchor="ctr">
              <a:noAutofit/>
            </a:bodyPr>
            <a:lstStyle/>
            <a:p>
              <a:pPr algn="ctr" defTabSz="825500">
                <a:spcBef>
                  <a:spcPts val="0"/>
                </a:spcBef>
                <a:defRPr sz="3200">
                  <a:solidFill>
                    <a:srgbClr val="FFFFFF"/>
                  </a:solidFill>
                </a:defRPr>
              </a:pPr>
              <a:endParaRPr/>
            </a:p>
          </p:txBody>
        </p:sp>
        <p:sp>
          <p:nvSpPr>
            <p:cNvPr id="298" name="Circle"/>
            <p:cNvSpPr/>
            <p:nvPr/>
          </p:nvSpPr>
          <p:spPr>
            <a:xfrm>
              <a:off x="798328" y="2858129"/>
              <a:ext cx="1270001" cy="1270001"/>
            </a:xfrm>
            <a:prstGeom prst="ellipse">
              <a:avLst/>
            </a:prstGeom>
            <a:noFill/>
            <a:ln w="88900" cap="flat">
              <a:solidFill>
                <a:schemeClr val="accent4">
                  <a:hueOff val="-297102"/>
                  <a:satOff val="16978"/>
                  <a:lumOff val="-20883"/>
                </a:schemeClr>
              </a:solidFill>
              <a:prstDash val="solid"/>
              <a:miter lim="400000"/>
            </a:ln>
            <a:effectLst/>
          </p:spPr>
          <p:txBody>
            <a:bodyPr wrap="square" lIns="50800" tIns="50800" rIns="50800" bIns="50800" numCol="1" anchor="ctr">
              <a:noAutofit/>
            </a:bodyPr>
            <a:lstStyle/>
            <a:p>
              <a:pPr algn="ctr" defTabSz="825500">
                <a:spcBef>
                  <a:spcPts val="0"/>
                </a:spcBef>
                <a:defRPr sz="3200">
                  <a:solidFill>
                    <a:srgbClr val="FFFFFF"/>
                  </a:solidFill>
                </a:defRPr>
              </a:pPr>
              <a:endParaRPr/>
            </a:p>
          </p:txBody>
        </p:sp>
        <p:sp>
          <p:nvSpPr>
            <p:cNvPr id="299" name="Circle"/>
            <p:cNvSpPr/>
            <p:nvPr/>
          </p:nvSpPr>
          <p:spPr>
            <a:xfrm>
              <a:off x="2687564" y="3236876"/>
              <a:ext cx="1270001" cy="1270001"/>
            </a:xfrm>
            <a:prstGeom prst="ellipse">
              <a:avLst/>
            </a:prstGeom>
            <a:noFill/>
            <a:ln w="88900" cap="flat">
              <a:solidFill>
                <a:schemeClr val="accent4">
                  <a:hueOff val="-297102"/>
                  <a:satOff val="16978"/>
                  <a:lumOff val="-20883"/>
                </a:schemeClr>
              </a:solidFill>
              <a:prstDash val="solid"/>
              <a:miter lim="400000"/>
            </a:ln>
            <a:effectLst/>
          </p:spPr>
          <p:txBody>
            <a:bodyPr wrap="square" lIns="50800" tIns="50800" rIns="50800" bIns="50800" numCol="1" anchor="ctr">
              <a:noAutofit/>
            </a:bodyPr>
            <a:lstStyle/>
            <a:p>
              <a:pPr algn="ctr" defTabSz="825500">
                <a:spcBef>
                  <a:spcPts val="0"/>
                </a:spcBef>
                <a:defRPr sz="3200">
                  <a:solidFill>
                    <a:srgbClr val="FFFFFF"/>
                  </a:solidFill>
                </a:defRPr>
              </a:pPr>
              <a:endParaRPr/>
            </a:p>
          </p:txBody>
        </p:sp>
      </p:grpSp>
      <p:sp>
        <p:nvSpPr>
          <p:cNvPr id="301" name="10-10"/>
          <p:cNvSpPr txBox="1"/>
          <p:nvPr/>
        </p:nvSpPr>
        <p:spPr>
          <a:xfrm>
            <a:off x="20118368" y="8225635"/>
            <a:ext cx="1228278" cy="749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700" b="1">
                <a:solidFill>
                  <a:schemeClr val="accent4">
                    <a:hueOff val="-297102"/>
                    <a:satOff val="16978"/>
                    <a:lumOff val="-20883"/>
                  </a:schemeClr>
                </a:solidFill>
                <a:latin typeface="Graphik"/>
                <a:ea typeface="Graphik"/>
                <a:cs typeface="Graphik"/>
                <a:sym typeface="Graphik"/>
              </a:defRPr>
            </a:pPr>
            <a:r>
              <a:t>10</a:t>
            </a:r>
            <a:r>
              <a:rPr baseline="31999"/>
              <a:t>-10</a:t>
            </a:r>
          </a:p>
        </p:txBody>
      </p:sp>
      <p:sp>
        <p:nvSpPr>
          <p:cNvPr id="302" name="10-9"/>
          <p:cNvSpPr txBox="1"/>
          <p:nvPr/>
        </p:nvSpPr>
        <p:spPr>
          <a:xfrm>
            <a:off x="16329286" y="7149839"/>
            <a:ext cx="1025908" cy="749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700" b="1">
                <a:solidFill>
                  <a:schemeClr val="accent4">
                    <a:hueOff val="-297102"/>
                    <a:satOff val="16978"/>
                    <a:lumOff val="-20883"/>
                  </a:schemeClr>
                </a:solidFill>
                <a:latin typeface="Graphik"/>
                <a:ea typeface="Graphik"/>
                <a:cs typeface="Graphik"/>
                <a:sym typeface="Graphik"/>
              </a:defRPr>
            </a:pPr>
            <a:r>
              <a:t>10</a:t>
            </a:r>
            <a:r>
              <a:rPr baseline="31999"/>
              <a:t>-9</a:t>
            </a:r>
          </a:p>
        </p:txBody>
      </p:sp>
      <p:sp>
        <p:nvSpPr>
          <p:cNvPr id="303" name="10-9"/>
          <p:cNvSpPr txBox="1"/>
          <p:nvPr/>
        </p:nvSpPr>
        <p:spPr>
          <a:xfrm>
            <a:off x="16847895" y="4983134"/>
            <a:ext cx="1025907" cy="749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700" b="1">
                <a:solidFill>
                  <a:schemeClr val="accent4">
                    <a:hueOff val="-297102"/>
                    <a:satOff val="16978"/>
                    <a:lumOff val="-20883"/>
                  </a:schemeClr>
                </a:solidFill>
                <a:latin typeface="Graphik"/>
                <a:ea typeface="Graphik"/>
                <a:cs typeface="Graphik"/>
                <a:sym typeface="Graphik"/>
              </a:defRPr>
            </a:pPr>
            <a:r>
              <a:t>10</a:t>
            </a:r>
            <a:r>
              <a:rPr baseline="31999"/>
              <a:t>-9</a:t>
            </a:r>
          </a:p>
        </p:txBody>
      </p:sp>
      <p:sp>
        <p:nvSpPr>
          <p:cNvPr id="304" name="Planet 3"/>
          <p:cNvSpPr txBox="1"/>
          <p:nvPr/>
        </p:nvSpPr>
        <p:spPr>
          <a:xfrm>
            <a:off x="19822867" y="7508310"/>
            <a:ext cx="2703863" cy="804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600" b="1">
                <a:solidFill>
                  <a:srgbClr val="FFFFFF"/>
                </a:solidFill>
                <a:latin typeface="Graphik"/>
                <a:ea typeface="Graphik"/>
                <a:cs typeface="Graphik"/>
                <a:sym typeface="Graphik"/>
              </a:defRPr>
            </a:lvl1pPr>
          </a:lstStyle>
          <a:p>
            <a:r>
              <a:t>Planet 3</a:t>
            </a:r>
          </a:p>
        </p:txBody>
      </p:sp>
      <p:sp>
        <p:nvSpPr>
          <p:cNvPr id="305" name="Planet 2"/>
          <p:cNvSpPr txBox="1"/>
          <p:nvPr/>
        </p:nvSpPr>
        <p:spPr>
          <a:xfrm>
            <a:off x="15893677" y="6398813"/>
            <a:ext cx="2947191" cy="833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600" b="1">
                <a:solidFill>
                  <a:srgbClr val="FFFFFF"/>
                </a:solidFill>
                <a:latin typeface="Graphik"/>
                <a:ea typeface="Graphik"/>
                <a:cs typeface="Graphik"/>
                <a:sym typeface="Graphik"/>
              </a:defRPr>
            </a:lvl1pPr>
          </a:lstStyle>
          <a:p>
            <a:r>
              <a:t>Planet 2</a:t>
            </a:r>
          </a:p>
        </p:txBody>
      </p:sp>
      <p:sp>
        <p:nvSpPr>
          <p:cNvPr id="306" name="Planet 1"/>
          <p:cNvSpPr txBox="1"/>
          <p:nvPr/>
        </p:nvSpPr>
        <p:spPr>
          <a:xfrm>
            <a:off x="16946331" y="4361672"/>
            <a:ext cx="3197204" cy="753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600" b="1">
                <a:solidFill>
                  <a:srgbClr val="FFFFFF"/>
                </a:solidFill>
                <a:latin typeface="Graphik"/>
                <a:ea typeface="Graphik"/>
                <a:cs typeface="Graphik"/>
                <a:sym typeface="Graphik"/>
              </a:defRPr>
            </a:lvl1pPr>
          </a:lstStyle>
          <a:p>
            <a:r>
              <a:t>Planet 1</a:t>
            </a:r>
          </a:p>
        </p:txBody>
      </p:sp>
      <p:sp>
        <p:nvSpPr>
          <p:cNvPr id="307" name="Telescope image without coronagraph"/>
          <p:cNvSpPr txBox="1"/>
          <p:nvPr/>
        </p:nvSpPr>
        <p:spPr>
          <a:xfrm>
            <a:off x="832944" y="11915989"/>
            <a:ext cx="95651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latin typeface="Graphik"/>
                <a:ea typeface="Graphik"/>
                <a:cs typeface="Graphik"/>
                <a:sym typeface="Graphik"/>
              </a:defRPr>
            </a:lvl1pPr>
          </a:lstStyle>
          <a:p>
            <a:r>
              <a:t>Telescope image without coronagraph</a:t>
            </a:r>
          </a:p>
        </p:txBody>
      </p:sp>
      <p:sp>
        <p:nvSpPr>
          <p:cNvPr id="308" name="Telescope image with coronagraph"/>
          <p:cNvSpPr txBox="1"/>
          <p:nvPr/>
        </p:nvSpPr>
        <p:spPr>
          <a:xfrm>
            <a:off x="14763670" y="11820145"/>
            <a:ext cx="874318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latin typeface="Graphik"/>
                <a:ea typeface="Graphik"/>
                <a:cs typeface="Graphik"/>
                <a:sym typeface="Graphik"/>
              </a:defRPr>
            </a:lvl1pPr>
          </a:lstStyle>
          <a:p>
            <a:r>
              <a:t>Telescope image with coronagraph</a:t>
            </a:r>
          </a:p>
        </p:txBody>
      </p:sp>
      <p:sp>
        <p:nvSpPr>
          <p:cNvPr id="309" name="How can we remove the light of the star?"/>
          <p:cNvSpPr txBox="1"/>
          <p:nvPr/>
        </p:nvSpPr>
        <p:spPr>
          <a:xfrm>
            <a:off x="1206500" y="660400"/>
            <a:ext cx="21971000" cy="1689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2097023">
              <a:lnSpc>
                <a:spcPct val="90000"/>
              </a:lnSpc>
              <a:spcBef>
                <a:spcPts val="0"/>
              </a:spcBef>
              <a:defRPr sz="8600" spc="-85">
                <a:solidFill>
                  <a:srgbClr val="000000"/>
                </a:solidFill>
                <a:latin typeface="Produkt Regular"/>
                <a:ea typeface="Produkt Regular"/>
                <a:cs typeface="Produkt Regular"/>
                <a:sym typeface="Produkt Regular"/>
              </a:defRPr>
            </a:lvl1pPr>
          </a:lstStyle>
          <a:p>
            <a:r>
              <a:t>How can we remove the light of the star?</a:t>
            </a:r>
          </a:p>
        </p:txBody>
      </p:sp>
      <p:sp>
        <p:nvSpPr>
          <p:cNvPr id="310" name="Credit: R. Juanola Parramon, N. Zimmerman, A. Roberge (NASA GSFC)"/>
          <p:cNvSpPr txBox="1"/>
          <p:nvPr/>
        </p:nvSpPr>
        <p:spPr>
          <a:xfrm>
            <a:off x="15254268" y="11038414"/>
            <a:ext cx="6613990"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0"/>
              </a:spcBef>
              <a:defRPr sz="1600">
                <a:solidFill>
                  <a:srgbClr val="3C3C3C"/>
                </a:solidFill>
                <a:latin typeface="Avenir Book"/>
                <a:ea typeface="Avenir Book"/>
                <a:cs typeface="Avenir Book"/>
                <a:sym typeface="Avenir Book"/>
              </a:defRPr>
            </a:lvl1pPr>
          </a:lstStyle>
          <a:p>
            <a:r>
              <a:rPr dirty="0">
                <a:solidFill>
                  <a:schemeClr val="bg1"/>
                </a:solidFill>
              </a:rPr>
              <a:t>Credit: R. </a:t>
            </a:r>
            <a:r>
              <a:rPr dirty="0" err="1">
                <a:solidFill>
                  <a:schemeClr val="bg1"/>
                </a:solidFill>
              </a:rPr>
              <a:t>Juanola</a:t>
            </a:r>
            <a:r>
              <a:rPr dirty="0">
                <a:solidFill>
                  <a:schemeClr val="bg1"/>
                </a:solidFill>
              </a:rPr>
              <a:t> </a:t>
            </a:r>
            <a:r>
              <a:rPr dirty="0" err="1">
                <a:solidFill>
                  <a:schemeClr val="bg1"/>
                </a:solidFill>
              </a:rPr>
              <a:t>Parramon</a:t>
            </a:r>
            <a:r>
              <a:rPr dirty="0">
                <a:solidFill>
                  <a:schemeClr val="bg1"/>
                </a:solidFill>
              </a:rPr>
              <a:t>, N. Zimmerman, A. Roberge (NASA GSFC)</a:t>
            </a:r>
          </a:p>
        </p:txBody>
      </p:sp>
      <p:sp>
        <p:nvSpPr>
          <p:cNvPr id="311" name="Line"/>
          <p:cNvSpPr/>
          <p:nvPr/>
        </p:nvSpPr>
        <p:spPr>
          <a:xfrm>
            <a:off x="-67654" y="13401977"/>
            <a:ext cx="2308931" cy="1"/>
          </a:xfrm>
          <a:prstGeom prst="line">
            <a:avLst/>
          </a:prstGeom>
          <a:ln w="76200">
            <a:solidFill>
              <a:srgbClr val="929292"/>
            </a:solidFill>
            <a:miter lim="400000"/>
            <a:tailEnd type="oval"/>
          </a:ln>
        </p:spPr>
        <p:txBody>
          <a:bodyPr lIns="50800" tIns="50800" rIns="50800" bIns="50800" anchor="ctr"/>
          <a:lstStyle/>
          <a:p>
            <a:endParaRPr/>
          </a:p>
        </p:txBody>
      </p:sp>
      <p:sp>
        <p:nvSpPr>
          <p:cNvPr id="312" name="Line"/>
          <p:cNvSpPr/>
          <p:nvPr/>
        </p:nvSpPr>
        <p:spPr>
          <a:xfrm flipH="1" flipV="1">
            <a:off x="4993897" y="13401977"/>
            <a:ext cx="13035519" cy="1"/>
          </a:xfrm>
          <a:prstGeom prst="line">
            <a:avLst/>
          </a:prstGeom>
          <a:ln w="76200">
            <a:solidFill>
              <a:srgbClr val="929292"/>
            </a:solidFill>
            <a:miter lim="400000"/>
            <a:headEnd type="oval"/>
            <a:tailEnd type="oval"/>
          </a:ln>
        </p:spPr>
        <p:txBody>
          <a:bodyPr lIns="50800" tIns="50800" rIns="50800" bIns="50800" anchor="ctr"/>
          <a:lstStyle/>
          <a:p>
            <a:endParaRPr/>
          </a:p>
        </p:txBody>
      </p:sp>
      <p:sp>
        <p:nvSpPr>
          <p:cNvPr id="313" name="David Doelman"/>
          <p:cNvSpPr txBox="1"/>
          <p:nvPr/>
        </p:nvSpPr>
        <p:spPr>
          <a:xfrm>
            <a:off x="1996185" y="13010081"/>
            <a:ext cx="3220614"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David Doelman</a:t>
            </a:r>
          </a:p>
        </p:txBody>
      </p:sp>
      <p:sp>
        <p:nvSpPr>
          <p:cNvPr id="314" name="SSW 2024  - Coronagraphy"/>
          <p:cNvSpPr txBox="1"/>
          <p:nvPr/>
        </p:nvSpPr>
        <p:spPr>
          <a:xfrm>
            <a:off x="16540012" y="13010081"/>
            <a:ext cx="7388833" cy="58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25500">
              <a:spcBef>
                <a:spcPts val="0"/>
              </a:spcBef>
              <a:defRPr sz="1900">
                <a:solidFill>
                  <a:srgbClr val="929292"/>
                </a:solidFill>
                <a:latin typeface="Produkt Medium"/>
                <a:ea typeface="Produkt Medium"/>
                <a:cs typeface="Produkt Medium"/>
                <a:sym typeface="Produkt Medium"/>
              </a:defRPr>
            </a:lvl1pPr>
          </a:lstStyle>
          <a:p>
            <a:r>
              <a:t>SSW 2024  - Coronagraphy</a:t>
            </a:r>
          </a:p>
        </p:txBody>
      </p:sp>
      <p:sp>
        <p:nvSpPr>
          <p:cNvPr id="315" name="Line"/>
          <p:cNvSpPr/>
          <p:nvPr/>
        </p:nvSpPr>
        <p:spPr>
          <a:xfrm flipH="1">
            <a:off x="22294341" y="13401977"/>
            <a:ext cx="2252678" cy="1"/>
          </a:xfrm>
          <a:prstGeom prst="line">
            <a:avLst/>
          </a:prstGeom>
          <a:ln w="76200">
            <a:solidFill>
              <a:srgbClr val="929292"/>
            </a:solidFill>
            <a:miter lim="400000"/>
            <a:tailEnd type="oval"/>
          </a:ln>
        </p:spPr>
        <p:txBody>
          <a:bodyPr lIns="50800" tIns="50800" rIns="50800" bIns="50800" anchor="ctr"/>
          <a:lstStyle/>
          <a:p>
            <a:endParaRPr/>
          </a:p>
        </p:txBody>
      </p:sp>
    </p:spTree>
  </p:cSld>
  <p:clrMapOvr>
    <a:masterClrMapping/>
  </p:clrMapOvr>
  <p:transition spd="med"/>
</p:sld>
</file>

<file path=ppt/theme/theme1.xml><?xml version="1.0" encoding="utf-8"?>
<a:theme xmlns:a="http://schemas.openxmlformats.org/drawingml/2006/main" name="38_MinimalistLight">
  <a:themeElements>
    <a:clrScheme name="38_MinimalistLight">
      <a:dk1>
        <a:srgbClr val="53585F"/>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8_MinimalistLight">
  <a:themeElements>
    <a:clrScheme name="38_MinimalistLight">
      <a:dk1>
        <a:srgbClr val="000000"/>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TotalTime>
  <Words>2968</Words>
  <Application>Microsoft Macintosh PowerPoint</Application>
  <PresentationFormat>Custom</PresentationFormat>
  <Paragraphs>587</Paragraphs>
  <Slides>68</Slides>
  <Notes>4</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Graphik</vt:lpstr>
      <vt:lpstr>Graphik-Light</vt:lpstr>
      <vt:lpstr>Helvetica Neue</vt:lpstr>
      <vt:lpstr>Produkt Extralight</vt:lpstr>
      <vt:lpstr>Produkt Light</vt:lpstr>
      <vt:lpstr>Produkt Medium</vt:lpstr>
      <vt:lpstr>38_MinimalistLight</vt:lpstr>
      <vt:lpstr>Introduction:  Coronagraph Optical Theory and Practice</vt:lpstr>
      <vt:lpstr>Motivation: coronagraph science</vt:lpstr>
      <vt:lpstr>How to image exoplanets</vt:lpstr>
      <vt:lpstr>Habitable planets are hiding in plain sight!</vt:lpstr>
      <vt:lpstr>Habitable planets are hiding in plain sight!</vt:lpstr>
      <vt:lpstr>Removing starlight, keeping planet light</vt:lpstr>
      <vt:lpstr>Removing starlight, keeping planet light</vt:lpstr>
      <vt:lpstr>Starlight removal</vt:lpstr>
      <vt:lpstr>PowerPoint Presentation</vt:lpstr>
      <vt:lpstr>Use a coronagraph!</vt:lpstr>
      <vt:lpstr>My definition of a coronagraph</vt:lpstr>
      <vt:lpstr>History of the coronagraph</vt:lpstr>
      <vt:lpstr>Clear aperture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Five general performance metrics </vt:lpstr>
      <vt:lpstr>Raw contrast: my definition</vt:lpstr>
      <vt:lpstr>Raw contrast: my definition</vt:lpstr>
      <vt:lpstr>Raw contrast: my definition</vt:lpstr>
      <vt:lpstr>Planet throughput</vt:lpstr>
      <vt:lpstr>Planet throughput</vt:lpstr>
      <vt:lpstr>Planet throughput</vt:lpstr>
      <vt:lpstr>Planet throughput</vt:lpstr>
      <vt:lpstr>Planet throughput</vt:lpstr>
      <vt:lpstr>Contrast</vt:lpstr>
      <vt:lpstr>Contrast</vt:lpstr>
      <vt:lpstr>The inner working angle</vt:lpstr>
      <vt:lpstr>The inner working angle</vt:lpstr>
      <vt:lpstr>Robustness</vt:lpstr>
      <vt:lpstr>Robustness</vt:lpstr>
      <vt:lpstr>Five general performance metrics </vt:lpstr>
      <vt:lpstr>The Lyot coronagraph, design options</vt:lpstr>
      <vt:lpstr>How to make a better coronagraph </vt:lpstr>
      <vt:lpstr>Pupil plane apodization</vt:lpstr>
      <vt:lpstr>Pupil plane apodization</vt:lpstr>
      <vt:lpstr>Pupil plane apodization</vt:lpstr>
      <vt:lpstr>Pupil plane apodization</vt:lpstr>
      <vt:lpstr>Focal plane apodization</vt:lpstr>
      <vt:lpstr>Focal plane apodization: Roddier&amp;Roddier mask</vt:lpstr>
      <vt:lpstr>Vortex coronagraph</vt:lpstr>
      <vt:lpstr>Vortex coronagraph</vt:lpstr>
      <vt:lpstr>Vortex coronagraph</vt:lpstr>
      <vt:lpstr>Vortex coronagraph</vt:lpstr>
      <vt:lpstr>Vortex coronagraph </vt:lpstr>
      <vt:lpstr>Engineering achromatic vortex masks</vt:lpstr>
      <vt:lpstr>On-axis telescope</vt:lpstr>
      <vt:lpstr>Amplitude apodization</vt:lpstr>
      <vt:lpstr>DM assisted - apodized vortex coronagraph </vt:lpstr>
      <vt:lpstr>Phase Induced Amplitude Apodization</vt:lpstr>
      <vt:lpstr>PowerPoint Presentation</vt:lpstr>
      <vt:lpstr>Guyon et al. 2006</vt:lpstr>
      <vt:lpstr>Why are there sooo many coronagraphs?</vt:lpstr>
      <vt:lpstr>Why are there sooo many coronagraphs?</vt:lpstr>
      <vt:lpstr>(Fair?) Laboratory comparison</vt:lpstr>
      <vt:lpstr>CLC: simply the best</vt:lpstr>
      <vt:lpstr>Final thoughts and takeaways</vt:lpstr>
      <vt:lpstr>Final thoughts and takeaways</vt:lpstr>
      <vt:lpstr>Back-up slides</vt:lpstr>
      <vt:lpstr>The perfect coronagraph</vt:lpstr>
      <vt:lpstr>The perfect coronagraph</vt:lpstr>
      <vt:lpstr>The perfect coronagraph</vt:lpstr>
      <vt:lpstr>The perfect coronagraph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Coronagraph Optical Theory and Practice</dc:title>
  <cp:lastModifiedBy>O'Leary, Ellen</cp:lastModifiedBy>
  <cp:revision>22</cp:revision>
  <dcterms:modified xsi:type="dcterms:W3CDTF">2024-07-22T16:52:48Z</dcterms:modified>
</cp:coreProperties>
</file>