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notesSlides/notesSlide8.xml" ContentType="application/vnd.openxmlformats-officedocument.presentationml.notesSlide+xml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notesSlides/notesSlide1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301" r:id="rId6"/>
    <p:sldId id="302" r:id="rId7"/>
    <p:sldId id="303" r:id="rId8"/>
    <p:sldId id="304" r:id="rId9"/>
    <p:sldId id="294" r:id="rId10"/>
    <p:sldId id="295" r:id="rId11"/>
    <p:sldId id="296" r:id="rId12"/>
    <p:sldId id="261" r:id="rId13"/>
    <p:sldId id="263" r:id="rId14"/>
    <p:sldId id="262" r:id="rId15"/>
    <p:sldId id="264" r:id="rId16"/>
    <p:sldId id="298" r:id="rId17"/>
    <p:sldId id="286" r:id="rId18"/>
    <p:sldId id="299" r:id="rId19"/>
    <p:sldId id="268" r:id="rId20"/>
    <p:sldId id="266" r:id="rId21"/>
    <p:sldId id="267" r:id="rId22"/>
    <p:sldId id="269" r:id="rId23"/>
    <p:sldId id="270" r:id="rId24"/>
    <p:sldId id="271" r:id="rId25"/>
    <p:sldId id="272" r:id="rId26"/>
    <p:sldId id="274" r:id="rId27"/>
    <p:sldId id="282" r:id="rId28"/>
    <p:sldId id="283" r:id="rId29"/>
    <p:sldId id="284" r:id="rId30"/>
    <p:sldId id="300" r:id="rId31"/>
    <p:sldId id="287" r:id="rId32"/>
    <p:sldId id="288" r:id="rId33"/>
    <p:sldId id="289" r:id="rId34"/>
    <p:sldId id="291" r:id="rId35"/>
    <p:sldId id="292" r:id="rId36"/>
    <p:sldId id="290" r:id="rId37"/>
    <p:sldId id="293" r:id="rId38"/>
    <p:sldId id="285" r:id="rId39"/>
    <p:sldId id="280" r:id="rId40"/>
    <p:sldId id="276" r:id="rId41"/>
    <p:sldId id="277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080" y="-184"/>
      </p:cViewPr>
      <p:guideLst>
        <p:guide orient="horz" pos="801"/>
        <p:guide pos="2339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C6016-D0B8-C643-BCA0-11AE517EFCA6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AAED-136F-7B49-888E-035D8B633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tau = -0.47105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 = 0.6052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= tan-1(-0.471/0.38) = -0.892</a:t>
            </a:r>
            <a:r>
              <a:rPr lang="en-US" baseline="0" dirty="0" smtClean="0"/>
              <a:t> rad = -51.10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delta_t</a:t>
            </a:r>
            <a:r>
              <a:rPr lang="en-US" baseline="0" dirty="0" smtClean="0"/>
              <a:t> = 0.4 days</a:t>
            </a:r>
          </a:p>
          <a:p>
            <a:r>
              <a:rPr lang="en-US" baseline="0" dirty="0" err="1" smtClean="0"/>
              <a:t>tE</a:t>
            </a:r>
            <a:r>
              <a:rPr lang="en-US" baseline="0" dirty="0" smtClean="0"/>
              <a:t> = 41.</a:t>
            </a:r>
          </a:p>
          <a:p>
            <a:r>
              <a:rPr lang="en-US" baseline="0" dirty="0" smtClean="0"/>
              <a:t>rho = 0.005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delta_mag</a:t>
            </a:r>
            <a:r>
              <a:rPr lang="en-US" dirty="0" smtClean="0"/>
              <a:t> = 0.7 magnitudes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 = 2.</a:t>
            </a:r>
          </a:p>
          <a:p>
            <a:r>
              <a:rPr lang="en-US" dirty="0" smtClean="0"/>
              <a:t>0.005^2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2.5*10^(-5)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log_q</a:t>
            </a:r>
            <a:r>
              <a:rPr lang="en-US" dirty="0" smtClean="0">
                <a:sym typeface="Wingdings"/>
              </a:rPr>
              <a:t> ~-4.6</a:t>
            </a:r>
            <a:endParaRPr lang="en-US" dirty="0" smtClean="0"/>
          </a:p>
          <a:p>
            <a:r>
              <a:rPr lang="en-US" dirty="0" smtClean="0"/>
              <a:t>True</a:t>
            </a:r>
            <a:r>
              <a:rPr lang="en-US" baseline="0" dirty="0" smtClean="0"/>
              <a:t> log q= -4.8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delta_t</a:t>
            </a:r>
            <a:r>
              <a:rPr lang="en-US" dirty="0" smtClean="0"/>
              <a:t> = 0.2 days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= 24.8</a:t>
            </a:r>
            <a:r>
              <a:rPr lang="en-US" baseline="0" dirty="0" smtClean="0"/>
              <a:t> days</a:t>
            </a:r>
          </a:p>
          <a:p>
            <a:r>
              <a:rPr lang="en-US" baseline="0" dirty="0" smtClean="0">
                <a:sym typeface="Wingdings"/>
              </a:rPr>
              <a:t> rho = 0.004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delta_t</a:t>
            </a:r>
            <a:r>
              <a:rPr lang="en-US" dirty="0" smtClean="0"/>
              <a:t> = 0.2 days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= 24.8</a:t>
            </a:r>
            <a:r>
              <a:rPr lang="en-US" baseline="0" dirty="0" smtClean="0"/>
              <a:t> days</a:t>
            </a:r>
          </a:p>
          <a:p>
            <a:r>
              <a:rPr lang="en-US" baseline="0" smtClean="0">
                <a:sym typeface="Wingdings"/>
              </a:rPr>
              <a:t> rho = 0.004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delta_t</a:t>
            </a:r>
            <a:r>
              <a:rPr lang="en-US" dirty="0" smtClean="0"/>
              <a:t> = 0.2 days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= 24.8</a:t>
            </a:r>
            <a:r>
              <a:rPr lang="en-US" baseline="0" dirty="0" smtClean="0"/>
              <a:t> days</a:t>
            </a:r>
          </a:p>
          <a:p>
            <a:r>
              <a:rPr lang="en-US" baseline="0" smtClean="0">
                <a:sym typeface="Wingdings"/>
              </a:rPr>
              <a:t> rho = 0.004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dt</a:t>
            </a:r>
            <a:r>
              <a:rPr lang="en-US" dirty="0" smtClean="0"/>
              <a:t> = 3.3 days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= 57 days</a:t>
            </a:r>
          </a:p>
          <a:p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tE</a:t>
            </a:r>
            <a:r>
              <a:rPr lang="en-US" dirty="0" smtClean="0"/>
              <a:t> = 0.0579</a:t>
            </a:r>
            <a:r>
              <a:rPr lang="en-US" baseline="0" dirty="0" smtClean="0"/>
              <a:t> ~ 2*eta_c0</a:t>
            </a:r>
          </a:p>
          <a:p>
            <a:r>
              <a:rPr lang="en-US" baseline="0" dirty="0" smtClean="0"/>
              <a:t>eta_c0  = 0.0290</a:t>
            </a:r>
          </a:p>
          <a:p>
            <a:r>
              <a:rPr lang="en-US" baseline="0" dirty="0" smtClean="0"/>
              <a:t>s = 0.742</a:t>
            </a:r>
          </a:p>
          <a:p>
            <a:r>
              <a:rPr lang="en-US" baseline="0" dirty="0" smtClean="0"/>
              <a:t>q = 0.00022</a:t>
            </a:r>
          </a:p>
          <a:p>
            <a:r>
              <a:rPr lang="en-US" baseline="0" dirty="0" smtClean="0"/>
              <a:t>True s, q = (0.7404,  0.0001575)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 m </a:t>
            </a:r>
            <a:r>
              <a:rPr lang="en-US" baseline="0" dirty="0" smtClean="0"/>
              <a:t>= 0.3177</a:t>
            </a:r>
          </a:p>
          <a:p>
            <a:r>
              <a:rPr lang="en-US" baseline="0" dirty="0" smtClean="0"/>
              <a:t>base = 18.1</a:t>
            </a:r>
          </a:p>
          <a:p>
            <a:r>
              <a:rPr lang="en-US" baseline="0" dirty="0" smtClean="0"/>
              <a:t>m = 17.78</a:t>
            </a:r>
          </a:p>
          <a:p>
            <a:r>
              <a:rPr lang="en-US" baseline="0" dirty="0" smtClean="0"/>
              <a:t>t = 900</a:t>
            </a:r>
          </a:p>
          <a:p>
            <a:r>
              <a:rPr lang="en-US" baseline="0" dirty="0" err="1" smtClean="0"/>
              <a:t>tE</a:t>
            </a:r>
            <a:r>
              <a:rPr lang="en-US" baseline="0" dirty="0" smtClean="0"/>
              <a:t>=57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930.15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930.15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AAED-136F-7B49-888E-035D8B6338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3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0BB9-2878-2446-861D-3D9BB09CA1DD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1321-2FD4-7A49-904B-E0C5C8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2.jp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2.jp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Estimating Planet Parameters from the </a:t>
            </a:r>
            <a:r>
              <a:rPr lang="en-US" dirty="0" err="1" smtClean="0"/>
              <a:t>Lightcurve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Relating Magnitude to Magnification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14499"/>
              </p:ext>
            </p:extLst>
          </p:nvPr>
        </p:nvGraphicFramePr>
        <p:xfrm>
          <a:off x="1077383" y="1770139"/>
          <a:ext cx="7175018" cy="389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3" imgW="2197100" imgH="1193800" progId="Equation.3">
                  <p:embed/>
                </p:oleObj>
              </mc:Choice>
              <mc:Fallback>
                <p:oleObj name="Equation" r:id="rId3" imgW="21971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383" y="1770139"/>
                        <a:ext cx="7175018" cy="389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91810" y="3326190"/>
            <a:ext cx="7260591" cy="15844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003144" y="2511605"/>
            <a:ext cx="1753810" cy="2399062"/>
            <a:chOff x="7003144" y="2511605"/>
            <a:chExt cx="1753810" cy="239906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039429" y="3181048"/>
              <a:ext cx="846666" cy="17296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03144" y="2511605"/>
              <a:ext cx="1753810" cy="5847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err="1" smtClean="0"/>
                <a:t>f</a:t>
              </a:r>
              <a:r>
                <a:rPr lang="en-US" sz="3200" i="1" baseline="-25000" dirty="0" err="1" smtClean="0"/>
                <a:t>blend</a:t>
              </a:r>
              <a:r>
                <a:rPr lang="en-US" sz="3200" dirty="0" smtClean="0"/>
                <a:t> = 0</a:t>
              </a:r>
              <a:endParaRPr lang="en-US" sz="3200" i="1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77383" y="4963288"/>
            <a:ext cx="5084838" cy="7922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Magnification to Time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69303"/>
              </p:ext>
            </p:extLst>
          </p:nvPr>
        </p:nvGraphicFramePr>
        <p:xfrm>
          <a:off x="1449236" y="1544953"/>
          <a:ext cx="5743653" cy="454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3" imgW="1282700" imgH="1016000" progId="Equation.3">
                  <p:embed/>
                </p:oleObj>
              </mc:Choice>
              <mc:Fallback>
                <p:oleObj name="Equation" r:id="rId3" imgW="1282700" imgH="101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9236" y="1544953"/>
                        <a:ext cx="5743653" cy="454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99543" y="4148667"/>
            <a:ext cx="2472265" cy="1869924"/>
            <a:chOff x="3599543" y="4148667"/>
            <a:chExt cx="2472265" cy="1869924"/>
          </a:xfrm>
        </p:grpSpPr>
        <p:sp>
          <p:nvSpPr>
            <p:cNvPr id="5" name="Oval 4"/>
            <p:cNvSpPr/>
            <p:nvPr/>
          </p:nvSpPr>
          <p:spPr>
            <a:xfrm>
              <a:off x="5055810" y="4148667"/>
              <a:ext cx="628952" cy="85876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99543" y="4602238"/>
              <a:ext cx="628952" cy="85876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42856" y="5159829"/>
              <a:ext cx="628952" cy="85876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846668" y="3575352"/>
            <a:ext cx="6628190" cy="2605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vent_2_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6"/>
          <a:stretch/>
        </p:blipFill>
        <p:spPr>
          <a:xfrm>
            <a:off x="321732" y="844700"/>
            <a:ext cx="8619066" cy="601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1. Parameters of the Stellar Event: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86475" y="2048930"/>
            <a:ext cx="2068287" cy="4064000"/>
            <a:chOff x="4886475" y="2048930"/>
            <a:chExt cx="2068287" cy="40640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886475" y="2048930"/>
              <a:ext cx="16933" cy="4064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18667" y="2564190"/>
              <a:ext cx="1536095" cy="5847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~ </a:t>
              </a:r>
              <a:r>
                <a:rPr lang="en-US" sz="3200" b="1" dirty="0" smtClean="0"/>
                <a:t>957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223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2. Parameters of the Stellar Event: u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72692"/>
              </p:ext>
            </p:extLst>
          </p:nvPr>
        </p:nvGraphicFramePr>
        <p:xfrm>
          <a:off x="1306286" y="1636479"/>
          <a:ext cx="5914572" cy="470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4" imgW="1917700" imgH="1524000" progId="Equation.3">
                  <p:embed/>
                </p:oleObj>
              </mc:Choice>
              <mc:Fallback>
                <p:oleObj name="Equation" r:id="rId4" imgW="1917700" imgH="152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6286" y="1636479"/>
                        <a:ext cx="5914572" cy="4700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64383" y="2376713"/>
            <a:ext cx="7260591" cy="15844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1810" y="3985381"/>
            <a:ext cx="7260591" cy="15844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1810" y="5611588"/>
            <a:ext cx="7260591" cy="6531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90571" y="1705429"/>
            <a:ext cx="1657048" cy="2255761"/>
            <a:chOff x="4390571" y="1705429"/>
            <a:chExt cx="1657048" cy="225576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90571" y="2273905"/>
              <a:ext cx="1221619" cy="16872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15428" y="1705429"/>
              <a:ext cx="5321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2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2. Parameters of the Stellar Event: u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4" name="Picture 3" descr="Event_2_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52132" r="-93" b="1201"/>
          <a:stretch/>
        </p:blipFill>
        <p:spPr>
          <a:xfrm>
            <a:off x="464961" y="1524002"/>
            <a:ext cx="8357303" cy="52002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24000" y="3776135"/>
            <a:ext cx="6383867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0933" y="5215468"/>
            <a:ext cx="6383867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4934" y="2472261"/>
            <a:ext cx="3251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Δm</a:t>
            </a:r>
            <a:r>
              <a:rPr lang="en-US" sz="3200" dirty="0" smtClean="0"/>
              <a:t> = 18.1-17.05 = </a:t>
            </a:r>
            <a:r>
              <a:rPr lang="en-US" sz="3200" b="1" dirty="0" smtClean="0"/>
              <a:t>1.05</a:t>
            </a:r>
            <a:r>
              <a:rPr lang="en-US" sz="3200" dirty="0" smtClean="0"/>
              <a:t> magnitudes</a:t>
            </a:r>
          </a:p>
        </p:txBody>
      </p:sp>
    </p:spTree>
    <p:extLst>
      <p:ext uri="{BB962C8B-B14F-4D97-AF65-F5344CB8AC3E}">
        <p14:creationId xmlns:p14="http://schemas.microsoft.com/office/powerpoint/2010/main" val="404998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2. Parameters of the Stellar Event: u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magnitudes (</a:t>
            </a:r>
            <a:r>
              <a:rPr lang="en-US" dirty="0" err="1" smtClean="0"/>
              <a:t>Δm</a:t>
            </a:r>
            <a:r>
              <a:rPr lang="en-US" dirty="0" smtClean="0"/>
              <a:t>) brighter does the event get? </a:t>
            </a:r>
            <a:r>
              <a:rPr lang="en-US" b="1" dirty="0" smtClean="0"/>
              <a:t>1.05</a:t>
            </a:r>
            <a:r>
              <a:rPr lang="en-US" dirty="0" smtClean="0"/>
              <a:t> magnitudes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i="1" dirty="0" smtClean="0"/>
              <a:t>magnification</a:t>
            </a:r>
            <a:r>
              <a:rPr lang="en-US" dirty="0" smtClean="0"/>
              <a:t> (A) does that imply? </a:t>
            </a:r>
            <a:r>
              <a:rPr lang="en-US" b="1" dirty="0" smtClean="0"/>
              <a:t>2.63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u</a:t>
            </a:r>
            <a:r>
              <a:rPr lang="en-US" baseline="-25000" dirty="0" smtClean="0"/>
              <a:t>0</a:t>
            </a:r>
            <a:r>
              <a:rPr lang="en-US" dirty="0" smtClean="0"/>
              <a:t>? </a:t>
            </a:r>
            <a:r>
              <a:rPr lang="en-US" b="1" dirty="0" smtClean="0"/>
              <a:t>0.38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80995"/>
              </p:ext>
            </p:extLst>
          </p:nvPr>
        </p:nvGraphicFramePr>
        <p:xfrm>
          <a:off x="1727788" y="2673650"/>
          <a:ext cx="5685249" cy="70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4" imgW="1854200" imgH="228600" progId="Equation.3">
                  <p:embed/>
                </p:oleObj>
              </mc:Choice>
              <mc:Fallback>
                <p:oleObj name="Equation" r:id="rId4" imgW="185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7788" y="2673650"/>
                        <a:ext cx="5685249" cy="70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78206"/>
              </p:ext>
            </p:extLst>
          </p:nvPr>
        </p:nvGraphicFramePr>
        <p:xfrm>
          <a:off x="3811205" y="3733195"/>
          <a:ext cx="1541289" cy="14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6" imgW="457200" imgH="431800" progId="Equation.3">
                  <p:embed/>
                </p:oleObj>
              </mc:Choice>
              <mc:Fallback>
                <p:oleObj name="Equation" r:id="rId6" imgW="45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205" y="3733195"/>
                        <a:ext cx="1541289" cy="14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673650"/>
            <a:ext cx="8118324" cy="1208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237" y="3882572"/>
            <a:ext cx="7260591" cy="22435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Parameters of the Stellar Event: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4052"/>
              </p:ext>
            </p:extLst>
          </p:nvPr>
        </p:nvGraphicFramePr>
        <p:xfrm>
          <a:off x="457200" y="1736725"/>
          <a:ext cx="6478587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4" imgW="1841500" imgH="1308100" progId="Equation.3">
                  <p:embed/>
                </p:oleObj>
              </mc:Choice>
              <mc:Fallback>
                <p:oleObj name="Equation" r:id="rId4" imgW="18415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736725"/>
                        <a:ext cx="6478587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8345" y="1862667"/>
            <a:ext cx="365477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Use the same equations to find </a:t>
            </a:r>
            <a:r>
              <a:rPr lang="en-US" sz="3200" i="1" dirty="0" err="1"/>
              <a:t>t</a:t>
            </a:r>
            <a:r>
              <a:rPr lang="en-US" sz="3200" baseline="-25000" dirty="0" err="1"/>
              <a:t>E</a:t>
            </a:r>
            <a:r>
              <a:rPr lang="en-US" sz="3200" baseline="-25000" dirty="0"/>
              <a:t>.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en-US" sz="3200" i="1" dirty="0" smtClean="0"/>
              <a:t>u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1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i="1" dirty="0" smtClean="0">
                <a:sym typeface="Wingdings"/>
              </a:rPr>
              <a:t>A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 = 1.34</a:t>
            </a:r>
          </a:p>
          <a:p>
            <a:r>
              <a:rPr lang="en-US" sz="3200" dirty="0" smtClean="0"/>
              <a:t>2.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err="1" smtClean="0">
                <a:sym typeface="Wingdings"/>
              </a:rPr>
              <a:t>Δ</a:t>
            </a:r>
            <a:r>
              <a:rPr lang="en-US" sz="3200" i="1" dirty="0" err="1" smtClean="0">
                <a:sym typeface="Wingdings"/>
              </a:rPr>
              <a:t>m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= </a:t>
            </a:r>
            <a:r>
              <a:rPr lang="en-US" sz="3200" b="1" dirty="0" smtClean="0">
                <a:sym typeface="Wingdings"/>
              </a:rPr>
              <a:t>0.3177</a:t>
            </a:r>
          </a:p>
        </p:txBody>
      </p:sp>
    </p:spTree>
    <p:extLst>
      <p:ext uri="{BB962C8B-B14F-4D97-AF65-F5344CB8AC3E}">
        <p14:creationId xmlns:p14="http://schemas.microsoft.com/office/powerpoint/2010/main" val="198500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3. Parameters of the Stellar Event: </a:t>
            </a:r>
            <a:r>
              <a:rPr lang="en-US" i="1" dirty="0" err="1" smtClean="0"/>
              <a:t>t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pic>
        <p:nvPicPr>
          <p:cNvPr id="4" name="Picture 3" descr="Event_2_1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52132" r="-93" b="1201"/>
          <a:stretch/>
        </p:blipFill>
        <p:spPr>
          <a:xfrm>
            <a:off x="126294" y="1444170"/>
            <a:ext cx="8848373" cy="57037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23114" y="5024881"/>
            <a:ext cx="3520471" cy="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39631" y="1622778"/>
            <a:ext cx="3733" cy="444941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392469"/>
              </p:ext>
            </p:extLst>
          </p:nvPr>
        </p:nvGraphicFramePr>
        <p:xfrm>
          <a:off x="4459765" y="1803728"/>
          <a:ext cx="4442332" cy="29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1524000" imgH="1003300" progId="Equation.3">
                  <p:embed/>
                </p:oleObj>
              </mc:Choice>
              <mc:Fallback>
                <p:oleObj name="Equation" r:id="rId5" imgW="15240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9765" y="1803728"/>
                        <a:ext cx="4442332" cy="29240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75671" y="5483057"/>
            <a:ext cx="6383867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14841" y="4691491"/>
            <a:ext cx="2513755" cy="692385"/>
            <a:chOff x="2414841" y="4691491"/>
            <a:chExt cx="2513755" cy="692385"/>
          </a:xfrm>
        </p:grpSpPr>
        <p:sp>
          <p:nvSpPr>
            <p:cNvPr id="11" name="Freeform 10"/>
            <p:cNvSpPr/>
            <p:nvPr/>
          </p:nvSpPr>
          <p:spPr>
            <a:xfrm flipH="1">
              <a:off x="4088206" y="4733824"/>
              <a:ext cx="840390" cy="650052"/>
            </a:xfrm>
            <a:custGeom>
              <a:avLst/>
              <a:gdLst>
                <a:gd name="connsiteX0" fmla="*/ 0 w 705556"/>
                <a:gd name="connsiteY0" fmla="*/ 592667 h 592667"/>
                <a:gd name="connsiteX1" fmla="*/ 395112 w 705556"/>
                <a:gd name="connsiteY1" fmla="*/ 366889 h 592667"/>
                <a:gd name="connsiteX2" fmla="*/ 705556 w 705556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556" h="592667">
                  <a:moveTo>
                    <a:pt x="0" y="592667"/>
                  </a:moveTo>
                  <a:cubicBezTo>
                    <a:pt x="138759" y="529167"/>
                    <a:pt x="277519" y="465667"/>
                    <a:pt x="395112" y="366889"/>
                  </a:cubicBezTo>
                  <a:cubicBezTo>
                    <a:pt x="512705" y="268111"/>
                    <a:pt x="705556" y="0"/>
                    <a:pt x="705556" y="0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14841" y="4691491"/>
              <a:ext cx="955524" cy="689428"/>
            </a:xfrm>
            <a:custGeom>
              <a:avLst/>
              <a:gdLst>
                <a:gd name="connsiteX0" fmla="*/ 0 w 955524"/>
                <a:gd name="connsiteY0" fmla="*/ 689428 h 689428"/>
                <a:gd name="connsiteX1" fmla="*/ 459619 w 955524"/>
                <a:gd name="connsiteY1" fmla="*/ 568476 h 689428"/>
                <a:gd name="connsiteX2" fmla="*/ 762000 w 955524"/>
                <a:gd name="connsiteY2" fmla="*/ 350761 h 689428"/>
                <a:gd name="connsiteX3" fmla="*/ 907143 w 955524"/>
                <a:gd name="connsiteY3" fmla="*/ 133047 h 689428"/>
                <a:gd name="connsiteX4" fmla="*/ 955524 w 955524"/>
                <a:gd name="connsiteY4" fmla="*/ 0 h 68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524" h="689428">
                  <a:moveTo>
                    <a:pt x="0" y="689428"/>
                  </a:moveTo>
                  <a:cubicBezTo>
                    <a:pt x="166309" y="657174"/>
                    <a:pt x="332619" y="624920"/>
                    <a:pt x="459619" y="568476"/>
                  </a:cubicBezTo>
                  <a:cubicBezTo>
                    <a:pt x="586619" y="512032"/>
                    <a:pt x="687413" y="423333"/>
                    <a:pt x="762000" y="350761"/>
                  </a:cubicBezTo>
                  <a:cubicBezTo>
                    <a:pt x="836587" y="278189"/>
                    <a:pt x="874889" y="191507"/>
                    <a:pt x="907143" y="133047"/>
                  </a:cubicBezTo>
                  <a:cubicBezTo>
                    <a:pt x="939397" y="74587"/>
                    <a:pt x="955524" y="0"/>
                    <a:pt x="955524" y="0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15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ent_2_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6"/>
          <a:stretch/>
        </p:blipFill>
        <p:spPr>
          <a:xfrm>
            <a:off x="321732" y="677334"/>
            <a:ext cx="8859010" cy="617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6979" y="2294465"/>
            <a:ext cx="4495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is the planet? 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ym typeface="Wingdings"/>
              </a:rPr>
              <a:t>When is the planet?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0294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7" y="-186274"/>
            <a:ext cx="8271933" cy="827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0643" y="2861734"/>
            <a:ext cx="5065890" cy="2186350"/>
            <a:chOff x="640643" y="2861734"/>
            <a:chExt cx="5065890" cy="2186350"/>
          </a:xfrm>
        </p:grpSpPr>
        <p:sp>
          <p:nvSpPr>
            <p:cNvPr id="7" name="TextBox 6"/>
            <p:cNvSpPr txBox="1"/>
            <p:nvPr/>
          </p:nvSpPr>
          <p:spPr>
            <a:xfrm>
              <a:off x="640643" y="3970866"/>
              <a:ext cx="2760134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Possible Planet Locations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201333" y="2861734"/>
              <a:ext cx="0" cy="1109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400777" y="4642556"/>
              <a:ext cx="2305756" cy="2173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739746" y="1742182"/>
            <a:ext cx="4049888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planet perturbs one of the images.</a:t>
            </a:r>
          </a:p>
        </p:txBody>
      </p:sp>
      <p:sp>
        <p:nvSpPr>
          <p:cNvPr id="5" name="Oval 4"/>
          <p:cNvSpPr/>
          <p:nvPr/>
        </p:nvSpPr>
        <p:spPr>
          <a:xfrm>
            <a:off x="3358444" y="3048001"/>
            <a:ext cx="448056" cy="45155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9607"/>
              </p:ext>
            </p:extLst>
          </p:nvPr>
        </p:nvGraphicFramePr>
        <p:xfrm>
          <a:off x="479425" y="5326063"/>
          <a:ext cx="85217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4" imgW="2413000" imgH="393700" progId="Equation.3">
                  <p:embed/>
                </p:oleObj>
              </mc:Choice>
              <mc:Fallback>
                <p:oleObj name="Equation" r:id="rId4" imgW="2413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" y="5326063"/>
                        <a:ext cx="8521700" cy="1390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76586" y="5566260"/>
            <a:ext cx="6341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573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nt_2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530574"/>
            <a:ext cx="4847167" cy="6462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0. Choose your </a:t>
            </a:r>
            <a:r>
              <a:rPr lang="en-US" dirty="0" err="1" smtClean="0"/>
              <a:t>lightcurve</a:t>
            </a:r>
            <a:r>
              <a:rPr lang="en-US" dirty="0" smtClean="0"/>
              <a:t> (a </a:t>
            </a:r>
            <a:r>
              <a:rPr lang="en-US" dirty="0" err="1" smtClean="0"/>
              <a:t>GLPlanet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8895" y="1185813"/>
            <a:ext cx="3928534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Assumptions:</a:t>
            </a:r>
          </a:p>
          <a:p>
            <a:r>
              <a:rPr lang="en-US" sz="3200" dirty="0" smtClean="0"/>
              <a:t>a Gould &amp; Loeb planetary (</a:t>
            </a:r>
            <a:r>
              <a:rPr lang="en-US" sz="3200" dirty="0" err="1" smtClean="0"/>
              <a:t>GLPlanet</a:t>
            </a:r>
            <a:r>
              <a:rPr lang="en-US" sz="3200" dirty="0" smtClean="0"/>
              <a:t>) caustic crossing </a:t>
            </a:r>
            <a:r>
              <a:rPr lang="en-US" sz="3200" i="1" dirty="0" smtClean="0"/>
              <a:t>perturbation</a:t>
            </a:r>
          </a:p>
          <a:p>
            <a:endParaRPr lang="en-US" sz="3200" i="1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 parallax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 blending</a:t>
            </a:r>
          </a:p>
        </p:txBody>
      </p:sp>
    </p:spTree>
    <p:extLst>
      <p:ext uri="{BB962C8B-B14F-4D97-AF65-F5344CB8AC3E}">
        <p14:creationId xmlns:p14="http://schemas.microsoft.com/office/powerpoint/2010/main" val="283119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ent_2_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6"/>
          <a:stretch/>
        </p:blipFill>
        <p:spPr>
          <a:xfrm>
            <a:off x="321732" y="677334"/>
            <a:ext cx="8859010" cy="617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4504" y="1864547"/>
            <a:ext cx="16933" cy="4282253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9867" y="2336800"/>
            <a:ext cx="3911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is the source at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planet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</a:t>
            </a:r>
            <a:r>
              <a:rPr lang="en-US" sz="3200" b="1" dirty="0" smtClean="0"/>
              <a:t>930.15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116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7" y="-186274"/>
            <a:ext cx="8271933" cy="827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39067" y="3996267"/>
            <a:ext cx="110066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31067" y="3246681"/>
            <a:ext cx="711201" cy="749586"/>
            <a:chOff x="3031067" y="3246681"/>
            <a:chExt cx="711201" cy="749586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556000" y="3268133"/>
              <a:ext cx="1" cy="72813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31067" y="3246681"/>
              <a:ext cx="711201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0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72881"/>
              </p:ext>
            </p:extLst>
          </p:nvPr>
        </p:nvGraphicFramePr>
        <p:xfrm>
          <a:off x="2676525" y="5174950"/>
          <a:ext cx="404177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5" imgW="1346200" imgH="444500" progId="Equation.3">
                  <p:embed/>
                </p:oleObj>
              </mc:Choice>
              <mc:Fallback>
                <p:oleObj name="Equation" r:id="rId5" imgW="1346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6525" y="5174950"/>
                        <a:ext cx="4041775" cy="1539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556001" y="4165600"/>
            <a:ext cx="524932" cy="948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8444" y="3048001"/>
            <a:ext cx="448056" cy="45155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53482"/>
              </p:ext>
            </p:extLst>
          </p:nvPr>
        </p:nvGraphicFramePr>
        <p:xfrm>
          <a:off x="457200" y="1557862"/>
          <a:ext cx="82073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4" imgW="2324100" imgH="393700" progId="Equation.3">
                  <p:embed/>
                </p:oleObj>
              </mc:Choice>
              <mc:Fallback>
                <p:oleObj name="Equation" r:id="rId4" imgW="232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557862"/>
                        <a:ext cx="8207375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2655" t="18680" r="15385" b="20277"/>
          <a:stretch/>
        </p:blipFill>
        <p:spPr>
          <a:xfrm>
            <a:off x="135467" y="2649308"/>
            <a:ext cx="4961467" cy="4208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9144" y="3380135"/>
            <a:ext cx="29318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/>
              <a:t>τ</a:t>
            </a:r>
            <a:r>
              <a:rPr lang="en-US" sz="3600" i="1" dirty="0" smtClean="0"/>
              <a:t> </a:t>
            </a:r>
            <a:r>
              <a:rPr lang="en-US" sz="3600" i="1" dirty="0" smtClean="0">
                <a:sym typeface="Wingdings"/>
              </a:rPr>
              <a:t> </a:t>
            </a:r>
            <a:r>
              <a:rPr lang="en-US" sz="3600" i="1" dirty="0" smtClean="0"/>
              <a:t>u</a:t>
            </a:r>
            <a:r>
              <a:rPr lang="en-US" sz="3600" dirty="0" smtClean="0"/>
              <a:t> = </a:t>
            </a:r>
            <a:r>
              <a:rPr lang="en-US" sz="3600" b="1" dirty="0" smtClean="0"/>
              <a:t>0.605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24248" y="4165600"/>
            <a:ext cx="2048934" cy="2385646"/>
            <a:chOff x="5924248" y="4165600"/>
            <a:chExt cx="2048934" cy="2385646"/>
          </a:xfrm>
        </p:grpSpPr>
        <p:sp>
          <p:nvSpPr>
            <p:cNvPr id="6" name="TextBox 5"/>
            <p:cNvSpPr txBox="1"/>
            <p:nvPr/>
          </p:nvSpPr>
          <p:spPr>
            <a:xfrm>
              <a:off x="5924248" y="5350917"/>
              <a:ext cx="2048934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/>
                <a:t>y</a:t>
              </a:r>
              <a:r>
                <a:rPr lang="en-US" sz="3600" baseline="-25000" dirty="0" smtClean="0"/>
                <a:t>+</a:t>
              </a:r>
              <a:r>
                <a:rPr lang="en-US" sz="3600" dirty="0" smtClean="0"/>
                <a:t> = </a:t>
              </a:r>
              <a:r>
                <a:rPr lang="en-US" sz="3600" b="1" dirty="0" smtClean="0"/>
                <a:t>1.35</a:t>
              </a:r>
            </a:p>
            <a:p>
              <a:r>
                <a:rPr lang="en-US" sz="3600" i="1" dirty="0" smtClean="0"/>
                <a:t>y</a:t>
              </a:r>
              <a:r>
                <a:rPr lang="en-US" sz="3600" baseline="-25000" dirty="0" smtClean="0"/>
                <a:t>-</a:t>
              </a:r>
              <a:r>
                <a:rPr lang="en-US" sz="3600" dirty="0" smtClean="0"/>
                <a:t> = </a:t>
              </a:r>
              <a:r>
                <a:rPr lang="en-US" sz="3600" b="1" dirty="0" smtClean="0"/>
                <a:t>0.742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45949" y="4165600"/>
              <a:ext cx="795867" cy="10160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749777" y="4106621"/>
            <a:ext cx="324556" cy="327091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ent_2_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6"/>
          <a:stretch/>
        </p:blipFill>
        <p:spPr>
          <a:xfrm>
            <a:off x="321731" y="608470"/>
            <a:ext cx="8957735" cy="624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6355" y="2333977"/>
            <a:ext cx="4521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this a major or a minor image perturbation?</a:t>
            </a:r>
          </a:p>
        </p:txBody>
      </p:sp>
    </p:spTree>
    <p:extLst>
      <p:ext uri="{BB962C8B-B14F-4D97-AF65-F5344CB8AC3E}">
        <p14:creationId xmlns:p14="http://schemas.microsoft.com/office/powerpoint/2010/main" val="303561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396" y="477834"/>
            <a:ext cx="1270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468313"/>
            <a:ext cx="1270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46763" y="966086"/>
            <a:ext cx="2489205" cy="4302958"/>
            <a:chOff x="3568093" y="1826380"/>
            <a:chExt cx="2489205" cy="43029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512" r="20852"/>
            <a:stretch/>
          </p:blipFill>
          <p:spPr>
            <a:xfrm>
              <a:off x="3626157" y="2270495"/>
              <a:ext cx="2358571" cy="385884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68093" y="1826380"/>
              <a:ext cx="2489205" cy="3810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7450667" y="1820333"/>
            <a:ext cx="211666" cy="6491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0158" y="1177443"/>
            <a:ext cx="235857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a dip!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8600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ent_2_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6"/>
          <a:stretch/>
        </p:blipFill>
        <p:spPr>
          <a:xfrm>
            <a:off x="321731" y="608470"/>
            <a:ext cx="8957735" cy="624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4. Parameters of the Planet: 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5954" y="5241442"/>
            <a:ext cx="3897489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minor </a:t>
            </a:r>
            <a:r>
              <a:rPr lang="en-US" sz="3200" dirty="0" smtClean="0">
                <a:sym typeface="Wingdings"/>
              </a:rPr>
              <a:t> s = </a:t>
            </a:r>
            <a:r>
              <a:rPr lang="en-US" sz="3200" dirty="0" smtClean="0"/>
              <a:t>y</a:t>
            </a:r>
            <a:r>
              <a:rPr lang="en-US" sz="3200" baseline="-25000" dirty="0" smtClean="0"/>
              <a:t>-</a:t>
            </a:r>
            <a:r>
              <a:rPr lang="en-US" sz="3200" dirty="0" smtClean="0"/>
              <a:t> = </a:t>
            </a:r>
            <a:r>
              <a:rPr lang="en-US" sz="3200" b="1" dirty="0" smtClean="0"/>
              <a:t>0.742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4" y="2691163"/>
            <a:ext cx="1015998" cy="1687313"/>
            <a:chOff x="3048004" y="2691163"/>
            <a:chExt cx="1015998" cy="1687313"/>
          </a:xfrm>
        </p:grpSpPr>
        <p:sp>
          <p:nvSpPr>
            <p:cNvPr id="7" name="TextBox 6"/>
            <p:cNvSpPr txBox="1"/>
            <p:nvPr/>
          </p:nvSpPr>
          <p:spPr>
            <a:xfrm>
              <a:off x="3048004" y="2691163"/>
              <a:ext cx="1015998" cy="5847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Dip!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149600" y="3285067"/>
              <a:ext cx="203202" cy="10934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03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-186274"/>
            <a:ext cx="8271933" cy="827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/>
              <a:t>5. Other Parameters: </a:t>
            </a:r>
            <a:r>
              <a:rPr lang="en-US" i="1" dirty="0" smtClean="0"/>
              <a:t>α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386668" y="3285065"/>
            <a:ext cx="3522134" cy="2295268"/>
            <a:chOff x="3386668" y="3285065"/>
            <a:chExt cx="3522134" cy="229526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89868" y="3285065"/>
              <a:ext cx="3318934" cy="2082801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86668" y="4503115"/>
              <a:ext cx="1947331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Binary Axis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2800" y="2034351"/>
            <a:ext cx="6908800" cy="1199914"/>
            <a:chOff x="812800" y="2034351"/>
            <a:chExt cx="6908800" cy="119991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812800" y="3234265"/>
              <a:ext cx="6908800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49606" y="2034351"/>
              <a:ext cx="1947331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 Source Trajectory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3803" y="3160990"/>
            <a:ext cx="1418193" cy="866814"/>
            <a:chOff x="4423803" y="3160990"/>
            <a:chExt cx="1418193" cy="866814"/>
          </a:xfrm>
        </p:grpSpPr>
        <p:sp>
          <p:nvSpPr>
            <p:cNvPr id="26" name="Circular Arrow 25"/>
            <p:cNvSpPr/>
            <p:nvPr/>
          </p:nvSpPr>
          <p:spPr>
            <a:xfrm rot="18058802" flipV="1">
              <a:off x="4389002" y="3195791"/>
              <a:ext cx="866814" cy="797212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0133" y="3386663"/>
              <a:ext cx="541863" cy="5847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44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7" y="-186274"/>
            <a:ext cx="8271933" cy="827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Other Parameters: </a:t>
            </a:r>
            <a:r>
              <a:rPr lang="en-US" i="1" dirty="0" smtClean="0"/>
              <a:t>α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9868" y="3285065"/>
            <a:ext cx="3318934" cy="208280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2800" y="3234265"/>
            <a:ext cx="6908800" cy="0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31067" y="3246681"/>
            <a:ext cx="711201" cy="749586"/>
            <a:chOff x="3031067" y="3246681"/>
            <a:chExt cx="711201" cy="74958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3556000" y="3268133"/>
              <a:ext cx="1" cy="72813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31067" y="3246681"/>
              <a:ext cx="711201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894" y="3996267"/>
            <a:ext cx="3784839" cy="1940981"/>
            <a:chOff x="854894" y="3996267"/>
            <a:chExt cx="3784839" cy="1940981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539067" y="3996267"/>
              <a:ext cx="110066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4911352"/>
                </p:ext>
              </p:extLst>
            </p:nvPr>
          </p:nvGraphicFramePr>
          <p:xfrm>
            <a:off x="854894" y="4469341"/>
            <a:ext cx="2684173" cy="1467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2" name="Equation" r:id="rId5" imgW="812800" imgH="444500" progId="Equation.3">
                    <p:embed/>
                  </p:oleObj>
                </mc:Choice>
                <mc:Fallback>
                  <p:oleObj name="Equation" r:id="rId5" imgW="8128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4894" y="4469341"/>
                          <a:ext cx="2684173" cy="14679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flipV="1">
              <a:off x="3556001" y="4165600"/>
              <a:ext cx="524932" cy="948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423803" y="3115101"/>
            <a:ext cx="3424793" cy="1077218"/>
            <a:chOff x="4423803" y="3115101"/>
            <a:chExt cx="3424793" cy="1077218"/>
          </a:xfrm>
        </p:grpSpPr>
        <p:sp>
          <p:nvSpPr>
            <p:cNvPr id="14" name="Circular Arrow 13"/>
            <p:cNvSpPr/>
            <p:nvPr/>
          </p:nvSpPr>
          <p:spPr>
            <a:xfrm rot="18058802" flipV="1">
              <a:off x="4389002" y="3195791"/>
              <a:ext cx="866814" cy="797212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9396" y="3115101"/>
              <a:ext cx="2489200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α = -51.1 </a:t>
              </a:r>
              <a:r>
                <a:rPr lang="en-US" sz="3200" dirty="0" err="1" smtClean="0"/>
                <a:t>deg</a:t>
              </a:r>
              <a:r>
                <a:rPr lang="en-US" sz="3200" dirty="0" smtClean="0"/>
                <a:t> = </a:t>
              </a:r>
              <a:r>
                <a:rPr lang="en-US" sz="3200" b="1" dirty="0" smtClean="0"/>
                <a:t>-0.892 rad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25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-186274"/>
            <a:ext cx="8271933" cy="827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Other Parameters: </a:t>
            </a:r>
            <a:r>
              <a:rPr lang="en-US" i="1" dirty="0" smtClean="0"/>
              <a:t>α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9868" y="3285065"/>
            <a:ext cx="3318934" cy="208280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2800" y="3234265"/>
            <a:ext cx="6908800" cy="0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rot="18058802" flipV="1">
            <a:off x="4389003" y="3195789"/>
            <a:ext cx="866814" cy="797212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2401" y="3386663"/>
            <a:ext cx="643463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9" y="4690532"/>
            <a:ext cx="5672664" cy="206210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Due to different geometric conventions, the correct value of α may be π/2 or π from the value you calculate</a:t>
            </a:r>
          </a:p>
        </p:txBody>
      </p:sp>
      <p:sp>
        <p:nvSpPr>
          <p:cNvPr id="16" name="Circular Arrow 15"/>
          <p:cNvSpPr/>
          <p:nvPr/>
        </p:nvSpPr>
        <p:spPr>
          <a:xfrm rot="7639147">
            <a:off x="4209430" y="3047055"/>
            <a:ext cx="866814" cy="91320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1866856">
            <a:off x="2648302" y="2783498"/>
            <a:ext cx="1540621" cy="136763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48210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20260330">
            <a:off x="2819558" y="2711155"/>
            <a:ext cx="1540621" cy="136763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33615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Estimate 7 Parameters of a 2L1S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= time of closest approach b/w source and lens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 = impact parameter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Einstein timescale</a:t>
            </a:r>
          </a:p>
          <a:p>
            <a:r>
              <a:rPr lang="en-US" dirty="0" smtClean="0"/>
              <a:t>s = planet-star separation</a:t>
            </a:r>
          </a:p>
          <a:p>
            <a:r>
              <a:rPr lang="en-US" dirty="0" smtClean="0"/>
              <a:t>q = planet-star mass ratio</a:t>
            </a:r>
          </a:p>
          <a:p>
            <a:r>
              <a:rPr lang="en-US" i="1" dirty="0" err="1" smtClean="0"/>
              <a:t>ρ</a:t>
            </a:r>
            <a:r>
              <a:rPr lang="en-US" dirty="0" smtClean="0"/>
              <a:t> = source radius</a:t>
            </a:r>
          </a:p>
          <a:p>
            <a:r>
              <a:rPr lang="en-US" i="1" dirty="0" smtClean="0"/>
              <a:t>α</a:t>
            </a:r>
            <a:r>
              <a:rPr lang="en-US" dirty="0" smtClean="0"/>
              <a:t> = angle of source trajectory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1356" y="3993444"/>
            <a:ext cx="2215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relative to Einstein ring size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78778" y="4148667"/>
            <a:ext cx="1157111" cy="564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60334" y="4713111"/>
            <a:ext cx="1975555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0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9305"/>
            <a:ext cx="8229600" cy="1143000"/>
          </a:xfrm>
        </p:spPr>
        <p:txBody>
          <a:bodyPr/>
          <a:lstStyle/>
          <a:p>
            <a:r>
              <a:rPr lang="en-US" dirty="0" smtClean="0"/>
              <a:t>What’s left?</a:t>
            </a:r>
            <a:r>
              <a:rPr lang="en-US" i="1" dirty="0"/>
              <a:t> </a:t>
            </a:r>
            <a:r>
              <a:rPr lang="en-US" i="1" dirty="0" err="1" smtClean="0"/>
              <a:t>ρ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17577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 regimes: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4667" y="1826380"/>
            <a:ext cx="3277809" cy="3810002"/>
            <a:chOff x="84667" y="1826380"/>
            <a:chExt cx="3277809" cy="3810002"/>
          </a:xfrm>
        </p:grpSpPr>
        <p:pic>
          <p:nvPicPr>
            <p:cNvPr id="4" name="Picture 3" descr="Event_2_19_zoom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8" t="18519" r="12540" b="23280"/>
            <a:stretch/>
          </p:blipFill>
          <p:spPr>
            <a:xfrm>
              <a:off x="203200" y="2711124"/>
              <a:ext cx="3159276" cy="292525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7200" y="1826380"/>
              <a:ext cx="272384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minor image</a:t>
              </a:r>
            </a:p>
            <a:p>
              <a:pPr algn="ctr"/>
              <a:r>
                <a:rPr lang="en-US" sz="3200" i="1" dirty="0" err="1" smtClean="0"/>
                <a:t>ρ</a:t>
              </a:r>
              <a:r>
                <a:rPr lang="en-US" sz="3200" dirty="0" smtClean="0"/>
                <a:t> &lt; caustic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667" y="1826380"/>
              <a:ext cx="3277809" cy="3810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03603" y="1826380"/>
            <a:ext cx="2723848" cy="4302958"/>
            <a:chOff x="3403603" y="1826380"/>
            <a:chExt cx="2723848" cy="43029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512" r="20852"/>
            <a:stretch/>
          </p:blipFill>
          <p:spPr>
            <a:xfrm>
              <a:off x="3626157" y="2270495"/>
              <a:ext cx="2358571" cy="38588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03603" y="1826380"/>
              <a:ext cx="272384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major image</a:t>
              </a:r>
            </a:p>
            <a:p>
              <a:pPr algn="ctr"/>
              <a:r>
                <a:rPr lang="en-US" sz="3200" i="1" dirty="0" err="1" smtClean="0"/>
                <a:t>ρ</a:t>
              </a:r>
              <a:r>
                <a:rPr lang="en-US" sz="3200" dirty="0" smtClean="0"/>
                <a:t> &lt; caustic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8093" y="1826380"/>
              <a:ext cx="2489205" cy="3810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75011" y="1826379"/>
            <a:ext cx="2723849" cy="3810003"/>
            <a:chOff x="6275011" y="1826379"/>
            <a:chExt cx="2723849" cy="3810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9866" r="15151"/>
            <a:stretch/>
          </p:blipFill>
          <p:spPr>
            <a:xfrm>
              <a:off x="6410475" y="2728082"/>
              <a:ext cx="2286001" cy="2908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75012" y="1826380"/>
              <a:ext cx="272384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major image</a:t>
              </a:r>
            </a:p>
            <a:p>
              <a:pPr algn="ctr"/>
              <a:r>
                <a:rPr lang="en-US" sz="3200" i="1" dirty="0" err="1" smtClean="0"/>
                <a:t>ρ</a:t>
              </a:r>
              <a:r>
                <a:rPr lang="en-US" sz="3200" dirty="0" smtClean="0"/>
                <a:t> &gt; caustic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5011" y="1826379"/>
              <a:ext cx="2578703" cy="3810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09259" y="4499429"/>
            <a:ext cx="2987524" cy="2066597"/>
            <a:chOff x="3309259" y="4499429"/>
            <a:chExt cx="2987524" cy="2066597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4570413" y="4499429"/>
              <a:ext cx="269271" cy="152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857449" y="4499429"/>
              <a:ext cx="307218" cy="14998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09259" y="5981250"/>
              <a:ext cx="2987524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distinct peaks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25809" y="3635829"/>
            <a:ext cx="2561777" cy="1915887"/>
            <a:chOff x="6325809" y="3635829"/>
            <a:chExt cx="2561777" cy="191588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737047" y="3635829"/>
              <a:ext cx="56847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8081819" y="3647925"/>
              <a:ext cx="57617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325809" y="4966940"/>
              <a:ext cx="2561777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merged peaks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17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6. Major Image, </a:t>
            </a:r>
            <a:r>
              <a:rPr lang="en-US" i="1" dirty="0" err="1" smtClean="0"/>
              <a:t>ρ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caustic: </a:t>
            </a:r>
            <a:r>
              <a:rPr lang="en-US" i="1" dirty="0" err="1" smtClean="0"/>
              <a:t>ρ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3" y="1625600"/>
            <a:ext cx="6731000" cy="5232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366382" y="3773715"/>
            <a:ext cx="943428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6835" y="2210399"/>
            <a:ext cx="186266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Δ</a:t>
            </a:r>
            <a:r>
              <a:rPr lang="en-US" sz="3600" i="1" dirty="0" err="1" smtClean="0"/>
              <a:t>t</a:t>
            </a:r>
            <a:r>
              <a:rPr lang="en-US" sz="3600" dirty="0" smtClean="0"/>
              <a:t> = 2</a:t>
            </a:r>
            <a:r>
              <a:rPr lang="en-US" sz="3600" i="1" dirty="0" smtClean="0"/>
              <a:t>t</a:t>
            </a:r>
            <a:r>
              <a:rPr lang="en-US" sz="3600" baseline="-25000" dirty="0" smtClean="0"/>
              <a:t>*</a:t>
            </a:r>
          </a:p>
          <a:p>
            <a:r>
              <a:rPr lang="en-US" sz="3600" i="1" dirty="0" err="1" smtClean="0"/>
              <a:t>ρ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r>
              <a:rPr lang="en-US" sz="3600" i="1" dirty="0" smtClean="0"/>
              <a:t>t</a:t>
            </a:r>
            <a:r>
              <a:rPr lang="en-US" sz="3600" baseline="-25000" dirty="0" smtClean="0"/>
              <a:t>*</a:t>
            </a:r>
            <a:r>
              <a:rPr lang="en-US" sz="3600" dirty="0" smtClean="0"/>
              <a:t> / </a:t>
            </a:r>
            <a:r>
              <a:rPr lang="en-US" sz="3600" i="1" dirty="0" err="1" smtClean="0"/>
              <a:t>t</a:t>
            </a:r>
            <a:r>
              <a:rPr lang="en-US" sz="3600" baseline="-25000" dirty="0" err="1" smtClean="0"/>
              <a:t>E</a:t>
            </a:r>
            <a:endParaRPr lang="en-US" sz="3600" baseline="-25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42189" y="1947333"/>
            <a:ext cx="0" cy="4451048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17066" y="1947333"/>
            <a:ext cx="0" cy="4451048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15314" y="4483128"/>
            <a:ext cx="2070705" cy="15696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Gould &amp; </a:t>
            </a:r>
            <a:r>
              <a:rPr lang="en-US" sz="3200" dirty="0" err="1" smtClean="0"/>
              <a:t>Gaucherel</a:t>
            </a:r>
            <a:r>
              <a:rPr lang="en-US" sz="3200" dirty="0" smtClean="0"/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43703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Major Image, </a:t>
            </a:r>
            <a:r>
              <a:rPr lang="en-US" i="1" dirty="0" err="1" smtClean="0"/>
              <a:t>ρ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caustic: </a:t>
            </a:r>
            <a:r>
              <a:rPr lang="en-US" i="1" dirty="0"/>
              <a:t>q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3" y="1625600"/>
            <a:ext cx="6731000" cy="5232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77619" y="2479524"/>
            <a:ext cx="0" cy="169333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9206" y="4483128"/>
            <a:ext cx="269262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Δ</a:t>
            </a:r>
            <a:r>
              <a:rPr lang="en-US" sz="3600" i="1" dirty="0" err="1" smtClean="0"/>
              <a:t>m</a:t>
            </a:r>
            <a:r>
              <a:rPr lang="en-US" sz="3600" baseline="-25000" dirty="0" err="1" smtClean="0"/>
              <a:t>p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i="1" dirty="0" err="1" smtClean="0">
                <a:sym typeface="Wingdings"/>
              </a:rPr>
              <a:t>A</a:t>
            </a:r>
            <a:r>
              <a:rPr lang="en-US" sz="3600" baseline="-25000" dirty="0" err="1" smtClean="0">
                <a:sym typeface="Wingdings"/>
              </a:rPr>
              <a:t>p</a:t>
            </a:r>
            <a:endParaRPr lang="en-US" sz="3600" baseline="-25000" dirty="0" smtClean="0">
              <a:sym typeface="Wingdings"/>
            </a:endParaRPr>
          </a:p>
          <a:p>
            <a:r>
              <a:rPr lang="en-US" sz="3600" i="1" dirty="0" err="1" smtClean="0">
                <a:sym typeface="Wingdings"/>
              </a:rPr>
              <a:t>A</a:t>
            </a:r>
            <a:r>
              <a:rPr lang="en-US" sz="3600" baseline="-25000" dirty="0" err="1" smtClean="0">
                <a:sym typeface="Wingdings"/>
              </a:rPr>
              <a:t>p</a:t>
            </a:r>
            <a:r>
              <a:rPr lang="en-US" sz="3600" dirty="0" smtClean="0">
                <a:sym typeface="Wingdings"/>
              </a:rPr>
              <a:t> = 2(</a:t>
            </a:r>
            <a:r>
              <a:rPr lang="en-US" sz="3600" i="1" dirty="0" smtClean="0">
                <a:sym typeface="Wingdings"/>
              </a:rPr>
              <a:t>q </a:t>
            </a:r>
            <a:r>
              <a:rPr lang="en-US" sz="3600" dirty="0" smtClean="0">
                <a:sym typeface="Wingdings"/>
              </a:rPr>
              <a:t>/ </a:t>
            </a:r>
            <a:r>
              <a:rPr lang="en-US" sz="3600" i="1" dirty="0" smtClean="0">
                <a:sym typeface="Wingdings"/>
              </a:rPr>
              <a:t>ρ</a:t>
            </a:r>
            <a:r>
              <a:rPr lang="en-US" sz="3600" baseline="30000" dirty="0" smtClean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)</a:t>
            </a:r>
            <a:endParaRPr lang="en-US" sz="3600" baseline="30000" dirty="0" smtClean="0"/>
          </a:p>
          <a:p>
            <a:endParaRPr lang="en-US" sz="3600" baseline="-25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9905" y="2431144"/>
            <a:ext cx="5622699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19905" y="4172857"/>
            <a:ext cx="5622699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5314" y="4483128"/>
            <a:ext cx="2070705" cy="15696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Gould &amp; </a:t>
            </a:r>
            <a:r>
              <a:rPr lang="en-US" sz="3200" dirty="0" err="1" smtClean="0"/>
              <a:t>Gaucherel</a:t>
            </a:r>
            <a:r>
              <a:rPr lang="en-US" sz="3200" dirty="0" smtClean="0"/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8647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/>
              <a:t>6. Major Image,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caustic: </a:t>
            </a:r>
            <a:r>
              <a:rPr lang="en-US" i="1" dirty="0" err="1"/>
              <a:t>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80" y="1673374"/>
            <a:ext cx="6527800" cy="51435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54625"/>
              </p:ext>
            </p:extLst>
          </p:nvPr>
        </p:nvGraphicFramePr>
        <p:xfrm>
          <a:off x="268817" y="1761067"/>
          <a:ext cx="3797924" cy="218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749300" imgH="431800" progId="Equation.3">
                  <p:embed/>
                </p:oleObj>
              </mc:Choice>
              <mc:Fallback>
                <p:oleObj name="Equation" r:id="rId5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817" y="1761067"/>
                        <a:ext cx="3797924" cy="21886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983238" y="1898953"/>
            <a:ext cx="2298095" cy="4462537"/>
            <a:chOff x="4983238" y="1898953"/>
            <a:chExt cx="2298095" cy="4462537"/>
          </a:xfrm>
        </p:grpSpPr>
        <p:sp>
          <p:nvSpPr>
            <p:cNvPr id="7" name="TextBox 6"/>
            <p:cNvSpPr txBox="1"/>
            <p:nvPr/>
          </p:nvSpPr>
          <p:spPr>
            <a:xfrm>
              <a:off x="5334602" y="4955160"/>
              <a:ext cx="1946731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Δ</a:t>
              </a:r>
              <a:r>
                <a:rPr lang="en-US" sz="4000" i="1" dirty="0" err="1"/>
                <a:t>t</a:t>
              </a:r>
              <a:r>
                <a:rPr lang="en-US" sz="4000" dirty="0"/>
                <a:t> = </a:t>
              </a:r>
              <a:r>
                <a:rPr lang="en-US" sz="4000" dirty="0" smtClean="0"/>
                <a:t>2</a:t>
              </a:r>
              <a:r>
                <a:rPr lang="en-US" sz="4000" i="1" dirty="0" smtClean="0"/>
                <a:t>t</a:t>
              </a:r>
              <a:r>
                <a:rPr lang="en-US" sz="4000" i="1" baseline="-25000" dirty="0" smtClean="0"/>
                <a:t>*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83238" y="1898953"/>
              <a:ext cx="164495" cy="4462537"/>
              <a:chOff x="4983238" y="1898953"/>
              <a:chExt cx="164495" cy="446253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83238" y="1910442"/>
                <a:ext cx="0" cy="4451048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147733" y="1898953"/>
                <a:ext cx="0" cy="4451048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5580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/>
              <a:t>Major Image,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caustic: </a:t>
            </a:r>
            <a:r>
              <a:rPr lang="en-US" dirty="0" smtClean="0"/>
              <a:t>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" y="1697564"/>
            <a:ext cx="65278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61471" y="1429809"/>
            <a:ext cx="3725329" cy="255693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39492" y="2108802"/>
            <a:ext cx="2318032" cy="1148348"/>
            <a:chOff x="3035905" y="3471333"/>
            <a:chExt cx="4467981" cy="2213428"/>
          </a:xfrm>
        </p:grpSpPr>
        <p:sp>
          <p:nvSpPr>
            <p:cNvPr id="11" name="Freeform 10"/>
            <p:cNvSpPr/>
            <p:nvPr/>
          </p:nvSpPr>
          <p:spPr>
            <a:xfrm>
              <a:off x="3035905" y="3471333"/>
              <a:ext cx="2237619" cy="1065082"/>
            </a:xfrm>
            <a:custGeom>
              <a:avLst/>
              <a:gdLst>
                <a:gd name="connsiteX0" fmla="*/ 0 w 2237619"/>
                <a:gd name="connsiteY0" fmla="*/ 1064381 h 1065082"/>
                <a:gd name="connsiteX1" fmla="*/ 677333 w 2237619"/>
                <a:gd name="connsiteY1" fmla="*/ 1003905 h 1065082"/>
                <a:gd name="connsiteX2" fmla="*/ 1572381 w 2237619"/>
                <a:gd name="connsiteY2" fmla="*/ 677334 h 1065082"/>
                <a:gd name="connsiteX3" fmla="*/ 2068285 w 2237619"/>
                <a:gd name="connsiteY3" fmla="*/ 302381 h 1065082"/>
                <a:gd name="connsiteX4" fmla="*/ 2237619 w 2237619"/>
                <a:gd name="connsiteY4" fmla="*/ 0 h 10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619" h="1065082">
                  <a:moveTo>
                    <a:pt x="0" y="1064381"/>
                  </a:moveTo>
                  <a:cubicBezTo>
                    <a:pt x="207634" y="1066397"/>
                    <a:pt x="415269" y="1068413"/>
                    <a:pt x="677333" y="1003905"/>
                  </a:cubicBezTo>
                  <a:cubicBezTo>
                    <a:pt x="939397" y="939397"/>
                    <a:pt x="1340556" y="794255"/>
                    <a:pt x="1572381" y="677334"/>
                  </a:cubicBezTo>
                  <a:cubicBezTo>
                    <a:pt x="1804206" y="560413"/>
                    <a:pt x="1957412" y="415270"/>
                    <a:pt x="2068285" y="302381"/>
                  </a:cubicBezTo>
                  <a:cubicBezTo>
                    <a:pt x="2179158" y="189492"/>
                    <a:pt x="2237619" y="0"/>
                    <a:pt x="2237619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5273524" y="3471333"/>
              <a:ext cx="2225524" cy="1065082"/>
            </a:xfrm>
            <a:custGeom>
              <a:avLst/>
              <a:gdLst>
                <a:gd name="connsiteX0" fmla="*/ 0 w 2237619"/>
                <a:gd name="connsiteY0" fmla="*/ 1064381 h 1065082"/>
                <a:gd name="connsiteX1" fmla="*/ 677333 w 2237619"/>
                <a:gd name="connsiteY1" fmla="*/ 1003905 h 1065082"/>
                <a:gd name="connsiteX2" fmla="*/ 1572381 w 2237619"/>
                <a:gd name="connsiteY2" fmla="*/ 677334 h 1065082"/>
                <a:gd name="connsiteX3" fmla="*/ 2068285 w 2237619"/>
                <a:gd name="connsiteY3" fmla="*/ 302381 h 1065082"/>
                <a:gd name="connsiteX4" fmla="*/ 2237619 w 2237619"/>
                <a:gd name="connsiteY4" fmla="*/ 0 h 10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619" h="1065082">
                  <a:moveTo>
                    <a:pt x="0" y="1064381"/>
                  </a:moveTo>
                  <a:cubicBezTo>
                    <a:pt x="207634" y="1066397"/>
                    <a:pt x="415269" y="1068413"/>
                    <a:pt x="677333" y="1003905"/>
                  </a:cubicBezTo>
                  <a:cubicBezTo>
                    <a:pt x="939397" y="939397"/>
                    <a:pt x="1340556" y="794255"/>
                    <a:pt x="1572381" y="677334"/>
                  </a:cubicBezTo>
                  <a:cubicBezTo>
                    <a:pt x="1804206" y="560413"/>
                    <a:pt x="1957412" y="415270"/>
                    <a:pt x="2068285" y="302381"/>
                  </a:cubicBezTo>
                  <a:cubicBezTo>
                    <a:pt x="2179158" y="189492"/>
                    <a:pt x="2237619" y="0"/>
                    <a:pt x="2237619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3035905" y="4536414"/>
              <a:ext cx="2237619" cy="1148347"/>
            </a:xfrm>
            <a:custGeom>
              <a:avLst/>
              <a:gdLst>
                <a:gd name="connsiteX0" fmla="*/ 0 w 2237619"/>
                <a:gd name="connsiteY0" fmla="*/ 1064381 h 1065082"/>
                <a:gd name="connsiteX1" fmla="*/ 677333 w 2237619"/>
                <a:gd name="connsiteY1" fmla="*/ 1003905 h 1065082"/>
                <a:gd name="connsiteX2" fmla="*/ 1572381 w 2237619"/>
                <a:gd name="connsiteY2" fmla="*/ 677334 h 1065082"/>
                <a:gd name="connsiteX3" fmla="*/ 2068285 w 2237619"/>
                <a:gd name="connsiteY3" fmla="*/ 302381 h 1065082"/>
                <a:gd name="connsiteX4" fmla="*/ 2237619 w 2237619"/>
                <a:gd name="connsiteY4" fmla="*/ 0 h 10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619" h="1065082">
                  <a:moveTo>
                    <a:pt x="0" y="1064381"/>
                  </a:moveTo>
                  <a:cubicBezTo>
                    <a:pt x="207634" y="1066397"/>
                    <a:pt x="415269" y="1068413"/>
                    <a:pt x="677333" y="1003905"/>
                  </a:cubicBezTo>
                  <a:cubicBezTo>
                    <a:pt x="939397" y="939397"/>
                    <a:pt x="1340556" y="794255"/>
                    <a:pt x="1572381" y="677334"/>
                  </a:cubicBezTo>
                  <a:cubicBezTo>
                    <a:pt x="1804206" y="560413"/>
                    <a:pt x="1957412" y="415270"/>
                    <a:pt x="2068285" y="302381"/>
                  </a:cubicBezTo>
                  <a:cubicBezTo>
                    <a:pt x="2179158" y="189492"/>
                    <a:pt x="2237619" y="0"/>
                    <a:pt x="2237619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 flipV="1">
              <a:off x="5273524" y="4536413"/>
              <a:ext cx="2230362" cy="1148347"/>
            </a:xfrm>
            <a:custGeom>
              <a:avLst/>
              <a:gdLst>
                <a:gd name="connsiteX0" fmla="*/ 0 w 2237619"/>
                <a:gd name="connsiteY0" fmla="*/ 1064381 h 1065082"/>
                <a:gd name="connsiteX1" fmla="*/ 677333 w 2237619"/>
                <a:gd name="connsiteY1" fmla="*/ 1003905 h 1065082"/>
                <a:gd name="connsiteX2" fmla="*/ 1572381 w 2237619"/>
                <a:gd name="connsiteY2" fmla="*/ 677334 h 1065082"/>
                <a:gd name="connsiteX3" fmla="*/ 2068285 w 2237619"/>
                <a:gd name="connsiteY3" fmla="*/ 302381 h 1065082"/>
                <a:gd name="connsiteX4" fmla="*/ 2237619 w 2237619"/>
                <a:gd name="connsiteY4" fmla="*/ 0 h 10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619" h="1065082">
                  <a:moveTo>
                    <a:pt x="0" y="1064381"/>
                  </a:moveTo>
                  <a:cubicBezTo>
                    <a:pt x="207634" y="1066397"/>
                    <a:pt x="415269" y="1068413"/>
                    <a:pt x="677333" y="1003905"/>
                  </a:cubicBezTo>
                  <a:cubicBezTo>
                    <a:pt x="939397" y="939397"/>
                    <a:pt x="1340556" y="794255"/>
                    <a:pt x="1572381" y="677334"/>
                  </a:cubicBezTo>
                  <a:cubicBezTo>
                    <a:pt x="1804206" y="560413"/>
                    <a:pt x="1957412" y="415270"/>
                    <a:pt x="2068285" y="302381"/>
                  </a:cubicBezTo>
                  <a:cubicBezTo>
                    <a:pt x="2179158" y="189492"/>
                    <a:pt x="2237619" y="0"/>
                    <a:pt x="2237619" y="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564684" y="2298095"/>
            <a:ext cx="2871414" cy="13304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73666" y="2192028"/>
            <a:ext cx="2582334" cy="1255115"/>
            <a:chOff x="973666" y="2192028"/>
            <a:chExt cx="2582334" cy="1255115"/>
          </a:xfrm>
        </p:grpSpPr>
        <p:sp>
          <p:nvSpPr>
            <p:cNvPr id="26" name="TextBox 25"/>
            <p:cNvSpPr txBox="1"/>
            <p:nvPr/>
          </p:nvSpPr>
          <p:spPr>
            <a:xfrm>
              <a:off x="973666" y="2192028"/>
              <a:ext cx="1744134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 caustic crossings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854476" y="2661377"/>
              <a:ext cx="701524" cy="785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037669" y="3309763"/>
            <a:ext cx="2279949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α = 165 </a:t>
            </a:r>
            <a:r>
              <a:rPr lang="en-US" sz="3200" dirty="0" err="1" smtClean="0"/>
              <a:t>deg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250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9066" y="6488668"/>
            <a:ext cx="3064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Han 2006 </a:t>
            </a:r>
            <a:r>
              <a:rPr lang="en-US" dirty="0" err="1" smtClean="0"/>
              <a:t>ApJ</a:t>
            </a:r>
            <a:r>
              <a:rPr lang="en-US" dirty="0" smtClean="0"/>
              <a:t> 638, 1080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2963"/>
          <a:stretch/>
        </p:blipFill>
        <p:spPr>
          <a:xfrm>
            <a:off x="2125133" y="3050158"/>
            <a:ext cx="6858000" cy="3911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26793"/>
              </p:ext>
            </p:extLst>
          </p:nvPr>
        </p:nvGraphicFramePr>
        <p:xfrm>
          <a:off x="215899" y="1417638"/>
          <a:ext cx="4068233" cy="279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4" imgW="1295400" imgH="889000" progId="Equation.3">
                  <p:embed/>
                </p:oleObj>
              </mc:Choice>
              <mc:Fallback>
                <p:oleObj name="Equation" r:id="rId4" imgW="12954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899" y="1417638"/>
                        <a:ext cx="4068233" cy="279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Han 2006: Major Image Caustic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19518" y="3896179"/>
            <a:ext cx="2871414" cy="13304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847167" y="4071559"/>
            <a:ext cx="89958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4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/>
              <a:t>Major Image,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caustic: </a:t>
            </a:r>
            <a:r>
              <a:rPr lang="en-US" dirty="0" smtClean="0"/>
              <a:t>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" y="1697564"/>
            <a:ext cx="6527800" cy="51435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50979"/>
              </p:ext>
            </p:extLst>
          </p:nvPr>
        </p:nvGraphicFramePr>
        <p:xfrm>
          <a:off x="4596189" y="1697564"/>
          <a:ext cx="4360863" cy="298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1282700" imgH="876300" progId="Equation.3">
                  <p:embed/>
                </p:oleObj>
              </mc:Choice>
              <mc:Fallback>
                <p:oleObj name="Equation" r:id="rId5" imgW="12827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6189" y="1697564"/>
                        <a:ext cx="4360863" cy="29806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882571" y="1922537"/>
            <a:ext cx="0" cy="4451048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24591" y="1922537"/>
            <a:ext cx="0" cy="4451048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4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vent_2_19_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Minor Image, </a:t>
            </a:r>
            <a:r>
              <a:rPr lang="en-US" i="1" dirty="0" err="1"/>
              <a:t>ρ</a:t>
            </a:r>
            <a:r>
              <a:rPr lang="en-US" dirty="0"/>
              <a:t> &lt; caustic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666" y="2319867"/>
            <a:ext cx="17441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caustic crossings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6200" y="2822727"/>
            <a:ext cx="1507067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Trough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15733" y="2950303"/>
            <a:ext cx="626533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34000" y="3539067"/>
            <a:ext cx="575734" cy="111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99066" y="4453468"/>
            <a:ext cx="5960533" cy="321732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ent_2_19_z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1137176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/>
              <a:t>6. </a:t>
            </a:r>
            <a:r>
              <a:rPr lang="en-US" dirty="0" smtClean="0"/>
              <a:t>Minor </a:t>
            </a:r>
            <a:r>
              <a:rPr lang="en-US" dirty="0"/>
              <a:t>Image, </a:t>
            </a:r>
            <a:r>
              <a:rPr lang="en-US" i="1" dirty="0" err="1"/>
              <a:t>ρ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caustic: </a:t>
            </a:r>
            <a:r>
              <a:rPr lang="en-US" i="1" dirty="0" err="1" smtClean="0"/>
              <a:t>ρ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46879"/>
              </p:ext>
            </p:extLst>
          </p:nvPr>
        </p:nvGraphicFramePr>
        <p:xfrm>
          <a:off x="268817" y="1761067"/>
          <a:ext cx="3797924" cy="218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5" imgW="749300" imgH="431800" progId="Equation.3">
                  <p:embed/>
                </p:oleObj>
              </mc:Choice>
              <mc:Fallback>
                <p:oleObj name="Equation" r:id="rId5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817" y="1761067"/>
                        <a:ext cx="3797924" cy="21886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740400" y="1964266"/>
            <a:ext cx="287866" cy="2743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3466" y="5194012"/>
            <a:ext cx="5113868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i="1" dirty="0" smtClean="0"/>
              <a:t>t</a:t>
            </a:r>
            <a:r>
              <a:rPr lang="en-US" sz="3200" baseline="-25000" dirty="0" smtClean="0"/>
              <a:t>* </a:t>
            </a:r>
            <a:r>
              <a:rPr lang="en-US" sz="3200" dirty="0" smtClean="0"/>
              <a:t>~ 0.2 days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i="1" dirty="0" err="1" smtClean="0">
                <a:sym typeface="Wingdings"/>
              </a:rPr>
              <a:t>ρ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b="1" dirty="0" smtClean="0">
                <a:sym typeface="Wingdings"/>
              </a:rPr>
              <a:t>0.00175</a:t>
            </a:r>
            <a:endParaRPr lang="en-US" sz="32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9781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Estimate 7 Parameters of a 2L1S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= time of closest approach b/w source and lens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 = impact parameter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Einstein timescale</a:t>
            </a:r>
          </a:p>
          <a:p>
            <a:r>
              <a:rPr lang="en-US" dirty="0" smtClean="0"/>
              <a:t>s = planet-star separation</a:t>
            </a:r>
          </a:p>
          <a:p>
            <a:r>
              <a:rPr lang="en-US" dirty="0" smtClean="0"/>
              <a:t>q = planet-star mass ratio</a:t>
            </a:r>
          </a:p>
          <a:p>
            <a:r>
              <a:rPr lang="en-US" i="1" dirty="0" err="1" smtClean="0"/>
              <a:t>ρ</a:t>
            </a:r>
            <a:r>
              <a:rPr lang="en-US" dirty="0" smtClean="0"/>
              <a:t> = source radius</a:t>
            </a:r>
          </a:p>
          <a:p>
            <a:r>
              <a:rPr lang="en-US" i="1" dirty="0" smtClean="0"/>
              <a:t>α</a:t>
            </a:r>
            <a:r>
              <a:rPr lang="en-US" dirty="0" smtClean="0"/>
              <a:t> = angle of source trajectory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0444" y="1600200"/>
            <a:ext cx="8376356" cy="2252133"/>
            <a:chOff x="310444" y="1600200"/>
            <a:chExt cx="8376356" cy="2252133"/>
          </a:xfrm>
        </p:grpSpPr>
        <p:sp>
          <p:nvSpPr>
            <p:cNvPr id="12" name="Rectangle 11"/>
            <p:cNvSpPr/>
            <p:nvPr/>
          </p:nvSpPr>
          <p:spPr>
            <a:xfrm>
              <a:off x="310444" y="1600200"/>
              <a:ext cx="8376356" cy="225213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3887" y="2314222"/>
              <a:ext cx="3019777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Parameters of the Stellar Event</a:t>
              </a:r>
              <a:endParaRPr lang="en-US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444" y="3852333"/>
            <a:ext cx="8376356" cy="1278466"/>
            <a:chOff x="310444" y="3852333"/>
            <a:chExt cx="8376356" cy="1278466"/>
          </a:xfrm>
        </p:grpSpPr>
        <p:sp>
          <p:nvSpPr>
            <p:cNvPr id="10" name="Rectangle 9"/>
            <p:cNvSpPr/>
            <p:nvPr/>
          </p:nvSpPr>
          <p:spPr>
            <a:xfrm>
              <a:off x="310444" y="3852333"/>
              <a:ext cx="8376356" cy="1278466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8246" y="3966092"/>
              <a:ext cx="3019777" cy="107721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Parameters of the Planet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972" y="5130799"/>
            <a:ext cx="8376356" cy="1278466"/>
            <a:chOff x="313972" y="5130799"/>
            <a:chExt cx="8376356" cy="1278466"/>
          </a:xfrm>
        </p:grpSpPr>
        <p:sp>
          <p:nvSpPr>
            <p:cNvPr id="14" name="Rectangle 13"/>
            <p:cNvSpPr/>
            <p:nvPr/>
          </p:nvSpPr>
          <p:spPr>
            <a:xfrm>
              <a:off x="313972" y="5130799"/>
              <a:ext cx="8376356" cy="1278466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0444" y="5205048"/>
              <a:ext cx="3201107" cy="584776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Other Parameters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95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vent_2_19_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Minor Image, </a:t>
            </a:r>
            <a:r>
              <a:rPr lang="en-US" i="1" dirty="0" err="1"/>
              <a:t>ρ</a:t>
            </a:r>
            <a:r>
              <a:rPr lang="en-US" dirty="0"/>
              <a:t> &lt; caustic</a:t>
            </a:r>
            <a:r>
              <a:rPr lang="en-US" dirty="0" smtClean="0"/>
              <a:t>: q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61471" y="1565276"/>
            <a:ext cx="3725329" cy="2556933"/>
            <a:chOff x="4927600" y="1913467"/>
            <a:chExt cx="3725329" cy="2556933"/>
          </a:xfrm>
        </p:grpSpPr>
        <p:sp>
          <p:nvSpPr>
            <p:cNvPr id="21" name="Rectangle 20"/>
            <p:cNvSpPr/>
            <p:nvPr/>
          </p:nvSpPr>
          <p:spPr>
            <a:xfrm>
              <a:off x="4927600" y="1913467"/>
              <a:ext cx="3725329" cy="25569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91200" y="2065867"/>
              <a:ext cx="1659467" cy="660400"/>
              <a:chOff x="5435600" y="1896533"/>
              <a:chExt cx="2015067" cy="82973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5435600" y="1896533"/>
                <a:ext cx="982133" cy="829734"/>
              </a:xfrm>
              <a:custGeom>
                <a:avLst/>
                <a:gdLst>
                  <a:gd name="connsiteX0" fmla="*/ 0 w 982133"/>
                  <a:gd name="connsiteY0" fmla="*/ 829734 h 829734"/>
                  <a:gd name="connsiteX1" fmla="*/ 609600 w 982133"/>
                  <a:gd name="connsiteY1" fmla="*/ 508000 h 829734"/>
                  <a:gd name="connsiteX2" fmla="*/ 982133 w 982133"/>
                  <a:gd name="connsiteY2" fmla="*/ 0 h 82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133" h="829734">
                    <a:moveTo>
                      <a:pt x="0" y="829734"/>
                    </a:moveTo>
                    <a:cubicBezTo>
                      <a:pt x="222955" y="738011"/>
                      <a:pt x="445911" y="646289"/>
                      <a:pt x="609600" y="508000"/>
                    </a:cubicBezTo>
                    <a:cubicBezTo>
                      <a:pt x="773289" y="369711"/>
                      <a:pt x="982133" y="0"/>
                      <a:pt x="982133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flipH="1">
                <a:off x="6417733" y="1896533"/>
                <a:ext cx="1032934" cy="829734"/>
              </a:xfrm>
              <a:custGeom>
                <a:avLst/>
                <a:gdLst>
                  <a:gd name="connsiteX0" fmla="*/ 0 w 982133"/>
                  <a:gd name="connsiteY0" fmla="*/ 829734 h 829734"/>
                  <a:gd name="connsiteX1" fmla="*/ 609600 w 982133"/>
                  <a:gd name="connsiteY1" fmla="*/ 508000 h 829734"/>
                  <a:gd name="connsiteX2" fmla="*/ 982133 w 982133"/>
                  <a:gd name="connsiteY2" fmla="*/ 0 h 82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133" h="829734">
                    <a:moveTo>
                      <a:pt x="0" y="829734"/>
                    </a:moveTo>
                    <a:cubicBezTo>
                      <a:pt x="222955" y="738011"/>
                      <a:pt x="445911" y="646289"/>
                      <a:pt x="609600" y="508000"/>
                    </a:cubicBezTo>
                    <a:cubicBezTo>
                      <a:pt x="773289" y="369711"/>
                      <a:pt x="982133" y="0"/>
                      <a:pt x="982133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6" idx="0"/>
                <a:endCxn id="9" idx="0"/>
              </p:cNvCxnSpPr>
              <p:nvPr/>
            </p:nvCxnSpPr>
            <p:spPr>
              <a:xfrm>
                <a:off x="5435600" y="2726267"/>
                <a:ext cx="2015067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flipV="1">
              <a:off x="5854948" y="3708402"/>
              <a:ext cx="1507067" cy="626531"/>
              <a:chOff x="5435600" y="1896533"/>
              <a:chExt cx="2015067" cy="829734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435600" y="1896533"/>
                <a:ext cx="982133" cy="829734"/>
              </a:xfrm>
              <a:custGeom>
                <a:avLst/>
                <a:gdLst>
                  <a:gd name="connsiteX0" fmla="*/ 0 w 982133"/>
                  <a:gd name="connsiteY0" fmla="*/ 829734 h 829734"/>
                  <a:gd name="connsiteX1" fmla="*/ 609600 w 982133"/>
                  <a:gd name="connsiteY1" fmla="*/ 508000 h 829734"/>
                  <a:gd name="connsiteX2" fmla="*/ 982133 w 982133"/>
                  <a:gd name="connsiteY2" fmla="*/ 0 h 82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133" h="829734">
                    <a:moveTo>
                      <a:pt x="0" y="829734"/>
                    </a:moveTo>
                    <a:cubicBezTo>
                      <a:pt x="222955" y="738011"/>
                      <a:pt x="445911" y="646289"/>
                      <a:pt x="609600" y="508000"/>
                    </a:cubicBezTo>
                    <a:cubicBezTo>
                      <a:pt x="773289" y="369711"/>
                      <a:pt x="982133" y="0"/>
                      <a:pt x="982133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6417733" y="1896533"/>
                <a:ext cx="1032934" cy="829734"/>
              </a:xfrm>
              <a:custGeom>
                <a:avLst/>
                <a:gdLst>
                  <a:gd name="connsiteX0" fmla="*/ 0 w 982133"/>
                  <a:gd name="connsiteY0" fmla="*/ 829734 h 829734"/>
                  <a:gd name="connsiteX1" fmla="*/ 609600 w 982133"/>
                  <a:gd name="connsiteY1" fmla="*/ 508000 h 829734"/>
                  <a:gd name="connsiteX2" fmla="*/ 982133 w 982133"/>
                  <a:gd name="connsiteY2" fmla="*/ 0 h 82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133" h="829734">
                    <a:moveTo>
                      <a:pt x="0" y="829734"/>
                    </a:moveTo>
                    <a:cubicBezTo>
                      <a:pt x="222955" y="738011"/>
                      <a:pt x="445911" y="646289"/>
                      <a:pt x="609600" y="508000"/>
                    </a:cubicBezTo>
                    <a:cubicBezTo>
                      <a:pt x="773289" y="369711"/>
                      <a:pt x="982133" y="0"/>
                      <a:pt x="982133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5" idx="0"/>
                <a:endCxn id="16" idx="0"/>
              </p:cNvCxnSpPr>
              <p:nvPr/>
            </p:nvCxnSpPr>
            <p:spPr>
              <a:xfrm>
                <a:off x="5435600" y="2726267"/>
                <a:ext cx="2015067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5096933" y="2489200"/>
              <a:ext cx="3268134" cy="1845733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4357563" y="4466017"/>
            <a:ext cx="2417971" cy="0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9066" y="6488668"/>
            <a:ext cx="3064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Han 2006 </a:t>
            </a:r>
            <a:r>
              <a:rPr lang="en-US" dirty="0" err="1" smtClean="0"/>
              <a:t>ApJ</a:t>
            </a:r>
            <a:r>
              <a:rPr lang="en-US" dirty="0" smtClean="0"/>
              <a:t> 638, 1080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988"/>
          <a:stretch/>
        </p:blipFill>
        <p:spPr>
          <a:xfrm>
            <a:off x="2286000" y="1269999"/>
            <a:ext cx="6858000" cy="40470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7596"/>
              </p:ext>
            </p:extLst>
          </p:nvPr>
        </p:nvGraphicFramePr>
        <p:xfrm>
          <a:off x="468961" y="1439333"/>
          <a:ext cx="3556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4" imgW="1270000" imgH="1270000" progId="Equation.3">
                  <p:embed/>
                </p:oleObj>
              </mc:Choice>
              <mc:Fallback>
                <p:oleObj name="Equation" r:id="rId4" imgW="1270000" imgH="1270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961" y="1439333"/>
                        <a:ext cx="35560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 2006: Minor Image Caustic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14900" y="1417638"/>
            <a:ext cx="3894667" cy="3098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38236" y="2145777"/>
            <a:ext cx="2438398" cy="1913463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08653" y="1688581"/>
            <a:ext cx="0" cy="2599262"/>
          </a:xfrm>
          <a:prstGeom prst="straightConnector1">
            <a:avLst/>
          </a:prstGeom>
          <a:ln w="57150" cmpd="sng"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9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ent_2_19_z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3313"/>
            <a:ext cx="762000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Minor Image, </a:t>
            </a:r>
            <a:r>
              <a:rPr lang="en-US" i="1" dirty="0" err="1"/>
              <a:t>ρ</a:t>
            </a:r>
            <a:r>
              <a:rPr lang="en-US" dirty="0"/>
              <a:t> &lt; caustic: </a:t>
            </a:r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58934" y="4464580"/>
            <a:ext cx="2417971" cy="0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76905" y="1653647"/>
            <a:ext cx="16933" cy="4584172"/>
          </a:xfrm>
          <a:prstGeom prst="line">
            <a:avLst/>
          </a:prstGeom>
          <a:ln>
            <a:solidFill>
              <a:srgbClr val="3366F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42001" y="1653650"/>
            <a:ext cx="16933" cy="4584172"/>
          </a:xfrm>
          <a:prstGeom prst="line">
            <a:avLst/>
          </a:prstGeom>
          <a:ln>
            <a:solidFill>
              <a:srgbClr val="3366F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84136"/>
              </p:ext>
            </p:extLst>
          </p:nvPr>
        </p:nvGraphicFramePr>
        <p:xfrm>
          <a:off x="457200" y="1585913"/>
          <a:ext cx="3625850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5" imgW="1270000" imgH="876300" progId="Equation.3">
                  <p:embed/>
                </p:oleObj>
              </mc:Choice>
              <mc:Fallback>
                <p:oleObj name="Equation" r:id="rId5" imgW="1270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585913"/>
                        <a:ext cx="3625850" cy="2500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4305594"/>
            <a:ext cx="2762249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ym typeface="Wingdings"/>
              </a:rPr>
              <a:t> </a:t>
            </a:r>
            <a:r>
              <a:rPr lang="en-US" sz="3200" i="1" dirty="0" smtClean="0"/>
              <a:t>q</a:t>
            </a:r>
            <a:r>
              <a:rPr lang="en-US" sz="3200" dirty="0" smtClean="0"/>
              <a:t> ~ </a:t>
            </a:r>
            <a:r>
              <a:rPr lang="en-US" sz="3200" b="1" dirty="0" smtClean="0"/>
              <a:t>0.00022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0101" y="3803360"/>
            <a:ext cx="241797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Δ</a:t>
            </a:r>
            <a:r>
              <a:rPr lang="en-US" sz="3200" i="1" dirty="0" err="1" smtClean="0"/>
              <a:t>t</a:t>
            </a:r>
            <a:r>
              <a:rPr lang="en-US" sz="3200" dirty="0" smtClean="0"/>
              <a:t> = 3.3 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862667"/>
            <a:ext cx="1629834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0.0579</a:t>
            </a:r>
          </a:p>
        </p:txBody>
      </p:sp>
    </p:spTree>
    <p:extLst>
      <p:ext uri="{BB962C8B-B14F-4D97-AF65-F5344CB8AC3E}">
        <p14:creationId xmlns:p14="http://schemas.microsoft.com/office/powerpoint/2010/main" val="214641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48456" y="2505037"/>
            <a:ext cx="265176" cy="2686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720" y="2651453"/>
            <a:ext cx="620320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7-Point Star 6"/>
          <p:cNvSpPr/>
          <p:nvPr/>
        </p:nvSpPr>
        <p:spPr>
          <a:xfrm>
            <a:off x="4417994" y="3585596"/>
            <a:ext cx="338328" cy="341908"/>
          </a:xfrm>
          <a:prstGeom prst="star7">
            <a:avLst/>
          </a:prstGeom>
          <a:solidFill>
            <a:schemeClr val="accent6"/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350" y="3738494"/>
            <a:ext cx="14054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Lens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141138" y="1308246"/>
            <a:ext cx="4892040" cy="4896608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31446" y="4622507"/>
            <a:ext cx="2131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Einstein Ring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3794" y="1934952"/>
            <a:ext cx="14054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Source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endCxn id="7" idx="6"/>
          </p:cNvCxnSpPr>
          <p:nvPr/>
        </p:nvCxnSpPr>
        <p:spPr>
          <a:xfrm>
            <a:off x="4587158" y="2639358"/>
            <a:ext cx="0" cy="9462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1143000"/>
          </a:xfrm>
        </p:spPr>
        <p:txBody>
          <a:bodyPr/>
          <a:lstStyle/>
          <a:p>
            <a:r>
              <a:rPr lang="en-US" dirty="0" smtClean="0"/>
              <a:t>Point Lens Parameters: t</a:t>
            </a:r>
            <a:r>
              <a:rPr lang="en-US" baseline="-25000" dirty="0" smtClean="0"/>
              <a:t>0</a:t>
            </a:r>
            <a:r>
              <a:rPr lang="en-US" dirty="0" smtClean="0"/>
              <a:t>, u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3443" y="2566788"/>
            <a:ext cx="232228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impact parameter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8989" y="1308246"/>
            <a:ext cx="200781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time </a:t>
            </a:r>
          </a:p>
          <a:p>
            <a:r>
              <a:rPr lang="en-US" sz="3200" dirty="0" smtClean="0"/>
              <a:t>@ u(t) = u</a:t>
            </a:r>
            <a:r>
              <a:rPr lang="en-US" sz="3200" baseline="-25000" dirty="0" smtClean="0"/>
              <a:t>0</a:t>
            </a:r>
          </a:p>
        </p:txBody>
      </p:sp>
      <p:cxnSp>
        <p:nvCxnSpPr>
          <p:cNvPr id="19" name="Straight Arrow Connector 18"/>
          <p:cNvCxnSpPr>
            <a:stCxn id="10" idx="2"/>
          </p:cNvCxnSpPr>
          <p:nvPr/>
        </p:nvCxnSpPr>
        <p:spPr>
          <a:xfrm>
            <a:off x="2141138" y="3756550"/>
            <a:ext cx="24460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94377"/>
              </p:ext>
            </p:extLst>
          </p:nvPr>
        </p:nvGraphicFramePr>
        <p:xfrm>
          <a:off x="313829" y="4323270"/>
          <a:ext cx="1936166" cy="149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3" imgW="558800" imgH="431800" progId="Equation.3">
                  <p:embed/>
                </p:oleObj>
              </mc:Choice>
              <mc:Fallback>
                <p:oleObj name="Equation" r:id="rId3" imgW="558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829" y="4323270"/>
                        <a:ext cx="1936166" cy="149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14675" y="3936151"/>
            <a:ext cx="428329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E</a:t>
            </a:r>
            <a:r>
              <a:rPr lang="en-US" sz="3200" dirty="0" smtClean="0"/>
              <a:t> = Einstein timescale/Einstein crossing time</a:t>
            </a:r>
          </a:p>
        </p:txBody>
      </p:sp>
    </p:spTree>
    <p:extLst>
      <p:ext uri="{BB962C8B-B14F-4D97-AF65-F5344CB8AC3E}">
        <p14:creationId xmlns:p14="http://schemas.microsoft.com/office/powerpoint/2010/main" val="190729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48456" y="2505037"/>
            <a:ext cx="265176" cy="2686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720" y="2651453"/>
            <a:ext cx="620320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7-Point Star 6"/>
          <p:cNvSpPr/>
          <p:nvPr/>
        </p:nvSpPr>
        <p:spPr>
          <a:xfrm>
            <a:off x="4417994" y="3585596"/>
            <a:ext cx="338328" cy="341908"/>
          </a:xfrm>
          <a:prstGeom prst="star7">
            <a:avLst/>
          </a:prstGeom>
          <a:solidFill>
            <a:schemeClr val="accent6"/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1138" y="1308246"/>
            <a:ext cx="4892040" cy="4896608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1143000"/>
          </a:xfrm>
        </p:spPr>
        <p:txBody>
          <a:bodyPr/>
          <a:lstStyle/>
          <a:p>
            <a:r>
              <a:rPr lang="en-US" dirty="0" smtClean="0"/>
              <a:t>Position of the Source: u(t)</a:t>
            </a:r>
            <a:endParaRPr lang="en-US" baseline="-25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77444" y="2651453"/>
            <a:ext cx="1608667" cy="1073880"/>
            <a:chOff x="2977444" y="2651453"/>
            <a:chExt cx="1608667" cy="1073880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3273778" y="2651453"/>
              <a:ext cx="1312333" cy="107388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77444" y="3000820"/>
              <a:ext cx="1072444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u(t)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59112" y="2651453"/>
            <a:ext cx="860778" cy="1073880"/>
            <a:chOff x="4459112" y="2651453"/>
            <a:chExt cx="860778" cy="107388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586111" y="2651453"/>
              <a:ext cx="1" cy="107388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59112" y="2825277"/>
              <a:ext cx="860778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u</a:t>
              </a:r>
              <a:r>
                <a:rPr lang="en-US" sz="3200" baseline="-25000" dirty="0" smtClean="0"/>
                <a:t>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8456" y="1199924"/>
            <a:ext cx="1848159" cy="1451530"/>
            <a:chOff x="3148456" y="1199924"/>
            <a:chExt cx="1848159" cy="1451530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3273778" y="2639358"/>
              <a:ext cx="1312336" cy="1209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1791354"/>
                </p:ext>
              </p:extLst>
            </p:nvPr>
          </p:nvGraphicFramePr>
          <p:xfrm>
            <a:off x="3148456" y="1199924"/>
            <a:ext cx="1848159" cy="139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0" name="Equation" r:id="rId3" imgW="571500" imgH="431800" progId="Equation.3">
                    <p:embed/>
                  </p:oleObj>
                </mc:Choice>
                <mc:Fallback>
                  <p:oleObj name="Equation" r:id="rId3" imgW="5715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48456" y="1199924"/>
                          <a:ext cx="1848159" cy="1396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887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48456" y="2787257"/>
            <a:ext cx="265176" cy="2686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720" y="2933673"/>
            <a:ext cx="620320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7-Point Star 6"/>
          <p:cNvSpPr/>
          <p:nvPr/>
        </p:nvSpPr>
        <p:spPr>
          <a:xfrm>
            <a:off x="4417994" y="3867816"/>
            <a:ext cx="338328" cy="341908"/>
          </a:xfrm>
          <a:prstGeom prst="star7">
            <a:avLst/>
          </a:prstGeom>
          <a:solidFill>
            <a:schemeClr val="accent6"/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1138" y="1590466"/>
            <a:ext cx="4892040" cy="4896608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1143000"/>
          </a:xfrm>
        </p:spPr>
        <p:txBody>
          <a:bodyPr/>
          <a:lstStyle/>
          <a:p>
            <a:r>
              <a:rPr lang="en-US" dirty="0" smtClean="0"/>
              <a:t>Planet Parameters: s, q, α</a:t>
            </a:r>
            <a:endParaRPr lang="en-US" baseline="-25000" dirty="0"/>
          </a:p>
        </p:txBody>
      </p:sp>
      <p:sp>
        <p:nvSpPr>
          <p:cNvPr id="2" name="Oval 1"/>
          <p:cNvSpPr/>
          <p:nvPr/>
        </p:nvSpPr>
        <p:spPr>
          <a:xfrm>
            <a:off x="5700889" y="4981220"/>
            <a:ext cx="268111" cy="265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3419" y="5119397"/>
            <a:ext cx="2068689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planet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2469" y="4035776"/>
            <a:ext cx="5155420" cy="1881552"/>
            <a:chOff x="672469" y="3753556"/>
            <a:chExt cx="5155420" cy="188155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572000" y="3753556"/>
              <a:ext cx="1255889" cy="109672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2469" y="4065448"/>
              <a:ext cx="420150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s = separation (projected, as a fraction of the Einstein ring)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38793"/>
              </p:ext>
            </p:extLst>
          </p:nvPr>
        </p:nvGraphicFramePr>
        <p:xfrm>
          <a:off x="261055" y="977424"/>
          <a:ext cx="2391470" cy="167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3" imgW="635000" imgH="444500" progId="Equation.3">
                  <p:embed/>
                </p:oleObj>
              </mc:Choice>
              <mc:Fallback>
                <p:oleObj name="Equation" r:id="rId3" imgW="635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055" y="977424"/>
                        <a:ext cx="2391470" cy="1674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59667" y="2847042"/>
            <a:ext cx="2173110" cy="1188734"/>
            <a:chOff x="3259667" y="2847042"/>
            <a:chExt cx="2173110" cy="11887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259667" y="2933673"/>
              <a:ext cx="1312333" cy="110210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52332" y="2847042"/>
              <a:ext cx="158044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Binary axis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26000" y="2921000"/>
            <a:ext cx="4444389" cy="1998383"/>
            <a:chOff x="4826000" y="2921000"/>
            <a:chExt cx="4444389" cy="1998383"/>
          </a:xfrm>
        </p:grpSpPr>
        <p:sp>
          <p:nvSpPr>
            <p:cNvPr id="31" name="Freeform 30"/>
            <p:cNvSpPr/>
            <p:nvPr/>
          </p:nvSpPr>
          <p:spPr>
            <a:xfrm>
              <a:off x="4826000" y="2921000"/>
              <a:ext cx="874278" cy="1326444"/>
            </a:xfrm>
            <a:custGeom>
              <a:avLst/>
              <a:gdLst>
                <a:gd name="connsiteX0" fmla="*/ 0 w 874278"/>
                <a:gd name="connsiteY0" fmla="*/ 1326444 h 1326444"/>
                <a:gd name="connsiteX1" fmla="*/ 804333 w 874278"/>
                <a:gd name="connsiteY1" fmla="*/ 860778 h 1326444"/>
                <a:gd name="connsiteX2" fmla="*/ 832556 w 874278"/>
                <a:gd name="connsiteY2" fmla="*/ 0 h 132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278" h="1326444">
                  <a:moveTo>
                    <a:pt x="0" y="1326444"/>
                  </a:moveTo>
                  <a:cubicBezTo>
                    <a:pt x="332787" y="1204148"/>
                    <a:pt x="665574" y="1081852"/>
                    <a:pt x="804333" y="860778"/>
                  </a:cubicBezTo>
                  <a:cubicBezTo>
                    <a:pt x="943092" y="639704"/>
                    <a:pt x="832556" y="0"/>
                    <a:pt x="832556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4389" y="3349723"/>
              <a:ext cx="355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α = angle b/w binary axis and source trajectory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13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Parameter: </a:t>
            </a:r>
            <a:r>
              <a:rPr lang="en-US" dirty="0" err="1" smtClean="0"/>
              <a:t>ρ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48456" y="2787257"/>
            <a:ext cx="265176" cy="2686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41138" y="1590466"/>
            <a:ext cx="4892040" cy="4896608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01983"/>
              </p:ext>
            </p:extLst>
          </p:nvPr>
        </p:nvGraphicFramePr>
        <p:xfrm>
          <a:off x="3875617" y="2064632"/>
          <a:ext cx="2317750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3" imgW="457200" imgH="431800" progId="Equation.3">
                  <p:embed/>
                </p:oleObj>
              </mc:Choice>
              <mc:Fallback>
                <p:oleObj name="Equation" r:id="rId3" imgW="45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5617" y="2064632"/>
                        <a:ext cx="2317750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0366" y="4266129"/>
            <a:ext cx="251177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Source radius (scaled to the Einstein ring)</a:t>
            </a:r>
          </a:p>
        </p:txBody>
      </p:sp>
    </p:spTree>
    <p:extLst>
      <p:ext uri="{BB962C8B-B14F-4D97-AF65-F5344CB8AC3E}">
        <p14:creationId xmlns:p14="http://schemas.microsoft.com/office/powerpoint/2010/main" val="22048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2 Observables: Time &amp; Magnitude</a:t>
            </a:r>
            <a:endParaRPr lang="en-US" baseline="-25000" dirty="0"/>
          </a:p>
        </p:txBody>
      </p:sp>
      <p:pic>
        <p:nvPicPr>
          <p:cNvPr id="5" name="Picture 4" descr="Event_2_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52132" r="-93" b="1201"/>
          <a:stretch/>
        </p:blipFill>
        <p:spPr>
          <a:xfrm>
            <a:off x="126294" y="1444170"/>
            <a:ext cx="8848373" cy="57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945</Words>
  <Application>Microsoft Macintosh PowerPoint</Application>
  <PresentationFormat>On-screen Show (4:3)</PresentationFormat>
  <Paragraphs>189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Estimating Planet Parameters from the Lightcurve</vt:lpstr>
      <vt:lpstr>0. Choose your lightcurve (a GLPlanet)</vt:lpstr>
      <vt:lpstr>Goal: Estimate 7 Parameters of a 2L1S Model</vt:lpstr>
      <vt:lpstr>Goal: Estimate 7 Parameters of a 2L1S Model</vt:lpstr>
      <vt:lpstr>Point Lens Parameters: t0, u0, tE</vt:lpstr>
      <vt:lpstr>Position of the Source: u(t)</vt:lpstr>
      <vt:lpstr>Planet Parameters: s, q, α</vt:lpstr>
      <vt:lpstr>7th Parameter: ρ</vt:lpstr>
      <vt:lpstr>2 Observables: Time &amp; Magnitude</vt:lpstr>
      <vt:lpstr>Relating Magnitude to Magnification</vt:lpstr>
      <vt:lpstr>Relating Magnification to Time</vt:lpstr>
      <vt:lpstr>1. Parameters of the Stellar Event: t0</vt:lpstr>
      <vt:lpstr>2. Parameters of the Stellar Event: u0</vt:lpstr>
      <vt:lpstr>2. Parameters of the Stellar Event: u0</vt:lpstr>
      <vt:lpstr>2. Parameters of the Stellar Event: u0</vt:lpstr>
      <vt:lpstr>3. Parameters of the Stellar Event: tE</vt:lpstr>
      <vt:lpstr>3. Parameters of the Stellar Event: tE</vt:lpstr>
      <vt:lpstr>4. Parameters of the Planet: s</vt:lpstr>
      <vt:lpstr>4. Parameters of the Planet: s</vt:lpstr>
      <vt:lpstr>4. Parameters of the Planet: s</vt:lpstr>
      <vt:lpstr>4. Parameters of the Planet: s</vt:lpstr>
      <vt:lpstr>4. Parameters of the Planet: s</vt:lpstr>
      <vt:lpstr>4. Parameters of the Planet: s</vt:lpstr>
      <vt:lpstr>PowerPoint Presentation</vt:lpstr>
      <vt:lpstr>PowerPoint Presentation</vt:lpstr>
      <vt:lpstr>4. Parameters of the Planet: s</vt:lpstr>
      <vt:lpstr>5. Other Parameters: α</vt:lpstr>
      <vt:lpstr>5. Other Parameters: α</vt:lpstr>
      <vt:lpstr>5. Other Parameters: α</vt:lpstr>
      <vt:lpstr>What’s left? ρ and q </vt:lpstr>
      <vt:lpstr>PowerPoint Presentation</vt:lpstr>
      <vt:lpstr>6. Major Image, ρ &gt; caustic: ρ</vt:lpstr>
      <vt:lpstr>7. Major Image, ρ &gt; caustic: q</vt:lpstr>
      <vt:lpstr>6. Major Image, ρ &lt; caustic: ρ</vt:lpstr>
      <vt:lpstr>7. Major Image, ρ &lt; caustic: q</vt:lpstr>
      <vt:lpstr>Han 2006: Major Image Caustic</vt:lpstr>
      <vt:lpstr>7. Major Image, ρ &lt; caustic: q</vt:lpstr>
      <vt:lpstr>Minor Image, ρ &lt; caustic</vt:lpstr>
      <vt:lpstr>6. Minor Image, ρ &lt; caustic: ρ </vt:lpstr>
      <vt:lpstr>7. Minor Image, ρ &lt; caustic: q</vt:lpstr>
      <vt:lpstr>Han 2006: Minor Image Caustic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Planet Parameters from the Lightcurve</dc:title>
  <dc:creator>Jennifer Yee</dc:creator>
  <cp:lastModifiedBy>Jennifer Yee</cp:lastModifiedBy>
  <cp:revision>84</cp:revision>
  <dcterms:created xsi:type="dcterms:W3CDTF">2017-04-26T17:15:31Z</dcterms:created>
  <dcterms:modified xsi:type="dcterms:W3CDTF">2017-08-08T18:05:01Z</dcterms:modified>
</cp:coreProperties>
</file>