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57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90" d="100"/>
          <a:sy n="90" d="100"/>
        </p:scale>
        <p:origin x="-8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6B4F-C952-7644-91C2-3D903EF4D862}" type="datetimeFigureOut">
              <a:rPr lang="en-US" smtClean="0"/>
              <a:t>8/6/17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E5915-1FBB-854C-9993-A728AA82D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655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6B4F-C952-7644-91C2-3D903EF4D862}" type="datetimeFigureOut">
              <a:rPr lang="en-US" smtClean="0"/>
              <a:t>8/6/17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E5915-1FBB-854C-9993-A728AA82D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32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6B4F-C952-7644-91C2-3D903EF4D862}" type="datetimeFigureOut">
              <a:rPr lang="en-US" smtClean="0"/>
              <a:t>8/6/17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E5915-1FBB-854C-9993-A728AA82D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69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6B4F-C952-7644-91C2-3D903EF4D862}" type="datetimeFigureOut">
              <a:rPr lang="en-US" smtClean="0"/>
              <a:t>8/6/17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E5915-1FBB-854C-9993-A728AA82D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309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6B4F-C952-7644-91C2-3D903EF4D862}" type="datetimeFigureOut">
              <a:rPr lang="en-US" smtClean="0"/>
              <a:t>8/6/17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E5915-1FBB-854C-9993-A728AA82D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60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6B4F-C952-7644-91C2-3D903EF4D862}" type="datetimeFigureOut">
              <a:rPr lang="en-US" smtClean="0"/>
              <a:t>8/6/17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E5915-1FBB-854C-9993-A728AA82D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655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6B4F-C952-7644-91C2-3D903EF4D862}" type="datetimeFigureOut">
              <a:rPr lang="en-US" smtClean="0"/>
              <a:t>8/6/17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E5915-1FBB-854C-9993-A728AA82D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049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6B4F-C952-7644-91C2-3D903EF4D862}" type="datetimeFigureOut">
              <a:rPr lang="en-US" smtClean="0"/>
              <a:t>8/6/17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E5915-1FBB-854C-9993-A728AA82D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970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6B4F-C952-7644-91C2-3D903EF4D862}" type="datetimeFigureOut">
              <a:rPr lang="en-US" smtClean="0"/>
              <a:t>8/6/17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E5915-1FBB-854C-9993-A728AA82D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932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6B4F-C952-7644-91C2-3D903EF4D862}" type="datetimeFigureOut">
              <a:rPr lang="en-US" smtClean="0"/>
              <a:t>8/6/17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E5915-1FBB-854C-9993-A728AA82D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738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6B4F-C952-7644-91C2-3D903EF4D862}" type="datetimeFigureOut">
              <a:rPr lang="en-US" smtClean="0"/>
              <a:t>8/6/17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E5915-1FBB-854C-9993-A728AA82D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67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B6B4F-C952-7644-91C2-3D903EF4D862}" type="datetimeFigureOut">
              <a:rPr lang="en-US" smtClean="0"/>
              <a:t>8/6/17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E5915-1FBB-854C-9993-A728AA82D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82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5200"/>
            <a:ext cx="7772400" cy="1470025"/>
          </a:xfrm>
        </p:spPr>
        <p:txBody>
          <a:bodyPr/>
          <a:lstStyle/>
          <a:p>
            <a:r>
              <a:rPr lang="en-US" dirty="0" smtClean="0"/>
              <a:t>Overview of the Hands-On Sessions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Jennifer Yee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&amp;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Etienne </a:t>
            </a:r>
            <a:r>
              <a:rPr lang="en-US" dirty="0" err="1" smtClean="0">
                <a:solidFill>
                  <a:schemeClr val="tx1"/>
                </a:solidFill>
              </a:rPr>
              <a:t>Bachelet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057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Using simulated WFIRST light curves, explore the kinds of </a:t>
            </a:r>
            <a:r>
              <a:rPr lang="en-US" sz="4000" dirty="0" err="1" smtClean="0"/>
              <a:t>microlensing</a:t>
            </a:r>
            <a:r>
              <a:rPr lang="en-US" sz="4000" dirty="0" smtClean="0"/>
              <a:t> planets WFIRST will find.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6362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planetary perturbations in light curves</a:t>
            </a:r>
          </a:p>
          <a:p>
            <a:r>
              <a:rPr lang="en-US" dirty="0" smtClean="0"/>
              <a:t>Analytically calculate planetary </a:t>
            </a:r>
            <a:r>
              <a:rPr lang="en-US" dirty="0" err="1" smtClean="0"/>
              <a:t>microlensing</a:t>
            </a:r>
            <a:r>
              <a:rPr lang="en-US" dirty="0" smtClean="0"/>
              <a:t> parameters based on the light curves</a:t>
            </a:r>
          </a:p>
          <a:p>
            <a:r>
              <a:rPr lang="en-US" dirty="0" smtClean="0"/>
              <a:t>Perform a numerical fit to determine the exact planetary parameters</a:t>
            </a:r>
          </a:p>
          <a:p>
            <a:r>
              <a:rPr lang="en-US" dirty="0" smtClean="0"/>
              <a:t>Calculate the physical properties of the planet</a:t>
            </a:r>
          </a:p>
        </p:txBody>
      </p:sp>
    </p:spTree>
    <p:extLst>
      <p:ext uri="{BB962C8B-B14F-4D97-AF65-F5344CB8AC3E}">
        <p14:creationId xmlns:p14="http://schemas.microsoft.com/office/powerpoint/2010/main" val="504133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Monday:</a:t>
            </a:r>
          </a:p>
          <a:p>
            <a:pPr lvl="1"/>
            <a:r>
              <a:rPr lang="en-US" dirty="0" smtClean="0"/>
              <a:t>Part I: </a:t>
            </a:r>
            <a:r>
              <a:rPr lang="en-US" dirty="0" smtClean="0"/>
              <a:t>Classify</a:t>
            </a:r>
            <a:r>
              <a:rPr lang="en-US" dirty="0" smtClean="0"/>
              <a:t> </a:t>
            </a:r>
            <a:r>
              <a:rPr lang="en-US" dirty="0" smtClean="0"/>
              <a:t>planets from the literature</a:t>
            </a:r>
          </a:p>
          <a:p>
            <a:pPr lvl="1"/>
            <a:r>
              <a:rPr lang="en-US" dirty="0" smtClean="0"/>
              <a:t>Part II: </a:t>
            </a:r>
            <a:r>
              <a:rPr lang="en-US" dirty="0" smtClean="0"/>
              <a:t>Classify </a:t>
            </a:r>
            <a:r>
              <a:rPr lang="en-US" dirty="0" smtClean="0"/>
              <a:t>planets from simulated WFIRST data</a:t>
            </a:r>
          </a:p>
          <a:p>
            <a:r>
              <a:rPr lang="en-US" dirty="0" smtClean="0"/>
              <a:t>Tuesday: Calculate the parameters of a planet (Analytic)</a:t>
            </a:r>
          </a:p>
          <a:p>
            <a:r>
              <a:rPr lang="en-US" dirty="0" smtClean="0"/>
              <a:t>Wednesday: Calculate the parameters of the planet (Numerical)</a:t>
            </a:r>
          </a:p>
          <a:p>
            <a:r>
              <a:rPr lang="en-US" dirty="0" smtClean="0"/>
              <a:t>Thursday: Prepare presentations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275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vent_2_1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5111"/>
            <a:ext cx="4847167" cy="646288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Monday: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86096" y="1603112"/>
            <a:ext cx="45579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Planet/No Planet?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00976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vent_2_19_zoo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2273" y="668194"/>
            <a:ext cx="4901727" cy="3676295"/>
          </a:xfrm>
          <a:prstGeom prst="rect">
            <a:avLst/>
          </a:prstGeom>
        </p:spPr>
      </p:pic>
      <p:pic>
        <p:nvPicPr>
          <p:cNvPr id="3" name="Picture 2" descr="Event_2_19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5111"/>
            <a:ext cx="4847167" cy="6462889"/>
          </a:xfrm>
          <a:prstGeom prst="rect">
            <a:avLst/>
          </a:prstGeom>
        </p:spPr>
      </p:pic>
      <p:sp>
        <p:nvSpPr>
          <p:cNvPr id="4" name="Title 3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Tuesday: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47167" y="4344489"/>
            <a:ext cx="3406559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microlensing</a:t>
            </a:r>
            <a:r>
              <a:rPr lang="en-US" sz="3600" dirty="0" smtClean="0"/>
              <a:t> parameters: </a:t>
            </a:r>
          </a:p>
          <a:p>
            <a:r>
              <a:rPr lang="en-US" sz="3600" dirty="0" smtClean="0"/>
              <a:t>t</a:t>
            </a:r>
            <a:r>
              <a:rPr lang="en-US" sz="3600" baseline="-25000" dirty="0" smtClean="0"/>
              <a:t>0</a:t>
            </a:r>
            <a:r>
              <a:rPr lang="en-US" sz="3600" dirty="0" smtClean="0"/>
              <a:t>, u</a:t>
            </a:r>
            <a:r>
              <a:rPr lang="en-US" sz="3600" baseline="-25000" dirty="0" smtClean="0"/>
              <a:t>0</a:t>
            </a:r>
            <a:r>
              <a:rPr lang="en-US" sz="3600" dirty="0" smtClean="0"/>
              <a:t>, </a:t>
            </a:r>
            <a:r>
              <a:rPr lang="en-US" sz="3600" dirty="0" err="1" smtClean="0"/>
              <a:t>t</a:t>
            </a:r>
            <a:r>
              <a:rPr lang="en-US" sz="3600" baseline="-25000" dirty="0" err="1" smtClean="0"/>
              <a:t>E</a:t>
            </a:r>
            <a:r>
              <a:rPr lang="en-US" sz="3600" baseline="-25000" dirty="0" smtClean="0"/>
              <a:t>,</a:t>
            </a:r>
            <a:r>
              <a:rPr lang="en-US" sz="3600" dirty="0" smtClean="0"/>
              <a:t> </a:t>
            </a:r>
            <a:r>
              <a:rPr lang="en-US" sz="3600" dirty="0" err="1" smtClean="0"/>
              <a:t>ρ</a:t>
            </a:r>
            <a:r>
              <a:rPr lang="en-US" sz="3600" dirty="0" smtClean="0"/>
              <a:t>, s, q, α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82886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 analytical estimation with the </a:t>
            </a:r>
            <a:r>
              <a:rPr lang="en-US" dirty="0" err="1" smtClean="0"/>
              <a:t>lightcurve</a:t>
            </a:r>
            <a:endParaRPr lang="en-US" dirty="0" smtClean="0"/>
          </a:p>
          <a:p>
            <a:r>
              <a:rPr lang="en-US" dirty="0" smtClean="0"/>
              <a:t>Fit a single lens model to the </a:t>
            </a:r>
            <a:r>
              <a:rPr lang="en-US" dirty="0" err="1" smtClean="0"/>
              <a:t>lightcurve</a:t>
            </a:r>
            <a:endParaRPr lang="en-US" dirty="0" smtClean="0"/>
          </a:p>
          <a:p>
            <a:r>
              <a:rPr lang="en-US" dirty="0" smtClean="0"/>
              <a:t>Fitting a planetary model using analytical guess as starting 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01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Thursday: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878016"/>
            <a:ext cx="8229600" cy="5693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 smtClean="0"/>
              <a:t>What are the 𝜇lensing properties of your planets?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Show some </a:t>
            </a:r>
            <a:r>
              <a:rPr lang="en-US" sz="2800" b="1" dirty="0" smtClean="0"/>
              <a:t>plots of your planetary perturbations</a:t>
            </a:r>
            <a:r>
              <a:rPr lang="en-US" sz="2800" dirty="0" smtClean="0"/>
              <a:t>.</a:t>
            </a:r>
          </a:p>
          <a:p>
            <a:pPr marL="914400" lvl="1" indent="-457200">
              <a:buFont typeface="Arial"/>
              <a:buChar char="•"/>
            </a:pPr>
            <a:r>
              <a:rPr lang="en-US" sz="2800" dirty="0" smtClean="0"/>
              <a:t>What </a:t>
            </a:r>
            <a:r>
              <a:rPr lang="en-US" sz="2800" dirty="0" err="1" smtClean="0"/>
              <a:t>microlensing</a:t>
            </a:r>
            <a:r>
              <a:rPr lang="en-US" sz="2800" dirty="0" smtClean="0"/>
              <a:t> features do your planets have in common?</a:t>
            </a:r>
          </a:p>
          <a:p>
            <a:pPr marL="914400" lvl="1" indent="-457200">
              <a:buFont typeface="Arial"/>
              <a:buChar char="•"/>
            </a:pPr>
            <a:r>
              <a:rPr lang="en-US" sz="2800" dirty="0" smtClean="0"/>
              <a:t>Are they major image or minor image perturbations?</a:t>
            </a:r>
          </a:p>
          <a:p>
            <a:pPr marL="914400" lvl="1" indent="-457200">
              <a:buFont typeface="Arial"/>
              <a:buChar char="•"/>
            </a:pPr>
            <a:r>
              <a:rPr lang="en-US" sz="2800" dirty="0" smtClean="0"/>
              <a:t>How long do the perturbations last?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Make a plot showing the distribution of </a:t>
            </a:r>
            <a:r>
              <a:rPr lang="en-US" sz="2800" b="1" dirty="0" smtClean="0"/>
              <a:t>mass ratios and separations</a:t>
            </a:r>
            <a:r>
              <a:rPr lang="en-US" sz="2800" dirty="0" smtClean="0"/>
              <a:t> for the planets your group analyzed.</a:t>
            </a:r>
          </a:p>
          <a:p>
            <a:pPr marL="914400" lvl="1" indent="-457200">
              <a:buFont typeface="Arial"/>
              <a:buChar char="•"/>
            </a:pPr>
            <a:r>
              <a:rPr lang="en-US" sz="2800" dirty="0" smtClean="0"/>
              <a:t>What is the typical mass ratio for your planets?</a:t>
            </a:r>
          </a:p>
          <a:p>
            <a:pPr marL="914400" lvl="1" indent="-457200">
              <a:buFont typeface="Arial"/>
              <a:buChar char="•"/>
            </a:pPr>
            <a:r>
              <a:rPr lang="en-US" sz="2800" dirty="0" smtClean="0"/>
              <a:t>Are they inside or outside the Einstein ring?</a:t>
            </a:r>
          </a:p>
          <a:p>
            <a:pPr marL="914400" lvl="1" indent="-457200">
              <a:buFont typeface="Arial"/>
              <a:buChar char="•"/>
            </a:pPr>
            <a:r>
              <a:rPr lang="en-US" sz="2800" dirty="0" smtClean="0"/>
              <a:t>Do your planets have a typical separation?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75478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Thursday: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925875"/>
            <a:ext cx="8229600" cy="5693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 smtClean="0"/>
              <a:t>What are the </a:t>
            </a:r>
            <a:r>
              <a:rPr lang="en-US" sz="2800" b="1" dirty="0" smtClean="0"/>
              <a:t>physical properties </a:t>
            </a:r>
            <a:r>
              <a:rPr lang="en-US" sz="2800" dirty="0" smtClean="0"/>
              <a:t>of your planets?</a:t>
            </a:r>
          </a:p>
          <a:p>
            <a:pPr marL="914400" lvl="1" indent="-457200">
              <a:buFont typeface="Arial"/>
              <a:buChar char="•"/>
            </a:pPr>
            <a:r>
              <a:rPr lang="en-US" sz="2800" dirty="0" smtClean="0"/>
              <a:t>Assuming the lens is a </a:t>
            </a:r>
            <a:r>
              <a:rPr lang="en-US" sz="2800" b="1" dirty="0" smtClean="0"/>
              <a:t>1.0 </a:t>
            </a:r>
            <a:r>
              <a:rPr lang="en-US" sz="2800" b="1" dirty="0" err="1" smtClean="0"/>
              <a:t>MSun</a:t>
            </a:r>
            <a:r>
              <a:rPr lang="en-US" sz="2800" b="1" dirty="0" smtClean="0"/>
              <a:t> G dwarf at 6 </a:t>
            </a:r>
            <a:r>
              <a:rPr lang="en-US" sz="2800" b="1" dirty="0" err="1" smtClean="0"/>
              <a:t>kpc</a:t>
            </a:r>
            <a:r>
              <a:rPr lang="en-US" sz="2800" dirty="0" smtClean="0"/>
              <a:t>, what does that mean for the physical parameters of the planet (mass and </a:t>
            </a:r>
            <a:r>
              <a:rPr lang="en-US" sz="2800" dirty="0" err="1" smtClean="0"/>
              <a:t>semimajor</a:t>
            </a:r>
            <a:r>
              <a:rPr lang="en-US" sz="2800" dirty="0" smtClean="0"/>
              <a:t> axis)?</a:t>
            </a:r>
          </a:p>
          <a:p>
            <a:pPr marL="914400" lvl="1" indent="-457200">
              <a:buFont typeface="Arial"/>
              <a:buChar char="•"/>
            </a:pPr>
            <a:r>
              <a:rPr lang="en-US" sz="2800" dirty="0" smtClean="0"/>
              <a:t>Repeat for a </a:t>
            </a:r>
            <a:r>
              <a:rPr lang="en-US" sz="2800" b="1" dirty="0" smtClean="0"/>
              <a:t>0.3 </a:t>
            </a:r>
            <a:r>
              <a:rPr lang="en-US" sz="2800" b="1" dirty="0" err="1" smtClean="0"/>
              <a:t>MSun</a:t>
            </a:r>
            <a:r>
              <a:rPr lang="en-US" sz="2800" b="1" dirty="0" smtClean="0"/>
              <a:t> M dwarf </a:t>
            </a:r>
            <a:r>
              <a:rPr lang="en-US" sz="2800" dirty="0" smtClean="0"/>
              <a:t>at 6 </a:t>
            </a:r>
            <a:r>
              <a:rPr lang="en-US" sz="2800" dirty="0" err="1" smtClean="0"/>
              <a:t>kpc</a:t>
            </a:r>
            <a:r>
              <a:rPr lang="en-US" sz="2800" dirty="0" smtClean="0"/>
              <a:t>.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For both the G dwarf and M dwarf scenarios, make a plot showing </a:t>
            </a:r>
            <a:r>
              <a:rPr lang="en-US" sz="2800" b="1" dirty="0" smtClean="0"/>
              <a:t>planet mass vs. physical separation </a:t>
            </a:r>
            <a:r>
              <a:rPr lang="en-US" sz="2800" dirty="0" smtClean="0"/>
              <a:t>for your planets. </a:t>
            </a:r>
          </a:p>
          <a:p>
            <a:pPr marL="914400" lvl="1" indent="-457200">
              <a:buFont typeface="Arial"/>
              <a:buChar char="•"/>
            </a:pPr>
            <a:r>
              <a:rPr lang="en-US" sz="2800" dirty="0" smtClean="0"/>
              <a:t>Show the snow line on these plots assuming </a:t>
            </a:r>
            <a:endParaRPr lang="en-US" sz="2800" dirty="0" smtClean="0"/>
          </a:p>
          <a:p>
            <a:pPr lvl="1"/>
            <a:r>
              <a:rPr lang="en-US" sz="2800" dirty="0"/>
              <a:t>	</a:t>
            </a:r>
            <a:r>
              <a:rPr lang="en-US" sz="2800" dirty="0" err="1" smtClean="0"/>
              <a:t>a</a:t>
            </a:r>
            <a:r>
              <a:rPr lang="en-US" sz="2800" baseline="-25000" dirty="0" err="1" smtClean="0"/>
              <a:t>snow</a:t>
            </a:r>
            <a:r>
              <a:rPr lang="en-US" sz="2800" dirty="0" smtClean="0"/>
              <a:t> </a:t>
            </a:r>
            <a:r>
              <a:rPr lang="en-US" sz="2800" dirty="0" smtClean="0"/>
              <a:t>= 2.7AU (M</a:t>
            </a:r>
            <a:r>
              <a:rPr lang="en-US" sz="2800" baseline="-25000" dirty="0" smtClean="0"/>
              <a:t>*</a:t>
            </a:r>
            <a:r>
              <a:rPr lang="en-US" sz="2800" dirty="0" smtClean="0"/>
              <a:t> / </a:t>
            </a:r>
            <a:r>
              <a:rPr lang="en-US" sz="2800" dirty="0" err="1" smtClean="0"/>
              <a:t>M</a:t>
            </a:r>
            <a:r>
              <a:rPr lang="en-US" sz="2800" baseline="-25000" dirty="0" err="1" smtClean="0"/>
              <a:t>Sun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2</a:t>
            </a:r>
          </a:p>
          <a:p>
            <a:pPr marL="914400" lvl="1" indent="-457200">
              <a:buFont typeface="Arial"/>
              <a:buChar char="•"/>
            </a:pPr>
            <a:r>
              <a:rPr lang="en-US" sz="2800" dirty="0" smtClean="0"/>
              <a:t>How do the physical parameters differ in the two cases?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46329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336</Words>
  <Application>Microsoft Macintosh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Overview of the Hands-On Sessions</vt:lpstr>
      <vt:lpstr>Big Picture</vt:lpstr>
      <vt:lpstr>Goals</vt:lpstr>
      <vt:lpstr>Outline</vt:lpstr>
      <vt:lpstr>Monday:</vt:lpstr>
      <vt:lpstr>PowerPoint Presentation</vt:lpstr>
      <vt:lpstr>Wednesday:</vt:lpstr>
      <vt:lpstr>Thursday: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the Hands-On Sessions</dc:title>
  <dc:creator>Jennifer Yee</dc:creator>
  <cp:lastModifiedBy>Jennifer Yee</cp:lastModifiedBy>
  <cp:revision>9</cp:revision>
  <dcterms:created xsi:type="dcterms:W3CDTF">2017-08-01T18:55:31Z</dcterms:created>
  <dcterms:modified xsi:type="dcterms:W3CDTF">2017-08-06T18:42:53Z</dcterms:modified>
</cp:coreProperties>
</file>