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35"/>
  </p:notesMasterIdLst>
  <p:sldIdLst>
    <p:sldId id="256" r:id="rId5"/>
    <p:sldId id="370" r:id="rId6"/>
    <p:sldId id="351" r:id="rId7"/>
    <p:sldId id="352" r:id="rId8"/>
    <p:sldId id="353" r:id="rId9"/>
    <p:sldId id="276" r:id="rId10"/>
    <p:sldId id="334" r:id="rId11"/>
    <p:sldId id="333" r:id="rId12"/>
    <p:sldId id="340" r:id="rId13"/>
    <p:sldId id="354" r:id="rId14"/>
    <p:sldId id="376" r:id="rId15"/>
    <p:sldId id="377" r:id="rId16"/>
    <p:sldId id="378" r:id="rId17"/>
    <p:sldId id="375" r:id="rId18"/>
    <p:sldId id="374" r:id="rId19"/>
    <p:sldId id="319" r:id="rId20"/>
    <p:sldId id="355" r:id="rId21"/>
    <p:sldId id="387" r:id="rId22"/>
    <p:sldId id="362" r:id="rId23"/>
    <p:sldId id="363" r:id="rId24"/>
    <p:sldId id="381" r:id="rId25"/>
    <p:sldId id="382" r:id="rId26"/>
    <p:sldId id="385" r:id="rId27"/>
    <p:sldId id="365" r:id="rId28"/>
    <p:sldId id="315" r:id="rId29"/>
    <p:sldId id="338" r:id="rId30"/>
    <p:sldId id="339" r:id="rId31"/>
    <p:sldId id="371" r:id="rId32"/>
    <p:sldId id="372" r:id="rId33"/>
    <p:sldId id="373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4708"/>
    <a:srgbClr val="7C0001"/>
    <a:srgbClr val="9A9A9A"/>
    <a:srgbClr val="64C8FA"/>
    <a:srgbClr val="EDA633"/>
    <a:srgbClr val="D47E06"/>
    <a:srgbClr val="65360D"/>
    <a:srgbClr val="59300C"/>
    <a:srgbClr val="AE3C0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99" autoAdjust="0"/>
    <p:restoredTop sz="84530" autoAdjust="0"/>
  </p:normalViewPr>
  <p:slideViewPr>
    <p:cSldViewPr snapToGrid="0" snapToObjects="1">
      <p:cViewPr varScale="1">
        <p:scale>
          <a:sx n="140" d="100"/>
          <a:sy n="140" d="100"/>
        </p:scale>
        <p:origin x="192" y="2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54281-BB02-AB4F-AFAB-BB0E7154CF02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E12E5-CCDE-904A-81CD-48414B4FA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7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everyone, I</a:t>
            </a:r>
            <a:r>
              <a:rPr lang="en-US" baseline="0" dirty="0"/>
              <a:t> feel so lucky to have been able to join you all here this week, and today I’m here to talk to you about a new project that I’ve just gotten started with the support of the </a:t>
            </a:r>
            <a:r>
              <a:rPr lang="en-US" baseline="0" dirty="0" err="1"/>
              <a:t>Heising</a:t>
            </a:r>
            <a:r>
              <a:rPr lang="en-US" baseline="0" dirty="0"/>
              <a:t>-Simons Foundation on demonstrating predictive </a:t>
            </a:r>
            <a:r>
              <a:rPr lang="en-US" baseline="0" dirty="0" err="1"/>
              <a:t>wavefront</a:t>
            </a:r>
            <a:r>
              <a:rPr lang="en-US" baseline="0" dirty="0"/>
              <a:t> control at the Keck II telescope. Now, if this sounds like just a piece of boring instrumentation jargon, DON’T BE FOOLED. This is a game-changing technique that will allow us to image faint planets at solar system separations with Keck and other 8-10 meter class telescopes, and later allow us to probe deep into the </a:t>
            </a:r>
            <a:r>
              <a:rPr lang="en-US" baseline="0" dirty="0" err="1"/>
              <a:t>habitzble</a:t>
            </a:r>
            <a:r>
              <a:rPr lang="en-US" baseline="0" dirty="0"/>
              <a:t> zones of nearby M dwarfs with 30 meter class telescopes. Before I define predictive </a:t>
            </a:r>
            <a:r>
              <a:rPr lang="en-US" baseline="0" dirty="0" err="1"/>
              <a:t>wavefront</a:t>
            </a:r>
            <a:r>
              <a:rPr lang="en-US" baseline="0" dirty="0"/>
              <a:t> control in more detail, I want to back up a little bit.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12E5-CCDE-904A-81CD-48414B4FA7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39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1) A single </a:t>
            </a:r>
            <a:r>
              <a:rPr lang="en-US" sz="1200" dirty="0" err="1">
                <a:solidFill>
                  <a:schemeClr val="bg1"/>
                </a:solidFill>
              </a:rPr>
              <a:t>wavefront</a:t>
            </a:r>
            <a:r>
              <a:rPr lang="en-US" sz="1200" dirty="0">
                <a:solidFill>
                  <a:schemeClr val="bg1"/>
                </a:solidFill>
              </a:rPr>
              <a:t> consists of </a:t>
            </a:r>
            <a:r>
              <a:rPr lang="en-US" sz="1200" i="1" dirty="0">
                <a:solidFill>
                  <a:schemeClr val="bg1"/>
                </a:solidFill>
              </a:rPr>
              <a:t>m </a:t>
            </a:r>
            <a:r>
              <a:rPr lang="en-US" sz="1200" dirty="0">
                <a:solidFill>
                  <a:schemeClr val="bg1"/>
                </a:solidFill>
              </a:rPr>
              <a:t>measurements. Let’s put the last </a:t>
            </a:r>
            <a:r>
              <a:rPr lang="en-US" sz="1200" i="1" dirty="0">
                <a:solidFill>
                  <a:schemeClr val="bg1"/>
                </a:solidFill>
              </a:rPr>
              <a:t>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wavefronts</a:t>
            </a:r>
            <a:r>
              <a:rPr lang="en-US" sz="1200" dirty="0">
                <a:solidFill>
                  <a:schemeClr val="bg1"/>
                </a:solidFill>
              </a:rPr>
              <a:t> into a history vector: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12E5-CCDE-904A-81CD-48414B4FA7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65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2) We want to find the filter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that minimizes the distance between the predicted and actual future </a:t>
            </a:r>
            <a:r>
              <a:rPr lang="en-US" sz="1200" dirty="0" err="1">
                <a:solidFill>
                  <a:schemeClr val="bg1"/>
                </a:solidFill>
              </a:rPr>
              <a:t>wavefront</a:t>
            </a:r>
            <a:r>
              <a:rPr lang="en-US" sz="1200" dirty="0">
                <a:solidFill>
                  <a:schemeClr val="bg1"/>
                </a:solidFill>
              </a:rPr>
              <a:t>: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12E5-CCDE-904A-81CD-48414B4FA7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15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3) Solve for F using a training set of history vectors </a:t>
            </a:r>
            <a:r>
              <a:rPr lang="en-US" sz="1200" i="1" dirty="0">
                <a:solidFill>
                  <a:schemeClr val="bg1"/>
                </a:solidFill>
              </a:rPr>
              <a:t>D </a:t>
            </a:r>
            <a:r>
              <a:rPr lang="en-US" sz="1200" dirty="0">
                <a:solidFill>
                  <a:schemeClr val="bg1"/>
                </a:solidFill>
              </a:rPr>
              <a:t>and its copy </a:t>
            </a:r>
            <a:r>
              <a:rPr lang="en-US" sz="1200" i="1" dirty="0">
                <a:solidFill>
                  <a:schemeClr val="bg1"/>
                </a:solidFill>
              </a:rPr>
              <a:t>P</a:t>
            </a:r>
            <a:r>
              <a:rPr lang="en-US" sz="1200" dirty="0">
                <a:solidFill>
                  <a:schemeClr val="bg1"/>
                </a:solidFill>
              </a:rPr>
              <a:t>,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l-GR" sz="1200" dirty="0">
                <a:solidFill>
                  <a:schemeClr val="bg1"/>
                </a:solidFill>
              </a:rPr>
              <a:t>δt</a:t>
            </a:r>
            <a:r>
              <a:rPr lang="en-US" sz="1200" dirty="0">
                <a:solidFill>
                  <a:schemeClr val="bg1"/>
                </a:solidFill>
              </a:rPr>
              <a:t> away:</a:t>
            </a:r>
            <a:endParaRPr lang="el-GR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12E5-CCDE-904A-81CD-48414B4FA7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12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something about ideal case</a:t>
            </a:r>
          </a:p>
          <a:p>
            <a:r>
              <a:rPr lang="en-US" dirty="0"/>
              <a:t>Mention that the top isn’t crazy for real things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12E5-CCDE-904A-81CD-48414B4FA7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7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relative</a:t>
            </a:r>
            <a:r>
              <a:rPr lang="en-US" baseline="0" dirty="0"/>
              <a:t> improvements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Computationally intensive operations are moved to GPUs.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12E5-CCDE-904A-81CD-48414B4FA7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24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AOSE is a clone of the PYWFS real time control computer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>
                <a:solidFill>
                  <a:schemeClr val="bg1"/>
                </a:solidFill>
              </a:rPr>
              <a:t>x86 architecture </a:t>
            </a:r>
            <a:r>
              <a:rPr lang="en-US" dirty="0" err="1">
                <a:solidFill>
                  <a:schemeClr val="bg1"/>
                </a:solidFill>
              </a:rPr>
              <a:t>linux</a:t>
            </a:r>
            <a:r>
              <a:rPr lang="en-US" dirty="0">
                <a:solidFill>
                  <a:schemeClr val="bg1"/>
                </a:solidFill>
              </a:rPr>
              <a:t> server 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>
                <a:solidFill>
                  <a:schemeClr val="bg1"/>
                </a:solidFill>
              </a:rPr>
              <a:t>Dual Processors with multiple cores Intel Xeon Gold 6126 CPU @ 2.60GHz  (48 cores total) 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>
                <a:solidFill>
                  <a:schemeClr val="bg1"/>
                </a:solidFill>
              </a:rPr>
              <a:t>2 </a:t>
            </a:r>
            <a:r>
              <a:rPr lang="en-US" dirty="0" err="1">
                <a:solidFill>
                  <a:schemeClr val="bg1"/>
                </a:solidFill>
              </a:rPr>
              <a:t>Nvidia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Geforce</a:t>
            </a:r>
            <a:r>
              <a:rPr lang="en-US" dirty="0">
                <a:solidFill>
                  <a:schemeClr val="bg1"/>
                </a:solidFill>
              </a:rPr>
              <a:t> GTX 1080 GPUs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12E5-CCDE-904A-81CD-48414B4FA7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87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AOSE includes CACAO, a C-language,  open-source toolkit for AO control optimized for multi-core CPUs and GPUs, in use at </a:t>
            </a:r>
            <a:r>
              <a:rPr lang="en-US" dirty="0" err="1">
                <a:solidFill>
                  <a:schemeClr val="bg1"/>
                </a:solidFill>
              </a:rPr>
              <a:t>SCExAO</a:t>
            </a:r>
            <a:r>
              <a:rPr lang="en-US" dirty="0">
                <a:solidFill>
                  <a:schemeClr val="bg1"/>
                </a:solidFill>
              </a:rPr>
              <a:t> (see Guyon+18, SPIE, for details)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We’re at a unique point with three AO systems using CACAO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12E5-CCDE-904A-81CD-48414B4FA7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87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Status: the hardware is set up, and CACAO is installed. The </a:t>
            </a:r>
            <a:r>
              <a:rPr lang="en-US" dirty="0" err="1">
                <a:solidFill>
                  <a:schemeClr val="bg1"/>
                </a:solidFill>
              </a:rPr>
              <a:t>SCExAO</a:t>
            </a:r>
            <a:r>
              <a:rPr lang="en-US" dirty="0">
                <a:solidFill>
                  <a:schemeClr val="bg1"/>
                </a:solidFill>
              </a:rPr>
              <a:t> version of </a:t>
            </a:r>
            <a:r>
              <a:rPr lang="en-US" dirty="0" err="1">
                <a:solidFill>
                  <a:schemeClr val="bg1"/>
                </a:solidFill>
              </a:rPr>
              <a:t>pWFC</a:t>
            </a:r>
            <a:r>
              <a:rPr lang="en-US" dirty="0">
                <a:solidFill>
                  <a:schemeClr val="bg1"/>
                </a:solidFill>
              </a:rPr>
              <a:t> is being implemented and tested.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Next step: day time and night time at Keck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12E5-CCDE-904A-81CD-48414B4FA7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87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put the star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31E8-F978-C145-8381-B5274436B4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70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put the star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31E8-F978-C145-8381-B5274436B4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70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that we’re doing </a:t>
            </a:r>
            <a:r>
              <a:rPr lang="en-US" dirty="0" err="1"/>
              <a:t>pWFC</a:t>
            </a:r>
            <a:r>
              <a:rPr lang="en-US" dirty="0"/>
              <a:t> </a:t>
            </a:r>
            <a:r>
              <a:rPr lang="en-US" dirty="0" err="1"/>
              <a:t>cuttig</a:t>
            </a:r>
            <a:r>
              <a:rPr lang="en-US" dirty="0"/>
              <a:t> edge, groundwork being </a:t>
            </a:r>
            <a:r>
              <a:rPr lang="en-US" dirty="0" err="1"/>
              <a:t>laied</a:t>
            </a:r>
            <a:r>
              <a:rPr lang="en-US" dirty="0"/>
              <a:t> at Subaru</a:t>
            </a:r>
          </a:p>
          <a:p>
            <a:r>
              <a:rPr lang="en-US" dirty="0"/>
              <a:t>Solar</a:t>
            </a:r>
            <a:r>
              <a:rPr lang="en-US" baseline="0" dirty="0"/>
              <a:t> system scales rather than RV planets per se </a:t>
            </a:r>
          </a:p>
          <a:p>
            <a:r>
              <a:rPr lang="en-US" dirty="0"/>
              <a:t>Why bother?</a:t>
            </a:r>
            <a:r>
              <a:rPr lang="en-US" baseline="0" dirty="0"/>
              <a:t> Spectra, mass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12E5-CCDE-904A-81CD-48414B4FA7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68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, Why the gap? Transits? Consider replacing?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12E5-CCDE-904A-81CD-48414B4FA7F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737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Backup 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12E5-CCDE-904A-81CD-48414B4FA7F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917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12E5-CCDE-904A-81CD-48414B4FA7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42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to say that</a:t>
            </a:r>
            <a:r>
              <a:rPr lang="en-US" baseline="0" dirty="0"/>
              <a:t> these are fast exposures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12E5-CCDE-904A-81CD-48414B4FA7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2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</a:t>
            </a:r>
            <a:r>
              <a:rPr lang="en-US" baseline="0" dirty="0"/>
              <a:t> to define D, mention the equation at least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12E5-CCDE-904A-81CD-48414B4FA7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25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31E8-F978-C145-8381-B5274436B4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70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31E8-F978-C145-8381-B5274436B4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70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Slow</a:t>
            </a:r>
            <a:r>
              <a:rPr lang="en-US" baseline="0" dirty="0"/>
              <a:t> down, talk more about coronagraph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31E8-F978-C145-8381-B5274436B4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70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31E8-F978-C145-8381-B5274436B4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70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28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50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014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1697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2232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42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227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436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106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313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42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266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2985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1065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2627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298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776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304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489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975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6157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30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3917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5874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0197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8151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81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51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54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19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94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680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01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42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33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60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1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31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98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4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0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86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FDAE1-66C8-0A4B-B560-4B608BFD607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EBC02-E976-D647-BBD9-A2D4897B2D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83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FDAE1-66C8-0A4B-B560-4B608BFD607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jpeg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microsoft.com/office/2007/relationships/hdphoto" Target="../media/hdphoto9.wdp"/><Relationship Id="rId5" Type="http://schemas.microsoft.com/office/2007/relationships/hdphoto" Target="../media/hdphoto2.wdp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microsoft.com/office/2007/relationships/hdphoto" Target="../media/hdphoto11.wdp"/><Relationship Id="rId5" Type="http://schemas.microsoft.com/office/2007/relationships/hdphoto" Target="../media/hdphoto2.wdp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0" Type="http://schemas.openxmlformats.org/officeDocument/2006/relationships/image" Target="../media/image18.jpeg"/><Relationship Id="rId4" Type="http://schemas.openxmlformats.org/officeDocument/2006/relationships/image" Target="../media/image14.jpe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eck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73417" y="4840753"/>
            <a:ext cx="4153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Photo Credit: Andrew Richard Hara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2450" y="1528810"/>
            <a:ext cx="522479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chemeClr val="bg1"/>
                </a:solidFill>
                <a:effectLst>
                  <a:glow rad="50800">
                    <a:schemeClr val="tx1">
                      <a:alpha val="75000"/>
                    </a:schemeClr>
                  </a:glow>
                </a:effectLst>
              </a:rPr>
              <a:t>Rebecca Jensen-Clem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ffectLst>
                  <a:glow rad="50800">
                    <a:schemeClr val="tx1">
                      <a:alpha val="75000"/>
                    </a:schemeClr>
                  </a:glow>
                </a:effectLst>
              </a:rPr>
              <a:t>Miller Fellow, UC Berkeley</a:t>
            </a:r>
          </a:p>
          <a:p>
            <a:pPr algn="l"/>
            <a:r>
              <a:rPr lang="en-US" sz="2000" dirty="0" err="1">
                <a:solidFill>
                  <a:schemeClr val="bg1"/>
                </a:solidFill>
                <a:effectLst>
                  <a:glow rad="50800">
                    <a:schemeClr val="tx1">
                      <a:alpha val="75000"/>
                    </a:schemeClr>
                  </a:glow>
                </a:effectLst>
              </a:rPr>
              <a:t>ExSoCal</a:t>
            </a:r>
            <a:r>
              <a:rPr lang="en-US" sz="2000" dirty="0">
                <a:solidFill>
                  <a:schemeClr val="bg1"/>
                </a:solidFill>
                <a:effectLst>
                  <a:glow rad="50800">
                    <a:schemeClr val="tx1">
                      <a:alpha val="75000"/>
                    </a:schemeClr>
                  </a:glow>
                </a:effectLst>
              </a:rPr>
              <a:t> 2018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ffectLst>
                  <a:glow rad="50800">
                    <a:schemeClr val="tx1">
                      <a:alpha val="75000"/>
                    </a:schemeClr>
                  </a:glow>
                </a:effectLst>
              </a:rPr>
              <a:t>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32452" y="-260931"/>
            <a:ext cx="5863791" cy="1864212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effectLst>
                  <a:glow rad="25400">
                    <a:schemeClr val="tx1">
                      <a:alpha val="75000"/>
                    </a:schemeClr>
                  </a:glow>
                </a:effectLst>
              </a:rPr>
              <a:t>Demonstrating Predictive Wavefront Control at Keck II</a:t>
            </a:r>
          </a:p>
        </p:txBody>
      </p:sp>
    </p:spTree>
    <p:extLst>
      <p:ext uri="{BB962C8B-B14F-4D97-AF65-F5344CB8AC3E}">
        <p14:creationId xmlns:p14="http://schemas.microsoft.com/office/powerpoint/2010/main" val="862325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061" y="83401"/>
            <a:ext cx="87382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FFFF"/>
                </a:solidFill>
              </a:rPr>
              <a:t>Compensating for </a:t>
            </a:r>
            <a:r>
              <a:rPr lang="el-GR" sz="2600" dirty="0">
                <a:solidFill>
                  <a:srgbClr val="FFFFFF"/>
                </a:solidFill>
              </a:rPr>
              <a:t>δ</a:t>
            </a:r>
            <a:r>
              <a:rPr lang="en-US" sz="2600" dirty="0">
                <a:solidFill>
                  <a:srgbClr val="FFFFFF"/>
                </a:solidFill>
              </a:rPr>
              <a:t>t with predictive WFC</a:t>
            </a:r>
          </a:p>
        </p:txBody>
      </p:sp>
      <p:sp>
        <p:nvSpPr>
          <p:cNvPr id="2" name="Rectangle 1"/>
          <p:cNvSpPr/>
          <p:nvPr/>
        </p:nvSpPr>
        <p:spPr>
          <a:xfrm>
            <a:off x="5714059" y="73852"/>
            <a:ext cx="31838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FFFF"/>
                </a:solidFill>
              </a:rPr>
              <a:t>: </a:t>
            </a:r>
            <a:r>
              <a:rPr lang="en-US" sz="2600" dirty="0" err="1">
                <a:solidFill>
                  <a:srgbClr val="FFFFFF"/>
                </a:solidFill>
              </a:rPr>
              <a:t>Guyon</a:t>
            </a:r>
            <a:r>
              <a:rPr lang="en-US" sz="2600" dirty="0">
                <a:solidFill>
                  <a:srgbClr val="FFFFFF"/>
                </a:solidFill>
              </a:rPr>
              <a:t> &amp; Males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3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35614" y="662479"/>
            <a:ext cx="3613519" cy="3561715"/>
            <a:chOff x="4602458" y="672357"/>
            <a:chExt cx="4246073" cy="4185200"/>
          </a:xfrm>
        </p:grpSpPr>
        <p:pic>
          <p:nvPicPr>
            <p:cNvPr id="3" name="Picture 2" descr="latex-image-1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662" r="28260" b="91293"/>
            <a:stretch/>
          </p:blipFill>
          <p:spPr>
            <a:xfrm>
              <a:off x="4602458" y="2423298"/>
              <a:ext cx="1300287" cy="388399"/>
            </a:xfrm>
            <a:prstGeom prst="rect">
              <a:avLst/>
            </a:prstGeom>
          </p:spPr>
        </p:pic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9145" y="672357"/>
              <a:ext cx="2899386" cy="4185200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3905205" y="2152576"/>
            <a:ext cx="2122949" cy="17121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78101" y="3460250"/>
            <a:ext cx="2250053" cy="763944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7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10" y="2304214"/>
            <a:ext cx="6195580" cy="53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10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399" y="2080898"/>
            <a:ext cx="3763202" cy="98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34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_t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858"/>
            <a:ext cx="9144000" cy="23477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37983" y="1527080"/>
            <a:ext cx="400646" cy="2003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72419" y="1814354"/>
            <a:ext cx="1593004" cy="15043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3997777" y="1814354"/>
            <a:ext cx="1396631" cy="1393687"/>
            <a:chOff x="3975100" y="1754731"/>
            <a:chExt cx="1506538" cy="1503363"/>
          </a:xfrm>
        </p:grpSpPr>
        <p:sp>
          <p:nvSpPr>
            <p:cNvPr id="5" name="Freeform 4"/>
            <p:cNvSpPr/>
            <p:nvPr/>
          </p:nvSpPr>
          <p:spPr>
            <a:xfrm>
              <a:off x="3975100" y="1754731"/>
              <a:ext cx="723900" cy="727075"/>
            </a:xfrm>
            <a:custGeom>
              <a:avLst/>
              <a:gdLst>
                <a:gd name="connsiteX0" fmla="*/ 720725 w 723900"/>
                <a:gd name="connsiteY0" fmla="*/ 0 h 727075"/>
                <a:gd name="connsiteX1" fmla="*/ 546100 w 723900"/>
                <a:gd name="connsiteY1" fmla="*/ 0 h 727075"/>
                <a:gd name="connsiteX2" fmla="*/ 546100 w 723900"/>
                <a:gd name="connsiteY2" fmla="*/ 63500 h 727075"/>
                <a:gd name="connsiteX3" fmla="*/ 422275 w 723900"/>
                <a:gd name="connsiteY3" fmla="*/ 63500 h 727075"/>
                <a:gd name="connsiteX4" fmla="*/ 422275 w 723900"/>
                <a:gd name="connsiteY4" fmla="*/ 120650 h 727075"/>
                <a:gd name="connsiteX5" fmla="*/ 304800 w 723900"/>
                <a:gd name="connsiteY5" fmla="*/ 123825 h 727075"/>
                <a:gd name="connsiteX6" fmla="*/ 304800 w 723900"/>
                <a:gd name="connsiteY6" fmla="*/ 180975 h 727075"/>
                <a:gd name="connsiteX7" fmla="*/ 244475 w 723900"/>
                <a:gd name="connsiteY7" fmla="*/ 180975 h 727075"/>
                <a:gd name="connsiteX8" fmla="*/ 244475 w 723900"/>
                <a:gd name="connsiteY8" fmla="*/ 241300 h 727075"/>
                <a:gd name="connsiteX9" fmla="*/ 184150 w 723900"/>
                <a:gd name="connsiteY9" fmla="*/ 241300 h 727075"/>
                <a:gd name="connsiteX10" fmla="*/ 184150 w 723900"/>
                <a:gd name="connsiteY10" fmla="*/ 301625 h 727075"/>
                <a:gd name="connsiteX11" fmla="*/ 123825 w 723900"/>
                <a:gd name="connsiteY11" fmla="*/ 301625 h 727075"/>
                <a:gd name="connsiteX12" fmla="*/ 123825 w 723900"/>
                <a:gd name="connsiteY12" fmla="*/ 419100 h 727075"/>
                <a:gd name="connsiteX13" fmla="*/ 69850 w 723900"/>
                <a:gd name="connsiteY13" fmla="*/ 419100 h 727075"/>
                <a:gd name="connsiteX14" fmla="*/ 69850 w 723900"/>
                <a:gd name="connsiteY14" fmla="*/ 542925 h 727075"/>
                <a:gd name="connsiteX15" fmla="*/ 0 w 723900"/>
                <a:gd name="connsiteY15" fmla="*/ 542925 h 727075"/>
                <a:gd name="connsiteX16" fmla="*/ 0 w 723900"/>
                <a:gd name="connsiteY16" fmla="*/ 723900 h 727075"/>
                <a:gd name="connsiteX17" fmla="*/ 482600 w 723900"/>
                <a:gd name="connsiteY17" fmla="*/ 727075 h 727075"/>
                <a:gd name="connsiteX18" fmla="*/ 485775 w 723900"/>
                <a:gd name="connsiteY18" fmla="*/ 663575 h 727075"/>
                <a:gd name="connsiteX19" fmla="*/ 546100 w 723900"/>
                <a:gd name="connsiteY19" fmla="*/ 663575 h 727075"/>
                <a:gd name="connsiteX20" fmla="*/ 546100 w 723900"/>
                <a:gd name="connsiteY20" fmla="*/ 603250 h 727075"/>
                <a:gd name="connsiteX21" fmla="*/ 603250 w 723900"/>
                <a:gd name="connsiteY21" fmla="*/ 603250 h 727075"/>
                <a:gd name="connsiteX22" fmla="*/ 603250 w 723900"/>
                <a:gd name="connsiteY22" fmla="*/ 546100 h 727075"/>
                <a:gd name="connsiteX23" fmla="*/ 663575 w 723900"/>
                <a:gd name="connsiteY23" fmla="*/ 546100 h 727075"/>
                <a:gd name="connsiteX24" fmla="*/ 663575 w 723900"/>
                <a:gd name="connsiteY24" fmla="*/ 476250 h 727075"/>
                <a:gd name="connsiteX25" fmla="*/ 723900 w 723900"/>
                <a:gd name="connsiteY25" fmla="*/ 476250 h 727075"/>
                <a:gd name="connsiteX26" fmla="*/ 720725 w 723900"/>
                <a:gd name="connsiteY26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3900" h="727075">
                  <a:moveTo>
                    <a:pt x="720725" y="0"/>
                  </a:moveTo>
                  <a:lnTo>
                    <a:pt x="546100" y="0"/>
                  </a:lnTo>
                  <a:lnTo>
                    <a:pt x="546100" y="63500"/>
                  </a:lnTo>
                  <a:lnTo>
                    <a:pt x="422275" y="63500"/>
                  </a:lnTo>
                  <a:lnTo>
                    <a:pt x="422275" y="120650"/>
                  </a:lnTo>
                  <a:lnTo>
                    <a:pt x="304800" y="123825"/>
                  </a:lnTo>
                  <a:lnTo>
                    <a:pt x="304800" y="180975"/>
                  </a:lnTo>
                  <a:lnTo>
                    <a:pt x="244475" y="180975"/>
                  </a:lnTo>
                  <a:lnTo>
                    <a:pt x="244475" y="241300"/>
                  </a:lnTo>
                  <a:lnTo>
                    <a:pt x="184150" y="241300"/>
                  </a:lnTo>
                  <a:lnTo>
                    <a:pt x="184150" y="301625"/>
                  </a:lnTo>
                  <a:lnTo>
                    <a:pt x="123825" y="301625"/>
                  </a:lnTo>
                  <a:lnTo>
                    <a:pt x="123825" y="419100"/>
                  </a:lnTo>
                  <a:lnTo>
                    <a:pt x="69850" y="419100"/>
                  </a:lnTo>
                  <a:lnTo>
                    <a:pt x="69850" y="542925"/>
                  </a:lnTo>
                  <a:lnTo>
                    <a:pt x="0" y="542925"/>
                  </a:lnTo>
                  <a:lnTo>
                    <a:pt x="0" y="723900"/>
                  </a:lnTo>
                  <a:lnTo>
                    <a:pt x="482600" y="727075"/>
                  </a:lnTo>
                  <a:lnTo>
                    <a:pt x="485775" y="663575"/>
                  </a:lnTo>
                  <a:lnTo>
                    <a:pt x="546100" y="663575"/>
                  </a:lnTo>
                  <a:lnTo>
                    <a:pt x="546100" y="603250"/>
                  </a:lnTo>
                  <a:lnTo>
                    <a:pt x="603250" y="603250"/>
                  </a:lnTo>
                  <a:lnTo>
                    <a:pt x="603250" y="546100"/>
                  </a:lnTo>
                  <a:lnTo>
                    <a:pt x="663575" y="546100"/>
                  </a:lnTo>
                  <a:lnTo>
                    <a:pt x="663575" y="476250"/>
                  </a:lnTo>
                  <a:lnTo>
                    <a:pt x="723900" y="476250"/>
                  </a:lnTo>
                  <a:cubicBezTo>
                    <a:pt x="722842" y="315383"/>
                    <a:pt x="721783" y="154517"/>
                    <a:pt x="720725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5400000">
              <a:off x="4756150" y="1753144"/>
              <a:ext cx="723900" cy="727075"/>
            </a:xfrm>
            <a:custGeom>
              <a:avLst/>
              <a:gdLst>
                <a:gd name="connsiteX0" fmla="*/ 720725 w 723900"/>
                <a:gd name="connsiteY0" fmla="*/ 0 h 727075"/>
                <a:gd name="connsiteX1" fmla="*/ 546100 w 723900"/>
                <a:gd name="connsiteY1" fmla="*/ 0 h 727075"/>
                <a:gd name="connsiteX2" fmla="*/ 546100 w 723900"/>
                <a:gd name="connsiteY2" fmla="*/ 63500 h 727075"/>
                <a:gd name="connsiteX3" fmla="*/ 422275 w 723900"/>
                <a:gd name="connsiteY3" fmla="*/ 63500 h 727075"/>
                <a:gd name="connsiteX4" fmla="*/ 422275 w 723900"/>
                <a:gd name="connsiteY4" fmla="*/ 120650 h 727075"/>
                <a:gd name="connsiteX5" fmla="*/ 304800 w 723900"/>
                <a:gd name="connsiteY5" fmla="*/ 123825 h 727075"/>
                <a:gd name="connsiteX6" fmla="*/ 304800 w 723900"/>
                <a:gd name="connsiteY6" fmla="*/ 180975 h 727075"/>
                <a:gd name="connsiteX7" fmla="*/ 244475 w 723900"/>
                <a:gd name="connsiteY7" fmla="*/ 180975 h 727075"/>
                <a:gd name="connsiteX8" fmla="*/ 244475 w 723900"/>
                <a:gd name="connsiteY8" fmla="*/ 241300 h 727075"/>
                <a:gd name="connsiteX9" fmla="*/ 184150 w 723900"/>
                <a:gd name="connsiteY9" fmla="*/ 241300 h 727075"/>
                <a:gd name="connsiteX10" fmla="*/ 184150 w 723900"/>
                <a:gd name="connsiteY10" fmla="*/ 301625 h 727075"/>
                <a:gd name="connsiteX11" fmla="*/ 123825 w 723900"/>
                <a:gd name="connsiteY11" fmla="*/ 301625 h 727075"/>
                <a:gd name="connsiteX12" fmla="*/ 123825 w 723900"/>
                <a:gd name="connsiteY12" fmla="*/ 419100 h 727075"/>
                <a:gd name="connsiteX13" fmla="*/ 69850 w 723900"/>
                <a:gd name="connsiteY13" fmla="*/ 419100 h 727075"/>
                <a:gd name="connsiteX14" fmla="*/ 69850 w 723900"/>
                <a:gd name="connsiteY14" fmla="*/ 542925 h 727075"/>
                <a:gd name="connsiteX15" fmla="*/ 0 w 723900"/>
                <a:gd name="connsiteY15" fmla="*/ 542925 h 727075"/>
                <a:gd name="connsiteX16" fmla="*/ 0 w 723900"/>
                <a:gd name="connsiteY16" fmla="*/ 723900 h 727075"/>
                <a:gd name="connsiteX17" fmla="*/ 482600 w 723900"/>
                <a:gd name="connsiteY17" fmla="*/ 727075 h 727075"/>
                <a:gd name="connsiteX18" fmla="*/ 485775 w 723900"/>
                <a:gd name="connsiteY18" fmla="*/ 663575 h 727075"/>
                <a:gd name="connsiteX19" fmla="*/ 546100 w 723900"/>
                <a:gd name="connsiteY19" fmla="*/ 663575 h 727075"/>
                <a:gd name="connsiteX20" fmla="*/ 546100 w 723900"/>
                <a:gd name="connsiteY20" fmla="*/ 603250 h 727075"/>
                <a:gd name="connsiteX21" fmla="*/ 603250 w 723900"/>
                <a:gd name="connsiteY21" fmla="*/ 603250 h 727075"/>
                <a:gd name="connsiteX22" fmla="*/ 603250 w 723900"/>
                <a:gd name="connsiteY22" fmla="*/ 546100 h 727075"/>
                <a:gd name="connsiteX23" fmla="*/ 663575 w 723900"/>
                <a:gd name="connsiteY23" fmla="*/ 546100 h 727075"/>
                <a:gd name="connsiteX24" fmla="*/ 663575 w 723900"/>
                <a:gd name="connsiteY24" fmla="*/ 476250 h 727075"/>
                <a:gd name="connsiteX25" fmla="*/ 723900 w 723900"/>
                <a:gd name="connsiteY25" fmla="*/ 476250 h 727075"/>
                <a:gd name="connsiteX26" fmla="*/ 720725 w 723900"/>
                <a:gd name="connsiteY26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3900" h="727075">
                  <a:moveTo>
                    <a:pt x="720725" y="0"/>
                  </a:moveTo>
                  <a:lnTo>
                    <a:pt x="546100" y="0"/>
                  </a:lnTo>
                  <a:lnTo>
                    <a:pt x="546100" y="63500"/>
                  </a:lnTo>
                  <a:lnTo>
                    <a:pt x="422275" y="63500"/>
                  </a:lnTo>
                  <a:lnTo>
                    <a:pt x="422275" y="120650"/>
                  </a:lnTo>
                  <a:lnTo>
                    <a:pt x="304800" y="123825"/>
                  </a:lnTo>
                  <a:lnTo>
                    <a:pt x="304800" y="180975"/>
                  </a:lnTo>
                  <a:lnTo>
                    <a:pt x="244475" y="180975"/>
                  </a:lnTo>
                  <a:lnTo>
                    <a:pt x="244475" y="241300"/>
                  </a:lnTo>
                  <a:lnTo>
                    <a:pt x="184150" y="241300"/>
                  </a:lnTo>
                  <a:lnTo>
                    <a:pt x="184150" y="301625"/>
                  </a:lnTo>
                  <a:lnTo>
                    <a:pt x="123825" y="301625"/>
                  </a:lnTo>
                  <a:lnTo>
                    <a:pt x="123825" y="419100"/>
                  </a:lnTo>
                  <a:lnTo>
                    <a:pt x="69850" y="419100"/>
                  </a:lnTo>
                  <a:lnTo>
                    <a:pt x="69850" y="542925"/>
                  </a:lnTo>
                  <a:lnTo>
                    <a:pt x="0" y="542925"/>
                  </a:lnTo>
                  <a:lnTo>
                    <a:pt x="0" y="723900"/>
                  </a:lnTo>
                  <a:lnTo>
                    <a:pt x="482600" y="727075"/>
                  </a:lnTo>
                  <a:lnTo>
                    <a:pt x="485775" y="663575"/>
                  </a:lnTo>
                  <a:lnTo>
                    <a:pt x="546100" y="663575"/>
                  </a:lnTo>
                  <a:lnTo>
                    <a:pt x="546100" y="603250"/>
                  </a:lnTo>
                  <a:lnTo>
                    <a:pt x="603250" y="603250"/>
                  </a:lnTo>
                  <a:lnTo>
                    <a:pt x="603250" y="546100"/>
                  </a:lnTo>
                  <a:lnTo>
                    <a:pt x="663575" y="546100"/>
                  </a:lnTo>
                  <a:lnTo>
                    <a:pt x="663575" y="476250"/>
                  </a:lnTo>
                  <a:lnTo>
                    <a:pt x="723900" y="476250"/>
                  </a:lnTo>
                  <a:cubicBezTo>
                    <a:pt x="722842" y="315383"/>
                    <a:pt x="721783" y="154517"/>
                    <a:pt x="720725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 rot="10800000">
              <a:off x="4757738" y="2531019"/>
              <a:ext cx="723900" cy="727075"/>
            </a:xfrm>
            <a:custGeom>
              <a:avLst/>
              <a:gdLst>
                <a:gd name="connsiteX0" fmla="*/ 720725 w 723900"/>
                <a:gd name="connsiteY0" fmla="*/ 0 h 727075"/>
                <a:gd name="connsiteX1" fmla="*/ 546100 w 723900"/>
                <a:gd name="connsiteY1" fmla="*/ 0 h 727075"/>
                <a:gd name="connsiteX2" fmla="*/ 546100 w 723900"/>
                <a:gd name="connsiteY2" fmla="*/ 63500 h 727075"/>
                <a:gd name="connsiteX3" fmla="*/ 422275 w 723900"/>
                <a:gd name="connsiteY3" fmla="*/ 63500 h 727075"/>
                <a:gd name="connsiteX4" fmla="*/ 422275 w 723900"/>
                <a:gd name="connsiteY4" fmla="*/ 120650 h 727075"/>
                <a:gd name="connsiteX5" fmla="*/ 304800 w 723900"/>
                <a:gd name="connsiteY5" fmla="*/ 123825 h 727075"/>
                <a:gd name="connsiteX6" fmla="*/ 304800 w 723900"/>
                <a:gd name="connsiteY6" fmla="*/ 180975 h 727075"/>
                <a:gd name="connsiteX7" fmla="*/ 244475 w 723900"/>
                <a:gd name="connsiteY7" fmla="*/ 180975 h 727075"/>
                <a:gd name="connsiteX8" fmla="*/ 244475 w 723900"/>
                <a:gd name="connsiteY8" fmla="*/ 241300 h 727075"/>
                <a:gd name="connsiteX9" fmla="*/ 184150 w 723900"/>
                <a:gd name="connsiteY9" fmla="*/ 241300 h 727075"/>
                <a:gd name="connsiteX10" fmla="*/ 184150 w 723900"/>
                <a:gd name="connsiteY10" fmla="*/ 301625 h 727075"/>
                <a:gd name="connsiteX11" fmla="*/ 123825 w 723900"/>
                <a:gd name="connsiteY11" fmla="*/ 301625 h 727075"/>
                <a:gd name="connsiteX12" fmla="*/ 123825 w 723900"/>
                <a:gd name="connsiteY12" fmla="*/ 419100 h 727075"/>
                <a:gd name="connsiteX13" fmla="*/ 69850 w 723900"/>
                <a:gd name="connsiteY13" fmla="*/ 419100 h 727075"/>
                <a:gd name="connsiteX14" fmla="*/ 69850 w 723900"/>
                <a:gd name="connsiteY14" fmla="*/ 542925 h 727075"/>
                <a:gd name="connsiteX15" fmla="*/ 0 w 723900"/>
                <a:gd name="connsiteY15" fmla="*/ 542925 h 727075"/>
                <a:gd name="connsiteX16" fmla="*/ 0 w 723900"/>
                <a:gd name="connsiteY16" fmla="*/ 723900 h 727075"/>
                <a:gd name="connsiteX17" fmla="*/ 482600 w 723900"/>
                <a:gd name="connsiteY17" fmla="*/ 727075 h 727075"/>
                <a:gd name="connsiteX18" fmla="*/ 485775 w 723900"/>
                <a:gd name="connsiteY18" fmla="*/ 663575 h 727075"/>
                <a:gd name="connsiteX19" fmla="*/ 546100 w 723900"/>
                <a:gd name="connsiteY19" fmla="*/ 663575 h 727075"/>
                <a:gd name="connsiteX20" fmla="*/ 546100 w 723900"/>
                <a:gd name="connsiteY20" fmla="*/ 603250 h 727075"/>
                <a:gd name="connsiteX21" fmla="*/ 603250 w 723900"/>
                <a:gd name="connsiteY21" fmla="*/ 603250 h 727075"/>
                <a:gd name="connsiteX22" fmla="*/ 603250 w 723900"/>
                <a:gd name="connsiteY22" fmla="*/ 546100 h 727075"/>
                <a:gd name="connsiteX23" fmla="*/ 663575 w 723900"/>
                <a:gd name="connsiteY23" fmla="*/ 546100 h 727075"/>
                <a:gd name="connsiteX24" fmla="*/ 663575 w 723900"/>
                <a:gd name="connsiteY24" fmla="*/ 476250 h 727075"/>
                <a:gd name="connsiteX25" fmla="*/ 723900 w 723900"/>
                <a:gd name="connsiteY25" fmla="*/ 476250 h 727075"/>
                <a:gd name="connsiteX26" fmla="*/ 720725 w 723900"/>
                <a:gd name="connsiteY26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3900" h="727075">
                  <a:moveTo>
                    <a:pt x="720725" y="0"/>
                  </a:moveTo>
                  <a:lnTo>
                    <a:pt x="546100" y="0"/>
                  </a:lnTo>
                  <a:lnTo>
                    <a:pt x="546100" y="63500"/>
                  </a:lnTo>
                  <a:lnTo>
                    <a:pt x="422275" y="63500"/>
                  </a:lnTo>
                  <a:lnTo>
                    <a:pt x="422275" y="120650"/>
                  </a:lnTo>
                  <a:lnTo>
                    <a:pt x="304800" y="123825"/>
                  </a:lnTo>
                  <a:lnTo>
                    <a:pt x="304800" y="180975"/>
                  </a:lnTo>
                  <a:lnTo>
                    <a:pt x="244475" y="180975"/>
                  </a:lnTo>
                  <a:lnTo>
                    <a:pt x="244475" y="241300"/>
                  </a:lnTo>
                  <a:lnTo>
                    <a:pt x="184150" y="241300"/>
                  </a:lnTo>
                  <a:lnTo>
                    <a:pt x="184150" y="301625"/>
                  </a:lnTo>
                  <a:lnTo>
                    <a:pt x="123825" y="301625"/>
                  </a:lnTo>
                  <a:lnTo>
                    <a:pt x="123825" y="419100"/>
                  </a:lnTo>
                  <a:lnTo>
                    <a:pt x="69850" y="419100"/>
                  </a:lnTo>
                  <a:lnTo>
                    <a:pt x="69850" y="542925"/>
                  </a:lnTo>
                  <a:lnTo>
                    <a:pt x="0" y="542925"/>
                  </a:lnTo>
                  <a:lnTo>
                    <a:pt x="0" y="723900"/>
                  </a:lnTo>
                  <a:lnTo>
                    <a:pt x="482600" y="727075"/>
                  </a:lnTo>
                  <a:lnTo>
                    <a:pt x="485775" y="663575"/>
                  </a:lnTo>
                  <a:lnTo>
                    <a:pt x="546100" y="663575"/>
                  </a:lnTo>
                  <a:lnTo>
                    <a:pt x="546100" y="603250"/>
                  </a:lnTo>
                  <a:lnTo>
                    <a:pt x="603250" y="603250"/>
                  </a:lnTo>
                  <a:lnTo>
                    <a:pt x="603250" y="546100"/>
                  </a:lnTo>
                  <a:lnTo>
                    <a:pt x="663575" y="546100"/>
                  </a:lnTo>
                  <a:lnTo>
                    <a:pt x="663575" y="476250"/>
                  </a:lnTo>
                  <a:lnTo>
                    <a:pt x="723900" y="476250"/>
                  </a:lnTo>
                  <a:cubicBezTo>
                    <a:pt x="722842" y="315383"/>
                    <a:pt x="721783" y="154517"/>
                    <a:pt x="720725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 rot="16200000">
              <a:off x="3976688" y="2529431"/>
              <a:ext cx="723900" cy="727075"/>
            </a:xfrm>
            <a:custGeom>
              <a:avLst/>
              <a:gdLst>
                <a:gd name="connsiteX0" fmla="*/ 720725 w 723900"/>
                <a:gd name="connsiteY0" fmla="*/ 0 h 727075"/>
                <a:gd name="connsiteX1" fmla="*/ 546100 w 723900"/>
                <a:gd name="connsiteY1" fmla="*/ 0 h 727075"/>
                <a:gd name="connsiteX2" fmla="*/ 546100 w 723900"/>
                <a:gd name="connsiteY2" fmla="*/ 63500 h 727075"/>
                <a:gd name="connsiteX3" fmla="*/ 422275 w 723900"/>
                <a:gd name="connsiteY3" fmla="*/ 63500 h 727075"/>
                <a:gd name="connsiteX4" fmla="*/ 422275 w 723900"/>
                <a:gd name="connsiteY4" fmla="*/ 120650 h 727075"/>
                <a:gd name="connsiteX5" fmla="*/ 304800 w 723900"/>
                <a:gd name="connsiteY5" fmla="*/ 123825 h 727075"/>
                <a:gd name="connsiteX6" fmla="*/ 304800 w 723900"/>
                <a:gd name="connsiteY6" fmla="*/ 180975 h 727075"/>
                <a:gd name="connsiteX7" fmla="*/ 244475 w 723900"/>
                <a:gd name="connsiteY7" fmla="*/ 180975 h 727075"/>
                <a:gd name="connsiteX8" fmla="*/ 244475 w 723900"/>
                <a:gd name="connsiteY8" fmla="*/ 241300 h 727075"/>
                <a:gd name="connsiteX9" fmla="*/ 184150 w 723900"/>
                <a:gd name="connsiteY9" fmla="*/ 241300 h 727075"/>
                <a:gd name="connsiteX10" fmla="*/ 184150 w 723900"/>
                <a:gd name="connsiteY10" fmla="*/ 301625 h 727075"/>
                <a:gd name="connsiteX11" fmla="*/ 123825 w 723900"/>
                <a:gd name="connsiteY11" fmla="*/ 301625 h 727075"/>
                <a:gd name="connsiteX12" fmla="*/ 123825 w 723900"/>
                <a:gd name="connsiteY12" fmla="*/ 419100 h 727075"/>
                <a:gd name="connsiteX13" fmla="*/ 69850 w 723900"/>
                <a:gd name="connsiteY13" fmla="*/ 419100 h 727075"/>
                <a:gd name="connsiteX14" fmla="*/ 69850 w 723900"/>
                <a:gd name="connsiteY14" fmla="*/ 542925 h 727075"/>
                <a:gd name="connsiteX15" fmla="*/ 0 w 723900"/>
                <a:gd name="connsiteY15" fmla="*/ 542925 h 727075"/>
                <a:gd name="connsiteX16" fmla="*/ 0 w 723900"/>
                <a:gd name="connsiteY16" fmla="*/ 723900 h 727075"/>
                <a:gd name="connsiteX17" fmla="*/ 482600 w 723900"/>
                <a:gd name="connsiteY17" fmla="*/ 727075 h 727075"/>
                <a:gd name="connsiteX18" fmla="*/ 485775 w 723900"/>
                <a:gd name="connsiteY18" fmla="*/ 663575 h 727075"/>
                <a:gd name="connsiteX19" fmla="*/ 546100 w 723900"/>
                <a:gd name="connsiteY19" fmla="*/ 663575 h 727075"/>
                <a:gd name="connsiteX20" fmla="*/ 546100 w 723900"/>
                <a:gd name="connsiteY20" fmla="*/ 603250 h 727075"/>
                <a:gd name="connsiteX21" fmla="*/ 603250 w 723900"/>
                <a:gd name="connsiteY21" fmla="*/ 603250 h 727075"/>
                <a:gd name="connsiteX22" fmla="*/ 603250 w 723900"/>
                <a:gd name="connsiteY22" fmla="*/ 546100 h 727075"/>
                <a:gd name="connsiteX23" fmla="*/ 663575 w 723900"/>
                <a:gd name="connsiteY23" fmla="*/ 546100 h 727075"/>
                <a:gd name="connsiteX24" fmla="*/ 663575 w 723900"/>
                <a:gd name="connsiteY24" fmla="*/ 476250 h 727075"/>
                <a:gd name="connsiteX25" fmla="*/ 723900 w 723900"/>
                <a:gd name="connsiteY25" fmla="*/ 476250 h 727075"/>
                <a:gd name="connsiteX26" fmla="*/ 720725 w 723900"/>
                <a:gd name="connsiteY26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3900" h="727075">
                  <a:moveTo>
                    <a:pt x="720725" y="0"/>
                  </a:moveTo>
                  <a:lnTo>
                    <a:pt x="546100" y="0"/>
                  </a:lnTo>
                  <a:lnTo>
                    <a:pt x="546100" y="63500"/>
                  </a:lnTo>
                  <a:lnTo>
                    <a:pt x="422275" y="63500"/>
                  </a:lnTo>
                  <a:lnTo>
                    <a:pt x="422275" y="120650"/>
                  </a:lnTo>
                  <a:lnTo>
                    <a:pt x="304800" y="123825"/>
                  </a:lnTo>
                  <a:lnTo>
                    <a:pt x="304800" y="180975"/>
                  </a:lnTo>
                  <a:lnTo>
                    <a:pt x="244475" y="180975"/>
                  </a:lnTo>
                  <a:lnTo>
                    <a:pt x="244475" y="241300"/>
                  </a:lnTo>
                  <a:lnTo>
                    <a:pt x="184150" y="241300"/>
                  </a:lnTo>
                  <a:lnTo>
                    <a:pt x="184150" y="301625"/>
                  </a:lnTo>
                  <a:lnTo>
                    <a:pt x="123825" y="301625"/>
                  </a:lnTo>
                  <a:lnTo>
                    <a:pt x="123825" y="419100"/>
                  </a:lnTo>
                  <a:lnTo>
                    <a:pt x="69850" y="419100"/>
                  </a:lnTo>
                  <a:lnTo>
                    <a:pt x="69850" y="542925"/>
                  </a:lnTo>
                  <a:lnTo>
                    <a:pt x="0" y="542925"/>
                  </a:lnTo>
                  <a:lnTo>
                    <a:pt x="0" y="723900"/>
                  </a:lnTo>
                  <a:lnTo>
                    <a:pt x="482600" y="727075"/>
                  </a:lnTo>
                  <a:lnTo>
                    <a:pt x="485775" y="663575"/>
                  </a:lnTo>
                  <a:lnTo>
                    <a:pt x="546100" y="663575"/>
                  </a:lnTo>
                  <a:lnTo>
                    <a:pt x="546100" y="603250"/>
                  </a:lnTo>
                  <a:lnTo>
                    <a:pt x="603250" y="603250"/>
                  </a:lnTo>
                  <a:lnTo>
                    <a:pt x="603250" y="546100"/>
                  </a:lnTo>
                  <a:lnTo>
                    <a:pt x="663575" y="546100"/>
                  </a:lnTo>
                  <a:lnTo>
                    <a:pt x="663575" y="476250"/>
                  </a:lnTo>
                  <a:lnTo>
                    <a:pt x="723900" y="476250"/>
                  </a:lnTo>
                  <a:cubicBezTo>
                    <a:pt x="722842" y="315383"/>
                    <a:pt x="721783" y="154517"/>
                    <a:pt x="720725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85"/>
          <a:stretch/>
        </p:blipFill>
        <p:spPr>
          <a:xfrm>
            <a:off x="8337983" y="1397858"/>
            <a:ext cx="806017" cy="234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68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_bigg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270"/>
            <a:ext cx="914400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72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rast_comparis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2"/>
          <a:stretch/>
        </p:blipFill>
        <p:spPr>
          <a:xfrm>
            <a:off x="0" y="139700"/>
            <a:ext cx="9144000" cy="48641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01726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ck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0119" y="55414"/>
            <a:ext cx="5863791" cy="18642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Demonstrating Predictive Wavefront Control at Keck II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465" y="1221994"/>
            <a:ext cx="6849535" cy="1546603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tIns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u="sng" dirty="0">
                <a:solidFill>
                  <a:srgbClr val="FFFFFF"/>
                </a:solidFill>
              </a:rPr>
              <a:t>PI:</a:t>
            </a:r>
            <a:r>
              <a:rPr lang="en-US" sz="2000" dirty="0">
                <a:solidFill>
                  <a:srgbClr val="FFFFFF"/>
                </a:solidFill>
              </a:rPr>
              <a:t>  R. Jensen-Clem (UCB)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u="sng" dirty="0">
                <a:solidFill>
                  <a:srgbClr val="FFFFFF"/>
                </a:solidFill>
              </a:rPr>
              <a:t>Co-Is:</a:t>
            </a:r>
            <a:r>
              <a:rPr lang="en-US" dirty="0">
                <a:solidFill>
                  <a:srgbClr val="FFFFFF"/>
                </a:solidFill>
              </a:rPr>
              <a:t>  D. </a:t>
            </a:r>
            <a:r>
              <a:rPr lang="en-US" dirty="0" err="1">
                <a:solidFill>
                  <a:srgbClr val="FFFFFF"/>
                </a:solidFill>
              </a:rPr>
              <a:t>Mawet</a:t>
            </a:r>
            <a:r>
              <a:rPr lang="en-US" dirty="0">
                <a:solidFill>
                  <a:srgbClr val="FFFFFF"/>
                </a:solidFill>
              </a:rPr>
              <a:t> (Caltech), P. </a:t>
            </a:r>
            <a:r>
              <a:rPr lang="en-US" dirty="0" err="1">
                <a:solidFill>
                  <a:srgbClr val="FFFFFF"/>
                </a:solidFill>
              </a:rPr>
              <a:t>Wizinowich</a:t>
            </a:r>
            <a:r>
              <a:rPr lang="en-US" dirty="0">
                <a:solidFill>
                  <a:srgbClr val="FFFFFF"/>
                </a:solidFill>
              </a:rPr>
              <a:t> (WMKO), J. Graham (UCB)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u="sng" dirty="0">
                <a:solidFill>
                  <a:srgbClr val="FFFFFF"/>
                </a:solidFill>
              </a:rPr>
              <a:t>Collaborators:</a:t>
            </a:r>
            <a:r>
              <a:rPr lang="en-US" dirty="0">
                <a:solidFill>
                  <a:srgbClr val="FFFFFF"/>
                </a:solidFill>
              </a:rPr>
              <a:t>  S. </a:t>
            </a:r>
            <a:r>
              <a:rPr lang="en-US" dirty="0" err="1">
                <a:solidFill>
                  <a:srgbClr val="FFFFFF"/>
                </a:solidFill>
              </a:rPr>
              <a:t>Cetre</a:t>
            </a:r>
            <a:r>
              <a:rPr lang="en-US" dirty="0">
                <a:solidFill>
                  <a:srgbClr val="FFFFFF"/>
                </a:solidFill>
              </a:rPr>
              <a:t>, S. Ragland, E. </a:t>
            </a:r>
            <a:r>
              <a:rPr lang="en-US" dirty="0" err="1">
                <a:solidFill>
                  <a:srgbClr val="FFFFFF"/>
                </a:solidFill>
              </a:rPr>
              <a:t>Wetherell</a:t>
            </a:r>
            <a:r>
              <a:rPr lang="en-US" dirty="0">
                <a:solidFill>
                  <a:srgbClr val="FFFFFF"/>
                </a:solidFill>
              </a:rPr>
              <a:t> (WMKO)</a:t>
            </a:r>
          </a:p>
          <a:p>
            <a:pPr>
              <a:lnSpc>
                <a:spcPct val="120000"/>
              </a:lnSpc>
            </a:pPr>
            <a:r>
              <a:rPr lang="en-US" u="sng" dirty="0">
                <a:solidFill>
                  <a:srgbClr val="FFFFFF"/>
                </a:solidFill>
              </a:rPr>
              <a:t>UCB Undergraduates:</a:t>
            </a:r>
            <a:r>
              <a:rPr lang="en-US" dirty="0">
                <a:solidFill>
                  <a:srgbClr val="FFFFFF"/>
                </a:solidFill>
              </a:rPr>
              <a:t>  E. McEwen, S. </a:t>
            </a:r>
            <a:r>
              <a:rPr lang="en-US" dirty="0" err="1">
                <a:solidFill>
                  <a:srgbClr val="FFFFFF"/>
                </a:solidFill>
              </a:rPr>
              <a:t>Dehghani</a:t>
            </a:r>
            <a:r>
              <a:rPr lang="en-US" dirty="0">
                <a:solidFill>
                  <a:srgbClr val="FFFFFF"/>
                </a:solidFill>
              </a:rPr>
              <a:t>, A. </a:t>
            </a:r>
            <a:r>
              <a:rPr lang="en-US" dirty="0" err="1">
                <a:solidFill>
                  <a:srgbClr val="FFFFFF"/>
                </a:solidFill>
              </a:rPr>
              <a:t>Sengupta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0400" y="467039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Supported by the </a:t>
            </a:r>
            <a:r>
              <a:rPr lang="en-US" dirty="0" err="1">
                <a:solidFill>
                  <a:srgbClr val="FFFFFF"/>
                </a:solidFill>
              </a:rPr>
              <a:t>Heising</a:t>
            </a:r>
            <a:r>
              <a:rPr lang="en-US" dirty="0">
                <a:solidFill>
                  <a:srgbClr val="FFFFFF"/>
                </a:solidFill>
              </a:rPr>
              <a:t>-Simons Foundation</a:t>
            </a:r>
          </a:p>
        </p:txBody>
      </p:sp>
    </p:spTree>
    <p:extLst>
      <p:ext uri="{BB962C8B-B14F-4D97-AF65-F5344CB8AC3E}">
        <p14:creationId xmlns:p14="http://schemas.microsoft.com/office/powerpoint/2010/main" val="853180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p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89" y="438151"/>
            <a:ext cx="9441178" cy="4267199"/>
          </a:xfrm>
          <a:prstGeom prst="rect">
            <a:avLst/>
          </a:prstGeom>
        </p:spPr>
      </p:pic>
      <p:cxnSp>
        <p:nvCxnSpPr>
          <p:cNvPr id="89" name="Straight Connector 88"/>
          <p:cNvCxnSpPr/>
          <p:nvPr/>
        </p:nvCxnSpPr>
        <p:spPr>
          <a:xfrm flipH="1" flipV="1">
            <a:off x="1556172" y="2388762"/>
            <a:ext cx="5205617" cy="808463"/>
          </a:xfrm>
          <a:prstGeom prst="line">
            <a:avLst/>
          </a:prstGeom>
          <a:ln w="98425" cmpd="sng">
            <a:solidFill>
              <a:srgbClr val="EDA6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663268" y="2693212"/>
            <a:ext cx="2427182" cy="1420395"/>
          </a:xfrm>
          <a:prstGeom prst="rect">
            <a:avLst/>
          </a:prstGeom>
          <a:solidFill>
            <a:srgbClr val="8646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Freeform 103"/>
          <p:cNvSpPr/>
          <p:nvPr/>
        </p:nvSpPr>
        <p:spPr>
          <a:xfrm>
            <a:off x="6010275" y="1920077"/>
            <a:ext cx="911225" cy="292898"/>
          </a:xfrm>
          <a:custGeom>
            <a:avLst/>
            <a:gdLst>
              <a:gd name="connsiteX0" fmla="*/ 0 w 911225"/>
              <a:gd name="connsiteY0" fmla="*/ 292898 h 292898"/>
              <a:gd name="connsiteX1" fmla="*/ 133350 w 911225"/>
              <a:gd name="connsiteY1" fmla="*/ 16673 h 292898"/>
              <a:gd name="connsiteX2" fmla="*/ 349250 w 911225"/>
              <a:gd name="connsiteY2" fmla="*/ 184948 h 292898"/>
              <a:gd name="connsiteX3" fmla="*/ 581025 w 911225"/>
              <a:gd name="connsiteY3" fmla="*/ 798 h 292898"/>
              <a:gd name="connsiteX4" fmla="*/ 911225 w 911225"/>
              <a:gd name="connsiteY4" fmla="*/ 273848 h 29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225" h="292898">
                <a:moveTo>
                  <a:pt x="0" y="292898"/>
                </a:moveTo>
                <a:cubicBezTo>
                  <a:pt x="37571" y="163781"/>
                  <a:pt x="75142" y="34665"/>
                  <a:pt x="133350" y="16673"/>
                </a:cubicBezTo>
                <a:cubicBezTo>
                  <a:pt x="191558" y="-1319"/>
                  <a:pt x="274638" y="187594"/>
                  <a:pt x="349250" y="184948"/>
                </a:cubicBezTo>
                <a:cubicBezTo>
                  <a:pt x="423862" y="182302"/>
                  <a:pt x="487362" y="-14019"/>
                  <a:pt x="581025" y="798"/>
                </a:cubicBezTo>
                <a:cubicBezTo>
                  <a:pt x="674688" y="15615"/>
                  <a:pt x="911225" y="273848"/>
                  <a:pt x="911225" y="273848"/>
                </a:cubicBezTo>
              </a:path>
            </a:pathLst>
          </a:custGeom>
          <a:ln w="101600">
            <a:solidFill>
              <a:srgbClr val="EDA6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A6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63268" y="1208885"/>
            <a:ext cx="2422820" cy="1372766"/>
          </a:xfrm>
          <a:prstGeom prst="rect">
            <a:avLst/>
          </a:prstGeom>
          <a:solidFill>
            <a:srgbClr val="533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5918" y="1681856"/>
            <a:ext cx="24045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NIRSPEC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3268" y="3224422"/>
            <a:ext cx="24045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NIRC2</a:t>
            </a:r>
          </a:p>
        </p:txBody>
      </p:sp>
      <p:sp>
        <p:nvSpPr>
          <p:cNvPr id="9" name="Rectangle 8"/>
          <p:cNvSpPr/>
          <p:nvPr/>
        </p:nvSpPr>
        <p:spPr>
          <a:xfrm>
            <a:off x="5545666" y="3725332"/>
            <a:ext cx="897467" cy="533400"/>
          </a:xfrm>
          <a:prstGeom prst="rect">
            <a:avLst/>
          </a:prstGeom>
          <a:solidFill>
            <a:srgbClr val="4871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5495" y="3744478"/>
            <a:ext cx="14816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KPIC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59405" y="3309774"/>
            <a:ext cx="423334" cy="304801"/>
          </a:xfrm>
          <a:prstGeom prst="rect">
            <a:avLst/>
          </a:prstGeom>
          <a:solidFill>
            <a:srgbClr val="4871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32405" y="1861975"/>
            <a:ext cx="423334" cy="304801"/>
          </a:xfrm>
          <a:prstGeom prst="rect">
            <a:avLst/>
          </a:prstGeom>
          <a:solidFill>
            <a:srgbClr val="4871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87097" y="3202611"/>
            <a:ext cx="508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39958" y="1821966"/>
            <a:ext cx="508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7" y="1709574"/>
            <a:ext cx="728125" cy="304801"/>
          </a:xfrm>
          <a:prstGeom prst="rect">
            <a:avLst/>
          </a:prstGeom>
          <a:solidFill>
            <a:srgbClr val="4871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7963" y="1659163"/>
            <a:ext cx="863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HODM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32475" y="2203409"/>
            <a:ext cx="581025" cy="359954"/>
          </a:xfrm>
          <a:prstGeom prst="rect">
            <a:avLst/>
          </a:prstGeom>
          <a:solidFill>
            <a:srgbClr val="AE3C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5887" y="3246595"/>
            <a:ext cx="728125" cy="466416"/>
          </a:xfrm>
          <a:prstGeom prst="rect">
            <a:avLst/>
          </a:prstGeom>
          <a:solidFill>
            <a:srgbClr val="76D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32208" y="801524"/>
            <a:ext cx="880525" cy="304801"/>
          </a:xfrm>
          <a:prstGeom prst="rect">
            <a:avLst/>
          </a:prstGeom>
          <a:solidFill>
            <a:srgbClr val="9292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30603" y="820022"/>
            <a:ext cx="1015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K-mirror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25809" y="2142066"/>
            <a:ext cx="601124" cy="304801"/>
          </a:xfrm>
          <a:prstGeom prst="rect">
            <a:avLst/>
          </a:prstGeom>
          <a:solidFill>
            <a:srgbClr val="9292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26242" y="2870565"/>
            <a:ext cx="397934" cy="182726"/>
          </a:xfrm>
          <a:prstGeom prst="rect">
            <a:avLst/>
          </a:prstGeom>
          <a:solidFill>
            <a:srgbClr val="9292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66827" y="767771"/>
            <a:ext cx="601124" cy="304801"/>
          </a:xfrm>
          <a:prstGeom prst="rect">
            <a:avLst/>
          </a:prstGeom>
          <a:solidFill>
            <a:srgbClr val="9292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6543" y="2199265"/>
            <a:ext cx="601124" cy="304801"/>
          </a:xfrm>
          <a:prstGeom prst="rect">
            <a:avLst/>
          </a:prstGeom>
          <a:solidFill>
            <a:srgbClr val="9292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25809" y="4284132"/>
            <a:ext cx="601124" cy="304801"/>
          </a:xfrm>
          <a:prstGeom prst="rect">
            <a:avLst/>
          </a:prstGeom>
          <a:solidFill>
            <a:srgbClr val="9292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49590" y="1971489"/>
            <a:ext cx="1015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TTM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64719" y="2801758"/>
            <a:ext cx="1015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8051" y="853775"/>
            <a:ext cx="1015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0053" y="2295348"/>
            <a:ext cx="1015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OAP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56899" y="4196352"/>
            <a:ext cx="863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LODM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4934" y="3257193"/>
            <a:ext cx="8636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 SH WFS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6860" y="4144101"/>
            <a:ext cx="1778881" cy="444832"/>
          </a:xfrm>
          <a:prstGeom prst="rect">
            <a:avLst/>
          </a:prstGeom>
          <a:solidFill>
            <a:srgbClr val="9292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4582" y="4050534"/>
            <a:ext cx="19465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Keck II AO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850467" y="2205662"/>
            <a:ext cx="592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FIU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915957" y="2425710"/>
            <a:ext cx="313273" cy="1380211"/>
          </a:xfrm>
          <a:prstGeom prst="line">
            <a:avLst/>
          </a:prstGeom>
          <a:ln w="98425" cmpd="sng">
            <a:solidFill>
              <a:srgbClr val="EDA6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ir_py_wf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66" y="3547201"/>
            <a:ext cx="800100" cy="596900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 flipH="1" flipV="1">
            <a:off x="4551266" y="2339975"/>
            <a:ext cx="896066" cy="609877"/>
          </a:xfrm>
          <a:prstGeom prst="line">
            <a:avLst/>
          </a:prstGeom>
          <a:ln w="98425" cmpd="sng">
            <a:solidFill>
              <a:srgbClr val="EDA6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8" idx="1"/>
          </p:cNvCxnSpPr>
          <p:nvPr/>
        </p:nvCxnSpPr>
        <p:spPr>
          <a:xfrm flipH="1">
            <a:off x="4673510" y="2383386"/>
            <a:ext cx="1158965" cy="10842"/>
          </a:xfrm>
          <a:prstGeom prst="line">
            <a:avLst/>
          </a:prstGeom>
          <a:ln w="98425" cmpd="sng">
            <a:solidFill>
              <a:srgbClr val="EDA6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2783572">
            <a:off x="4927036" y="2276925"/>
            <a:ext cx="656764" cy="176108"/>
          </a:xfrm>
          <a:prstGeom prst="rect">
            <a:avLst/>
          </a:prstGeom>
          <a:solidFill>
            <a:srgbClr val="AE3C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 rot="17441703">
            <a:off x="4227509" y="2227305"/>
            <a:ext cx="641862" cy="269902"/>
          </a:xfrm>
          <a:prstGeom prst="rect">
            <a:avLst/>
          </a:prstGeom>
          <a:solidFill>
            <a:srgbClr val="AE3C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3290714" y="1242020"/>
            <a:ext cx="0" cy="613856"/>
          </a:xfrm>
          <a:prstGeom prst="line">
            <a:avLst/>
          </a:prstGeom>
          <a:ln w="98425" cmpd="sng">
            <a:solidFill>
              <a:srgbClr val="EDA6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1969919" y="1144913"/>
            <a:ext cx="1393697" cy="774325"/>
          </a:xfrm>
          <a:prstGeom prst="line">
            <a:avLst/>
          </a:prstGeom>
          <a:ln w="98425" cmpd="sng">
            <a:solidFill>
              <a:srgbClr val="EDA6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47" idx="2"/>
          </p:cNvCxnSpPr>
          <p:nvPr/>
        </p:nvCxnSpPr>
        <p:spPr>
          <a:xfrm flipH="1" flipV="1">
            <a:off x="1969918" y="1163962"/>
            <a:ext cx="2132182" cy="3120170"/>
          </a:xfrm>
          <a:prstGeom prst="line">
            <a:avLst/>
          </a:prstGeom>
          <a:ln w="98425" cmpd="sng">
            <a:solidFill>
              <a:srgbClr val="EDA6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 rot="17827093">
            <a:off x="5205108" y="2908285"/>
            <a:ext cx="641196" cy="176108"/>
          </a:xfrm>
          <a:prstGeom prst="rect">
            <a:avLst/>
          </a:prstGeom>
          <a:solidFill>
            <a:srgbClr val="AE3C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 flipV="1">
            <a:off x="914400" y="2504044"/>
            <a:ext cx="1587577" cy="779650"/>
          </a:xfrm>
          <a:prstGeom prst="line">
            <a:avLst/>
          </a:prstGeom>
          <a:ln w="98425" cmpd="sng">
            <a:solidFill>
              <a:srgbClr val="76D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980699" y="672521"/>
            <a:ext cx="622925" cy="569500"/>
          </a:xfrm>
          <a:prstGeom prst="rect">
            <a:avLst/>
          </a:prstGeom>
          <a:solidFill>
            <a:srgbClr val="D47E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 rot="18438903">
            <a:off x="1551594" y="956024"/>
            <a:ext cx="630726" cy="258919"/>
          </a:xfrm>
          <a:prstGeom prst="rect">
            <a:avLst/>
          </a:prstGeom>
          <a:solidFill>
            <a:srgbClr val="D47E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 rot="14707344">
            <a:off x="2105992" y="2451972"/>
            <a:ext cx="648770" cy="157847"/>
          </a:xfrm>
          <a:prstGeom prst="rect">
            <a:avLst/>
          </a:prstGeom>
          <a:solidFill>
            <a:srgbClr val="D47E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 rot="19503992">
            <a:off x="2985958" y="1803996"/>
            <a:ext cx="680387" cy="258919"/>
          </a:xfrm>
          <a:prstGeom prst="rect">
            <a:avLst/>
          </a:prstGeom>
          <a:solidFill>
            <a:srgbClr val="D47E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 flipH="1" flipV="1">
            <a:off x="1522016" y="2383386"/>
            <a:ext cx="2585366" cy="1848890"/>
          </a:xfrm>
          <a:prstGeom prst="line">
            <a:avLst/>
          </a:prstGeom>
          <a:ln w="98425" cmpd="sng">
            <a:solidFill>
              <a:srgbClr val="EDA6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 rot="17444470">
            <a:off x="1118278" y="2230388"/>
            <a:ext cx="630726" cy="262045"/>
          </a:xfrm>
          <a:prstGeom prst="rect">
            <a:avLst/>
          </a:prstGeom>
          <a:solidFill>
            <a:srgbClr val="D47E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 rot="18429895">
            <a:off x="3795388" y="4133581"/>
            <a:ext cx="641816" cy="278161"/>
          </a:xfrm>
          <a:prstGeom prst="rect">
            <a:avLst/>
          </a:prstGeom>
          <a:solidFill>
            <a:srgbClr val="D47E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479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4140" y="144770"/>
            <a:ext cx="7437891" cy="85725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rgbClr val="FFFFFF"/>
                </a:solidFill>
              </a:rPr>
              <a:t>The Near-IR Pyramid WFS at Keck II</a:t>
            </a:r>
          </a:p>
          <a:p>
            <a:pPr algn="l"/>
            <a:endParaRPr lang="en-US" sz="1200" dirty="0">
              <a:solidFill>
                <a:srgbClr val="FFFFFF"/>
              </a:solidFill>
            </a:endParaRPr>
          </a:p>
          <a:p>
            <a:pPr marL="457200" indent="-457200" algn="l">
              <a:buFont typeface="Wingdings" charset="2"/>
              <a:buChar char="Ø"/>
            </a:pPr>
            <a:r>
              <a:rPr lang="en-US" sz="3000" dirty="0">
                <a:solidFill>
                  <a:srgbClr val="FFFFFF"/>
                </a:solidFill>
              </a:rPr>
              <a:t>Enabling </a:t>
            </a:r>
            <a:r>
              <a:rPr lang="en-US" sz="3000" dirty="0" err="1">
                <a:solidFill>
                  <a:srgbClr val="FFFFFF"/>
                </a:solidFill>
              </a:rPr>
              <a:t>pWFC</a:t>
            </a:r>
            <a:r>
              <a:rPr lang="en-US" sz="3000" dirty="0">
                <a:solidFill>
                  <a:srgbClr val="FFFFFF"/>
                </a:solidFill>
              </a:rPr>
              <a:t> via RTC and low-noise, high-speed detectors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3649" y="1491978"/>
            <a:ext cx="4569036" cy="3401253"/>
            <a:chOff x="-1337583" y="1593514"/>
            <a:chExt cx="6235010" cy="4641426"/>
          </a:xfrm>
        </p:grpSpPr>
        <p:pic>
          <p:nvPicPr>
            <p:cNvPr id="5" name="Picture 4" descr="GeForce_GTX_1080Ti_3qtr_Front_Lef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65751" y="1865180"/>
              <a:ext cx="5763178" cy="43697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-1337583" y="1593514"/>
              <a:ext cx="2567967" cy="1007997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New RTC: </a:t>
              </a:r>
              <a:r>
                <a:rPr lang="en-US" sz="1400" dirty="0" err="1"/>
                <a:t>Nvidia</a:t>
              </a:r>
              <a:r>
                <a:rPr lang="en-US" sz="1400" dirty="0"/>
                <a:t> </a:t>
              </a:r>
              <a:r>
                <a:rPr lang="en-US" sz="1400" dirty="0" err="1"/>
                <a:t>Geforce</a:t>
              </a:r>
              <a:r>
                <a:rPr lang="en-US" sz="1400" dirty="0"/>
                <a:t> GTX 1080 Ti </a:t>
              </a:r>
            </a:p>
            <a:p>
              <a:pPr algn="ctr"/>
              <a:r>
                <a:rPr lang="en-US" sz="1400" dirty="0"/>
                <a:t>(2x 7168 cores)</a:t>
              </a:r>
            </a:p>
          </p:txBody>
        </p:sp>
      </p:grpSp>
      <p:pic>
        <p:nvPicPr>
          <p:cNvPr id="7" name="Picture 6" descr="sapphira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4" b="92162" l="6150" r="949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950" y="1660880"/>
            <a:ext cx="2274162" cy="22498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03495" y="3658230"/>
            <a:ext cx="1879995" cy="738664"/>
          </a:xfrm>
          <a:prstGeom prst="rect">
            <a:avLst/>
          </a:prstGeom>
          <a:solidFill>
            <a:srgbClr val="FFFFFF">
              <a:alpha val="8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New WFS detector: </a:t>
            </a:r>
          </a:p>
          <a:p>
            <a:pPr algn="ctr"/>
            <a:r>
              <a:rPr lang="en-US" sz="1400" dirty="0" err="1"/>
              <a:t>Selex</a:t>
            </a:r>
            <a:r>
              <a:rPr lang="en-US" sz="1400" dirty="0"/>
              <a:t> SAPHIRA array</a:t>
            </a:r>
          </a:p>
          <a:p>
            <a:pPr algn="ctr"/>
            <a:r>
              <a:rPr lang="en-US" sz="1400" dirty="0"/>
              <a:t>(&lt;1e</a:t>
            </a:r>
            <a:r>
              <a:rPr lang="en-US" sz="1400" baseline="30000" dirty="0"/>
              <a:t>-</a:t>
            </a:r>
            <a:r>
              <a:rPr lang="en-US" sz="1400" dirty="0"/>
              <a:t> read noise)</a:t>
            </a:r>
          </a:p>
        </p:txBody>
      </p:sp>
    </p:spTree>
    <p:extLst>
      <p:ext uri="{BB962C8B-B14F-4D97-AF65-F5344CB8AC3E}">
        <p14:creationId xmlns:p14="http://schemas.microsoft.com/office/powerpoint/2010/main" val="223978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s_vs_sep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54" y="117983"/>
            <a:ext cx="6551133" cy="4913349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5495403" y="786674"/>
            <a:ext cx="892378" cy="750799"/>
          </a:xfrm>
          <a:prstGeom prst="rightArrow">
            <a:avLst/>
          </a:prstGeom>
          <a:solidFill>
            <a:srgbClr val="CB974B"/>
          </a:solidFill>
          <a:ln w="28575" cmpd="sng">
            <a:solidFill>
              <a:schemeClr val="tx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15949" y="1930388"/>
            <a:ext cx="3149243" cy="1615827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square" tIns="91440" bIns="137160">
            <a:spAutoFit/>
          </a:bodyPr>
          <a:lstStyle/>
          <a:p>
            <a:pPr algn="ctr"/>
            <a:r>
              <a:rPr lang="en-US" dirty="0"/>
              <a:t>The occurrence rate of 5–13 </a:t>
            </a:r>
            <a:r>
              <a:rPr lang="en-US" dirty="0" err="1"/>
              <a:t>M</a:t>
            </a:r>
            <a:r>
              <a:rPr lang="en-US" baseline="-25000" dirty="0" err="1"/>
              <a:t>Jup</a:t>
            </a:r>
            <a:r>
              <a:rPr lang="en-US" dirty="0"/>
              <a:t> planets at orbital distances of 30–300 au from single, 5–300 </a:t>
            </a:r>
            <a:r>
              <a:rPr lang="en-US" dirty="0" err="1"/>
              <a:t>Myr</a:t>
            </a:r>
            <a:r>
              <a:rPr lang="en-US" dirty="0"/>
              <a:t>, 0.1–3.0 M</a:t>
            </a:r>
            <a:r>
              <a:rPr lang="en-US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/>
              <a:t> stars is </a:t>
            </a:r>
            <a:r>
              <a:rPr lang="en-US" dirty="0" err="1">
                <a:solidFill>
                  <a:schemeClr val="bg1"/>
                </a:solidFill>
              </a:rPr>
              <a:t>aaaaaaaa</a:t>
            </a:r>
            <a:r>
              <a:rPr lang="en-US" dirty="0"/>
              <a:t>(Bowler 2016)</a:t>
            </a:r>
            <a:endParaRPr lang="en-US" baseline="-25000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857" y="3159946"/>
            <a:ext cx="759389" cy="2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38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939" y="271124"/>
            <a:ext cx="69694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FFFF"/>
                </a:solidFill>
              </a:rPr>
              <a:t>The adaptive optics simulation engine (AOSE)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14921" y="1416663"/>
            <a:ext cx="1903354" cy="1726719"/>
            <a:chOff x="1339568" y="1263879"/>
            <a:chExt cx="1903354" cy="1726719"/>
          </a:xfrm>
        </p:grpSpPr>
        <p:pic>
          <p:nvPicPr>
            <p:cNvPr id="15" name="Picture 14" descr="eden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6" t="12225" r="51117" b="50615"/>
            <a:stretch/>
          </p:blipFill>
          <p:spPr>
            <a:xfrm>
              <a:off x="1339568" y="1282109"/>
              <a:ext cx="1903354" cy="170848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339568" y="1263879"/>
              <a:ext cx="1903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rPr>
                <a:t>Eden McEwen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829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939" y="271124"/>
            <a:ext cx="69694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FFFF"/>
                </a:solidFill>
              </a:rPr>
              <a:t>The adaptive optics simulation engine (AOSE)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858630" y="1434893"/>
            <a:ext cx="1730714" cy="1708489"/>
            <a:chOff x="7128362" y="1935745"/>
            <a:chExt cx="1730714" cy="1708489"/>
          </a:xfrm>
        </p:grpSpPr>
        <p:pic>
          <p:nvPicPr>
            <p:cNvPr id="20" name="Picture 19" descr="caca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587" y="1935745"/>
              <a:ext cx="1708489" cy="1708489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194611" y="2190750"/>
              <a:ext cx="669863" cy="180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28362" y="2092451"/>
              <a:ext cx="15908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5360D"/>
                  </a:solidFill>
                </a:rPr>
                <a:t>CACAO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14921" y="1416663"/>
            <a:ext cx="1903354" cy="1726719"/>
            <a:chOff x="1339568" y="1263879"/>
            <a:chExt cx="1903354" cy="1726719"/>
          </a:xfrm>
        </p:grpSpPr>
        <p:pic>
          <p:nvPicPr>
            <p:cNvPr id="24" name="Picture 23" descr="eden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6" t="12225" r="51117" b="50615"/>
            <a:stretch/>
          </p:blipFill>
          <p:spPr>
            <a:xfrm>
              <a:off x="1339568" y="1282109"/>
              <a:ext cx="1903354" cy="170848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1339568" y="1263879"/>
              <a:ext cx="1903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rPr>
                <a:t>Eden McEwen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6747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858630" y="1434893"/>
            <a:ext cx="1730714" cy="1708489"/>
            <a:chOff x="7128362" y="1935745"/>
            <a:chExt cx="1730714" cy="1708489"/>
          </a:xfrm>
        </p:grpSpPr>
        <p:pic>
          <p:nvPicPr>
            <p:cNvPr id="6" name="Picture 5" descr="caca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587" y="1935745"/>
              <a:ext cx="1708489" cy="170848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194611" y="2190750"/>
              <a:ext cx="669863" cy="180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28362" y="2092451"/>
              <a:ext cx="15908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5360D"/>
                  </a:solidFill>
                </a:rPr>
                <a:t>CACAO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14921" y="1416663"/>
            <a:ext cx="1903354" cy="1726719"/>
            <a:chOff x="1339568" y="1263879"/>
            <a:chExt cx="1903354" cy="1726719"/>
          </a:xfrm>
        </p:grpSpPr>
        <p:pic>
          <p:nvPicPr>
            <p:cNvPr id="9" name="Picture 8" descr="eden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6" t="12225" r="51117" b="50615"/>
            <a:stretch/>
          </p:blipFill>
          <p:spPr>
            <a:xfrm>
              <a:off x="1339568" y="1282109"/>
              <a:ext cx="1903354" cy="170848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339568" y="1263879"/>
              <a:ext cx="1903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rPr>
                <a:t>Eden McEwen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51" t="22782" r="55852"/>
          <a:stretch/>
        </p:blipFill>
        <p:spPr>
          <a:xfrm>
            <a:off x="6529699" y="1434893"/>
            <a:ext cx="1678071" cy="1708489"/>
          </a:xfrm>
          <a:prstGeom prst="rect">
            <a:avLst/>
          </a:prstGeom>
          <a:ln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91351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03174" y="1115479"/>
            <a:ext cx="6737653" cy="2912542"/>
            <a:chOff x="525174" y="1040875"/>
            <a:chExt cx="5566847" cy="2406428"/>
          </a:xfrm>
        </p:grpSpPr>
        <p:pic>
          <p:nvPicPr>
            <p:cNvPr id="2" name="Picture 1" descr="kea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" t="15952" r="33377" b="24048"/>
            <a:stretch/>
          </p:blipFill>
          <p:spPr>
            <a:xfrm>
              <a:off x="525174" y="1040875"/>
              <a:ext cx="5566847" cy="2406428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525174" y="1146256"/>
              <a:ext cx="5566847" cy="712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dirty="0"/>
                <a:t>Time: the final frontier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660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ck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36016" y="205761"/>
            <a:ext cx="5863791" cy="18642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23153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</p:spPr>
        <p:txBody>
          <a:bodyPr/>
          <a:lstStyle/>
          <a:p>
            <a:r>
              <a:rPr lang="en-US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226671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132"/>
            <a:ext cx="9144001" cy="51486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9361-13B2-EE47-A034-CB6D03444A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63781" y="127304"/>
            <a:ext cx="7398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Adaptive Optics &amp; </a:t>
            </a:r>
            <a:r>
              <a:rPr lang="en-US" sz="4000" dirty="0" err="1">
                <a:solidFill>
                  <a:srgbClr val="FFFFFF"/>
                </a:solidFill>
              </a:rPr>
              <a:t>Coronagraphy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194" name="Straight Connector 193"/>
          <p:cNvCxnSpPr/>
          <p:nvPr/>
        </p:nvCxnSpPr>
        <p:spPr>
          <a:xfrm>
            <a:off x="1210602" y="4360912"/>
            <a:ext cx="2154513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V="1">
            <a:off x="3358467" y="4073130"/>
            <a:ext cx="0" cy="287783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910456" y="2633848"/>
            <a:ext cx="0" cy="1488366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Right Triangle 196"/>
          <p:cNvSpPr/>
          <p:nvPr/>
        </p:nvSpPr>
        <p:spPr>
          <a:xfrm rot="8135736">
            <a:off x="838120" y="3323166"/>
            <a:ext cx="145930" cy="145930"/>
          </a:xfrm>
          <a:prstGeom prst="rtTriangle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ight Triangle 197"/>
          <p:cNvSpPr/>
          <p:nvPr/>
        </p:nvSpPr>
        <p:spPr>
          <a:xfrm rot="2700346">
            <a:off x="2043844" y="4287885"/>
            <a:ext cx="145930" cy="145930"/>
          </a:xfrm>
          <a:prstGeom prst="rtTriangle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9" name="Picture 19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24" y="4071055"/>
            <a:ext cx="1047954" cy="785966"/>
          </a:xfrm>
          <a:prstGeom prst="rect">
            <a:avLst/>
          </a:prstGeom>
        </p:spPr>
      </p:pic>
      <p:sp>
        <p:nvSpPr>
          <p:cNvPr id="200" name="TextBox 199"/>
          <p:cNvSpPr txBox="1"/>
          <p:nvPr/>
        </p:nvSpPr>
        <p:spPr>
          <a:xfrm>
            <a:off x="2860001" y="1675620"/>
            <a:ext cx="163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Science light</a:t>
            </a:r>
          </a:p>
        </p:txBody>
      </p:sp>
      <p:cxnSp>
        <p:nvCxnSpPr>
          <p:cNvPr id="201" name="Straight Arrow Connector 200"/>
          <p:cNvCxnSpPr/>
          <p:nvPr/>
        </p:nvCxnSpPr>
        <p:spPr>
          <a:xfrm>
            <a:off x="4177039" y="1896819"/>
            <a:ext cx="279630" cy="0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TextBox 202"/>
          <p:cNvSpPr txBox="1"/>
          <p:nvPr/>
        </p:nvSpPr>
        <p:spPr>
          <a:xfrm>
            <a:off x="1432078" y="3119096"/>
            <a:ext cx="13242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Wavefront sensing light</a:t>
            </a:r>
          </a:p>
        </p:txBody>
      </p:sp>
      <p:grpSp>
        <p:nvGrpSpPr>
          <p:cNvPr id="229" name="Group 228"/>
          <p:cNvGrpSpPr/>
          <p:nvPr/>
        </p:nvGrpSpPr>
        <p:grpSpPr>
          <a:xfrm>
            <a:off x="2982645" y="3829587"/>
            <a:ext cx="768505" cy="242464"/>
            <a:chOff x="3932837" y="5044986"/>
            <a:chExt cx="1087728" cy="343179"/>
          </a:xfrm>
        </p:grpSpPr>
        <p:cxnSp>
          <p:nvCxnSpPr>
            <p:cNvPr id="230" name="Straight Connector 229"/>
            <p:cNvCxnSpPr/>
            <p:nvPr/>
          </p:nvCxnSpPr>
          <p:spPr>
            <a:xfrm>
              <a:off x="3941689" y="5075617"/>
              <a:ext cx="123072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stCxn id="239" idx="2"/>
            </p:cNvCxnSpPr>
            <p:nvPr/>
          </p:nvCxnSpPr>
          <p:spPr>
            <a:xfrm flipH="1">
              <a:off x="4066805" y="5075617"/>
              <a:ext cx="13396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stCxn id="239" idx="2"/>
            </p:cNvCxnSpPr>
            <p:nvPr/>
          </p:nvCxnSpPr>
          <p:spPr>
            <a:xfrm>
              <a:off x="4200772" y="5075617"/>
              <a:ext cx="133968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240" idx="2"/>
            </p:cNvCxnSpPr>
            <p:nvPr/>
          </p:nvCxnSpPr>
          <p:spPr>
            <a:xfrm flipH="1">
              <a:off x="4334740" y="5075617"/>
              <a:ext cx="13396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>
              <a:stCxn id="240" idx="2"/>
            </p:cNvCxnSpPr>
            <p:nvPr/>
          </p:nvCxnSpPr>
          <p:spPr>
            <a:xfrm>
              <a:off x="4468707" y="5075617"/>
              <a:ext cx="1356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>
              <a:stCxn id="241" idx="2"/>
            </p:cNvCxnSpPr>
            <p:nvPr/>
          </p:nvCxnSpPr>
          <p:spPr>
            <a:xfrm flipH="1">
              <a:off x="4604314" y="5075617"/>
              <a:ext cx="132916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41" idx="2"/>
            </p:cNvCxnSpPr>
            <p:nvPr/>
          </p:nvCxnSpPr>
          <p:spPr>
            <a:xfrm>
              <a:off x="4737230" y="5075617"/>
              <a:ext cx="1356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flipH="1">
              <a:off x="4872837" y="5075617"/>
              <a:ext cx="122198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932837" y="5388165"/>
              <a:ext cx="1087728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38"/>
            <p:cNvSpPr/>
            <p:nvPr/>
          </p:nvSpPr>
          <p:spPr>
            <a:xfrm>
              <a:off x="4200772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46870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737230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93283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2976093" y="3830666"/>
            <a:ext cx="768505" cy="242464"/>
            <a:chOff x="3932837" y="5044986"/>
            <a:chExt cx="1087728" cy="343179"/>
          </a:xfrm>
        </p:grpSpPr>
        <p:cxnSp>
          <p:nvCxnSpPr>
            <p:cNvPr id="244" name="Straight Connector 243"/>
            <p:cNvCxnSpPr/>
            <p:nvPr/>
          </p:nvCxnSpPr>
          <p:spPr>
            <a:xfrm>
              <a:off x="3941689" y="5075617"/>
              <a:ext cx="190276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>
              <a:stCxn id="253" idx="2"/>
            </p:cNvCxnSpPr>
            <p:nvPr/>
          </p:nvCxnSpPr>
          <p:spPr>
            <a:xfrm flipH="1">
              <a:off x="4131965" y="5075617"/>
              <a:ext cx="688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stCxn id="253" idx="2"/>
            </p:cNvCxnSpPr>
            <p:nvPr/>
          </p:nvCxnSpPr>
          <p:spPr>
            <a:xfrm>
              <a:off x="4200772" y="5075617"/>
              <a:ext cx="70893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>
              <a:stCxn id="254" idx="2"/>
            </p:cNvCxnSpPr>
            <p:nvPr/>
          </p:nvCxnSpPr>
          <p:spPr>
            <a:xfrm flipH="1">
              <a:off x="4271665" y="5075617"/>
              <a:ext cx="197042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>
              <a:stCxn id="254" idx="2"/>
            </p:cNvCxnSpPr>
            <p:nvPr/>
          </p:nvCxnSpPr>
          <p:spPr>
            <a:xfrm>
              <a:off x="4468707" y="5075617"/>
              <a:ext cx="60133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>
              <a:stCxn id="255" idx="2"/>
            </p:cNvCxnSpPr>
            <p:nvPr/>
          </p:nvCxnSpPr>
          <p:spPr>
            <a:xfrm flipH="1">
              <a:off x="4528840" y="5075617"/>
              <a:ext cx="208390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>
              <a:stCxn id="255" idx="2"/>
            </p:cNvCxnSpPr>
            <p:nvPr/>
          </p:nvCxnSpPr>
          <p:spPr>
            <a:xfrm>
              <a:off x="4737230" y="5075617"/>
              <a:ext cx="188485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H="1">
              <a:off x="4925715" y="5075617"/>
              <a:ext cx="69320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3932837" y="5388165"/>
              <a:ext cx="1087728" cy="0"/>
            </a:xfrm>
            <a:prstGeom prst="line">
              <a:avLst/>
            </a:prstGeom>
            <a:ln w="38100" cmpd="sng">
              <a:solidFill>
                <a:srgbClr val="5959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/>
            <p:cNvSpPr/>
            <p:nvPr/>
          </p:nvSpPr>
          <p:spPr>
            <a:xfrm>
              <a:off x="4200772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46870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737230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93283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7" name="Rectangle 139"/>
          <p:cNvSpPr/>
          <p:nvPr/>
        </p:nvSpPr>
        <p:spPr>
          <a:xfrm>
            <a:off x="2965643" y="2092869"/>
            <a:ext cx="1711439" cy="789038"/>
          </a:xfrm>
          <a:custGeom>
            <a:avLst/>
            <a:gdLst/>
            <a:ahLst/>
            <a:cxnLst/>
            <a:rect l="l" t="t" r="r" b="b"/>
            <a:pathLst>
              <a:path w="2422339" h="1116790">
                <a:moveTo>
                  <a:pt x="0" y="0"/>
                </a:moveTo>
                <a:lnTo>
                  <a:pt x="1118212" y="0"/>
                </a:lnTo>
                <a:lnTo>
                  <a:pt x="1120135" y="0"/>
                </a:lnTo>
                <a:lnTo>
                  <a:pt x="2422339" y="0"/>
                </a:lnTo>
                <a:lnTo>
                  <a:pt x="2422339" y="1116790"/>
                </a:lnTo>
                <a:lnTo>
                  <a:pt x="1118212" y="1116790"/>
                </a:lnTo>
                <a:lnTo>
                  <a:pt x="1118212" y="1107540"/>
                </a:lnTo>
                <a:close/>
              </a:path>
            </a:pathLst>
          </a:cu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ight Triangle 284"/>
          <p:cNvSpPr/>
          <p:nvPr/>
        </p:nvSpPr>
        <p:spPr>
          <a:xfrm rot="13474011">
            <a:off x="4364215" y="1823855"/>
            <a:ext cx="145930" cy="145930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/>
          <p:cNvGrpSpPr/>
          <p:nvPr/>
        </p:nvGrpSpPr>
        <p:grpSpPr>
          <a:xfrm rot="2119063">
            <a:off x="723238" y="1011901"/>
            <a:ext cx="925760" cy="850129"/>
            <a:chOff x="2694300" y="3632147"/>
            <a:chExt cx="2639973" cy="2424298"/>
          </a:xfrm>
        </p:grpSpPr>
        <p:sp>
          <p:nvSpPr>
            <p:cNvPr id="168" name="Freeform 167"/>
            <p:cNvSpPr/>
            <p:nvPr/>
          </p:nvSpPr>
          <p:spPr>
            <a:xfrm>
              <a:off x="2694300" y="3632147"/>
              <a:ext cx="1828800" cy="1285875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Freeform 168"/>
            <p:cNvSpPr/>
            <p:nvPr/>
          </p:nvSpPr>
          <p:spPr>
            <a:xfrm>
              <a:off x="3505477" y="4770574"/>
              <a:ext cx="1828796" cy="1285871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2" name="Straight Connector 141"/>
          <p:cNvCxnSpPr/>
          <p:nvPr/>
        </p:nvCxnSpPr>
        <p:spPr>
          <a:xfrm>
            <a:off x="1990145" y="2099117"/>
            <a:ext cx="0" cy="789354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2561131" y="2099117"/>
            <a:ext cx="0" cy="789354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rot="2710673">
            <a:off x="698336" y="2246848"/>
            <a:ext cx="0" cy="144117"/>
          </a:xfrm>
          <a:prstGeom prst="line">
            <a:avLst/>
          </a:prstGeom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rot="2710673">
            <a:off x="804729" y="2353905"/>
            <a:ext cx="0" cy="144117"/>
          </a:xfrm>
          <a:prstGeom prst="line">
            <a:avLst/>
          </a:prstGeom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rot="2710673">
            <a:off x="911123" y="2460961"/>
            <a:ext cx="0" cy="144117"/>
          </a:xfrm>
          <a:prstGeom prst="line">
            <a:avLst/>
          </a:prstGeom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rot="2710673">
            <a:off x="1017516" y="2568017"/>
            <a:ext cx="0" cy="144117"/>
          </a:xfrm>
          <a:prstGeom prst="line">
            <a:avLst/>
          </a:prstGeom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rot="2710673">
            <a:off x="1123909" y="2675073"/>
            <a:ext cx="0" cy="144117"/>
          </a:xfrm>
          <a:prstGeom prst="line">
            <a:avLst/>
          </a:prstGeom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rot="2710673">
            <a:off x="1230303" y="2782129"/>
            <a:ext cx="0" cy="144117"/>
          </a:xfrm>
          <a:prstGeom prst="line">
            <a:avLst/>
          </a:prstGeom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rot="2710673">
            <a:off x="1336696" y="2889185"/>
            <a:ext cx="0" cy="144117"/>
          </a:xfrm>
          <a:prstGeom prst="line">
            <a:avLst/>
          </a:prstGeom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Rectangle 176"/>
          <p:cNvSpPr/>
          <p:nvPr/>
        </p:nvSpPr>
        <p:spPr>
          <a:xfrm rot="2710673">
            <a:off x="413787" y="2568018"/>
            <a:ext cx="1207458" cy="144117"/>
          </a:xfrm>
          <a:prstGeom prst="rect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8" name="Straight Connector 177"/>
          <p:cNvCxnSpPr>
            <a:cxnSpLocks noChangeAspect="1"/>
          </p:cNvCxnSpPr>
          <p:nvPr/>
        </p:nvCxnSpPr>
        <p:spPr>
          <a:xfrm rot="2710673">
            <a:off x="756286" y="2092255"/>
            <a:ext cx="0" cy="16240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2710673">
            <a:off x="845908" y="2232131"/>
            <a:ext cx="0" cy="144117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rot="2710673">
            <a:off x="966405" y="2297643"/>
            <a:ext cx="0" cy="144117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rot="2710673">
            <a:off x="1057079" y="2427802"/>
            <a:ext cx="0" cy="144117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>
            <a:cxnSpLocks noChangeAspect="1"/>
          </p:cNvCxnSpPr>
          <p:nvPr/>
        </p:nvCxnSpPr>
        <p:spPr>
          <a:xfrm rot="2710673">
            <a:off x="1156262" y="2544677"/>
            <a:ext cx="0" cy="12582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rot="2710673">
            <a:off x="1285585" y="2612585"/>
            <a:ext cx="0" cy="144117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cxnSpLocks noChangeAspect="1"/>
          </p:cNvCxnSpPr>
          <p:nvPr/>
        </p:nvCxnSpPr>
        <p:spPr>
          <a:xfrm rot="2710673">
            <a:off x="1377525" y="2768315"/>
            <a:ext cx="0" cy="12582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2710673">
            <a:off x="1494201" y="2818784"/>
            <a:ext cx="0" cy="144117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Right Triangle 181"/>
          <p:cNvSpPr/>
          <p:nvPr/>
        </p:nvSpPr>
        <p:spPr>
          <a:xfrm>
            <a:off x="791108" y="987425"/>
            <a:ext cx="2966479" cy="1901755"/>
          </a:xfrm>
          <a:custGeom>
            <a:avLst/>
            <a:gdLst/>
            <a:ahLst/>
            <a:cxnLst/>
            <a:rect l="l" t="t" r="r" b="b"/>
            <a:pathLst>
              <a:path w="4184463" h="2682584">
                <a:moveTo>
                  <a:pt x="0" y="0"/>
                </a:moveTo>
                <a:lnTo>
                  <a:pt x="1116790" y="0"/>
                </a:lnTo>
                <a:lnTo>
                  <a:pt x="1116790" y="1561940"/>
                </a:lnTo>
                <a:lnTo>
                  <a:pt x="148469" y="1561940"/>
                </a:lnTo>
                <a:lnTo>
                  <a:pt x="148469" y="1561941"/>
                </a:lnTo>
                <a:lnTo>
                  <a:pt x="1116791" y="1561941"/>
                </a:lnTo>
                <a:lnTo>
                  <a:pt x="1116791" y="1565794"/>
                </a:lnTo>
                <a:lnTo>
                  <a:pt x="3067672" y="1565794"/>
                </a:lnTo>
                <a:lnTo>
                  <a:pt x="3067672" y="1565790"/>
                </a:lnTo>
                <a:lnTo>
                  <a:pt x="3067676" y="1565794"/>
                </a:lnTo>
                <a:lnTo>
                  <a:pt x="3070847" y="1565794"/>
                </a:lnTo>
                <a:lnTo>
                  <a:pt x="3070847" y="1568965"/>
                </a:lnTo>
                <a:lnTo>
                  <a:pt x="4184463" y="2682584"/>
                </a:lnTo>
                <a:lnTo>
                  <a:pt x="3070847" y="2682584"/>
                </a:lnTo>
                <a:lnTo>
                  <a:pt x="3067672" y="2682584"/>
                </a:lnTo>
                <a:lnTo>
                  <a:pt x="1115426" y="2682584"/>
                </a:lnTo>
                <a:lnTo>
                  <a:pt x="1115426" y="2665956"/>
                </a:lnTo>
                <a:lnTo>
                  <a:pt x="1013361" y="2533230"/>
                </a:lnTo>
                <a:lnTo>
                  <a:pt x="894864" y="2533230"/>
                </a:lnTo>
                <a:lnTo>
                  <a:pt x="894864" y="2546106"/>
                </a:lnTo>
                <a:lnTo>
                  <a:pt x="827065" y="2476646"/>
                </a:lnTo>
                <a:lnTo>
                  <a:pt x="894864" y="2476646"/>
                </a:lnTo>
                <a:lnTo>
                  <a:pt x="1115426" y="2476646"/>
                </a:lnTo>
                <a:lnTo>
                  <a:pt x="1115426" y="2476448"/>
                </a:lnTo>
                <a:lnTo>
                  <a:pt x="846839" y="2476448"/>
                </a:lnTo>
                <a:lnTo>
                  <a:pt x="846839" y="2256815"/>
                </a:lnTo>
                <a:lnTo>
                  <a:pt x="846838" y="2256815"/>
                </a:lnTo>
                <a:lnTo>
                  <a:pt x="846838" y="2448386"/>
                </a:lnTo>
                <a:lnTo>
                  <a:pt x="739304" y="2256815"/>
                </a:lnTo>
                <a:lnTo>
                  <a:pt x="548176" y="2256815"/>
                </a:lnTo>
                <a:cubicBezTo>
                  <a:pt x="581896" y="2204695"/>
                  <a:pt x="565036" y="2152576"/>
                  <a:pt x="554498" y="2100457"/>
                </a:cubicBezTo>
                <a:lnTo>
                  <a:pt x="551350" y="2074502"/>
                </a:lnTo>
                <a:lnTo>
                  <a:pt x="551350" y="2122552"/>
                </a:lnTo>
                <a:lnTo>
                  <a:pt x="469439" y="2048337"/>
                </a:lnTo>
                <a:lnTo>
                  <a:pt x="368649" y="2048337"/>
                </a:lnTo>
                <a:lnTo>
                  <a:pt x="368649" y="1899066"/>
                </a:lnTo>
                <a:lnTo>
                  <a:pt x="324256" y="1826917"/>
                </a:lnTo>
                <a:lnTo>
                  <a:pt x="148468" y="1826917"/>
                </a:lnTo>
                <a:lnTo>
                  <a:pt x="148468" y="1699802"/>
                </a:lnTo>
                <a:lnTo>
                  <a:pt x="60204" y="1561940"/>
                </a:lnTo>
                <a:lnTo>
                  <a:pt x="0" y="1561940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ight Triangle 119"/>
          <p:cNvSpPr/>
          <p:nvPr/>
        </p:nvSpPr>
        <p:spPr>
          <a:xfrm>
            <a:off x="2960119" y="2094182"/>
            <a:ext cx="791402" cy="1712727"/>
          </a:xfrm>
          <a:custGeom>
            <a:avLst/>
            <a:gdLst/>
            <a:ahLst/>
            <a:cxnLst/>
            <a:rect l="l" t="t" r="r" b="b"/>
            <a:pathLst>
              <a:path w="1120135" h="2424162">
                <a:moveTo>
                  <a:pt x="0" y="0"/>
                </a:moveTo>
                <a:lnTo>
                  <a:pt x="1120135" y="1118589"/>
                </a:lnTo>
                <a:lnTo>
                  <a:pt x="1116790" y="1118589"/>
                </a:lnTo>
                <a:lnTo>
                  <a:pt x="1116790" y="2424162"/>
                </a:lnTo>
                <a:lnTo>
                  <a:pt x="0" y="2424162"/>
                </a:lnTo>
                <a:lnTo>
                  <a:pt x="0" y="1118589"/>
                </a:lnTo>
                <a:lnTo>
                  <a:pt x="0" y="1117304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Straight Connector 190"/>
          <p:cNvCxnSpPr/>
          <p:nvPr/>
        </p:nvCxnSpPr>
        <p:spPr>
          <a:xfrm>
            <a:off x="2965643" y="2097167"/>
            <a:ext cx="796025" cy="783441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Rectangle 265"/>
          <p:cNvSpPr/>
          <p:nvPr/>
        </p:nvSpPr>
        <p:spPr>
          <a:xfrm>
            <a:off x="2901907" y="3791188"/>
            <a:ext cx="913123" cy="28194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WFS</a:t>
            </a:r>
          </a:p>
        </p:txBody>
      </p:sp>
      <p:grpSp>
        <p:nvGrpSpPr>
          <p:cNvPr id="147" name="Group 146"/>
          <p:cNvGrpSpPr/>
          <p:nvPr/>
        </p:nvGrpSpPr>
        <p:grpSpPr>
          <a:xfrm>
            <a:off x="832932" y="2012205"/>
            <a:ext cx="750178" cy="965390"/>
            <a:chOff x="886220" y="2527751"/>
            <a:chExt cx="1058188" cy="1361763"/>
          </a:xfrm>
        </p:grpSpPr>
        <p:sp>
          <p:nvSpPr>
            <p:cNvPr id="165" name="Rectangle 195"/>
            <p:cNvSpPr/>
            <p:nvPr/>
          </p:nvSpPr>
          <p:spPr>
            <a:xfrm>
              <a:off x="886220" y="2646114"/>
              <a:ext cx="1058188" cy="1108291"/>
            </a:xfrm>
            <a:custGeom>
              <a:avLst/>
              <a:gdLst/>
              <a:ahLst/>
              <a:cxnLst/>
              <a:rect l="l" t="t" r="r" b="b"/>
              <a:pathLst>
                <a:path w="1058188" h="1108291">
                  <a:moveTo>
                    <a:pt x="768462" y="917207"/>
                  </a:moveTo>
                  <a:lnTo>
                    <a:pt x="836261" y="917207"/>
                  </a:lnTo>
                  <a:lnTo>
                    <a:pt x="1058188" y="917207"/>
                  </a:lnTo>
                  <a:lnTo>
                    <a:pt x="1058188" y="973791"/>
                  </a:lnTo>
                  <a:lnTo>
                    <a:pt x="1058187" y="973791"/>
                  </a:lnTo>
                  <a:lnTo>
                    <a:pt x="1058187" y="1108291"/>
                  </a:lnTo>
                  <a:lnTo>
                    <a:pt x="954758" y="973791"/>
                  </a:lnTo>
                  <a:lnTo>
                    <a:pt x="836261" y="973791"/>
                  </a:lnTo>
                  <a:lnTo>
                    <a:pt x="836261" y="986667"/>
                  </a:lnTo>
                  <a:close/>
                  <a:moveTo>
                    <a:pt x="0" y="0"/>
                  </a:moveTo>
                  <a:lnTo>
                    <a:pt x="89866" y="0"/>
                  </a:lnTo>
                  <a:lnTo>
                    <a:pt x="89866" y="2502"/>
                  </a:lnTo>
                  <a:lnTo>
                    <a:pt x="1058188" y="2502"/>
                  </a:lnTo>
                  <a:lnTo>
                    <a:pt x="1058188" y="267478"/>
                  </a:lnTo>
                  <a:lnTo>
                    <a:pt x="1058188" y="488898"/>
                  </a:lnTo>
                  <a:lnTo>
                    <a:pt x="1058188" y="695589"/>
                  </a:lnTo>
                  <a:lnTo>
                    <a:pt x="1058188" y="697376"/>
                  </a:lnTo>
                  <a:lnTo>
                    <a:pt x="1058188" y="917009"/>
                  </a:lnTo>
                  <a:lnTo>
                    <a:pt x="788236" y="917009"/>
                  </a:lnTo>
                  <a:lnTo>
                    <a:pt x="788236" y="697376"/>
                  </a:lnTo>
                  <a:lnTo>
                    <a:pt x="788235" y="697376"/>
                  </a:lnTo>
                  <a:lnTo>
                    <a:pt x="788235" y="888947"/>
                  </a:lnTo>
                  <a:lnTo>
                    <a:pt x="680701" y="697376"/>
                  </a:lnTo>
                  <a:lnTo>
                    <a:pt x="489573" y="697376"/>
                  </a:lnTo>
                  <a:cubicBezTo>
                    <a:pt x="523294" y="645256"/>
                    <a:pt x="506433" y="593137"/>
                    <a:pt x="495896" y="541018"/>
                  </a:cubicBezTo>
                  <a:lnTo>
                    <a:pt x="492747" y="515063"/>
                  </a:lnTo>
                  <a:lnTo>
                    <a:pt x="492747" y="563113"/>
                  </a:lnTo>
                  <a:lnTo>
                    <a:pt x="410836" y="488898"/>
                  </a:lnTo>
                  <a:lnTo>
                    <a:pt x="310046" y="488898"/>
                  </a:lnTo>
                  <a:lnTo>
                    <a:pt x="310046" y="339627"/>
                  </a:lnTo>
                  <a:lnTo>
                    <a:pt x="265653" y="267478"/>
                  </a:lnTo>
                  <a:lnTo>
                    <a:pt x="89865" y="267478"/>
                  </a:lnTo>
                  <a:lnTo>
                    <a:pt x="89865" y="140363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reeform 165"/>
            <p:cNvSpPr/>
            <p:nvPr/>
          </p:nvSpPr>
          <p:spPr>
            <a:xfrm rot="4577688">
              <a:off x="692984" y="2790397"/>
              <a:ext cx="1361763" cy="836472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192" name="Straight Connector 191"/>
          <p:cNvCxnSpPr/>
          <p:nvPr/>
        </p:nvCxnSpPr>
        <p:spPr>
          <a:xfrm flipH="1">
            <a:off x="2960120" y="3285113"/>
            <a:ext cx="791028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4208531" y="2092869"/>
            <a:ext cx="0" cy="787582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Isosceles Triangle 76"/>
          <p:cNvSpPr/>
          <p:nvPr/>
        </p:nvSpPr>
        <p:spPr>
          <a:xfrm rot="5400000">
            <a:off x="4586193" y="2174921"/>
            <a:ext cx="804350" cy="634115"/>
          </a:xfrm>
          <a:prstGeom prst="triangle">
            <a:avLst/>
          </a:pr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>
            <a:spLocks noChangeAspect="1"/>
          </p:cNvSpPr>
          <p:nvPr/>
        </p:nvSpPr>
        <p:spPr>
          <a:xfrm rot="16200000">
            <a:off x="4277831" y="2401372"/>
            <a:ext cx="792521" cy="18121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Isosceles Triangle 79"/>
          <p:cNvSpPr/>
          <p:nvPr/>
        </p:nvSpPr>
        <p:spPr>
          <a:xfrm rot="16200000">
            <a:off x="5224145" y="2171938"/>
            <a:ext cx="802642" cy="640080"/>
          </a:xfrm>
          <a:prstGeom prst="triangle">
            <a:avLst/>
          </a:pr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>
            <a:off x="5307090" y="2092362"/>
            <a:ext cx="0" cy="79923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5945505" y="2094213"/>
            <a:ext cx="640080" cy="795528"/>
          </a:xfrm>
          <a:prstGeom prst="rect">
            <a:avLst/>
          </a:pr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 rot="16200000">
            <a:off x="5549247" y="2401372"/>
            <a:ext cx="792521" cy="18121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6588705" y="2094213"/>
            <a:ext cx="640080" cy="795528"/>
          </a:xfrm>
          <a:prstGeom prst="rect">
            <a:avLst/>
          </a:pr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/>
          <p:cNvCxnSpPr/>
          <p:nvPr/>
        </p:nvCxnSpPr>
        <p:spPr>
          <a:xfrm>
            <a:off x="6588705" y="2092362"/>
            <a:ext cx="0" cy="79923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Isosceles Triangle 87"/>
          <p:cNvSpPr/>
          <p:nvPr/>
        </p:nvSpPr>
        <p:spPr>
          <a:xfrm rot="5400000">
            <a:off x="7143669" y="2174921"/>
            <a:ext cx="804350" cy="634115"/>
          </a:xfrm>
          <a:prstGeom prst="triangle">
            <a:avLst/>
          </a:pr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 rot="16200000">
            <a:off x="6835307" y="2401372"/>
            <a:ext cx="792521" cy="18121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4648686" y="2932620"/>
            <a:ext cx="131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Focal plane mask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927181" y="2932620"/>
            <a:ext cx="131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Lyot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 plane mask</a:t>
            </a:r>
          </a:p>
        </p:txBody>
      </p:sp>
      <p:cxnSp>
        <p:nvCxnSpPr>
          <p:cNvPr id="92" name="Straight Connector 91"/>
          <p:cNvCxnSpPr/>
          <p:nvPr/>
        </p:nvCxnSpPr>
        <p:spPr>
          <a:xfrm>
            <a:off x="7862901" y="2092362"/>
            <a:ext cx="0" cy="79923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3" name="Picture 92" descr="ezgif.com-crop (1).gif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603" y="2089802"/>
            <a:ext cx="812402" cy="799608"/>
          </a:xfrm>
          <a:prstGeom prst="rect">
            <a:avLst/>
          </a:prstGeom>
          <a:ln>
            <a:noFill/>
          </a:ln>
        </p:spPr>
      </p:pic>
      <p:cxnSp>
        <p:nvCxnSpPr>
          <p:cNvPr id="95" name="Straight Arrow Connector 94"/>
          <p:cNvCxnSpPr/>
          <p:nvPr/>
        </p:nvCxnSpPr>
        <p:spPr>
          <a:xfrm>
            <a:off x="2792351" y="3264453"/>
            <a:ext cx="0" cy="283464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ight Triangle 95"/>
          <p:cNvSpPr/>
          <p:nvPr/>
        </p:nvSpPr>
        <p:spPr>
          <a:xfrm rot="18876018">
            <a:off x="2719387" y="3450539"/>
            <a:ext cx="145930" cy="145930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sf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03" y="2097167"/>
            <a:ext cx="816864" cy="804672"/>
          </a:xfrm>
          <a:prstGeom prst="rect">
            <a:avLst/>
          </a:prstGeom>
        </p:spPr>
      </p:pic>
      <p:pic>
        <p:nvPicPr>
          <p:cNvPr id="94" name="Picture 93" descr="psf_dark.p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47" t="4819" r="60723" b="55212"/>
          <a:stretch/>
        </p:blipFill>
        <p:spPr>
          <a:xfrm>
            <a:off x="7994603" y="2088627"/>
            <a:ext cx="812402" cy="8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64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132"/>
            <a:ext cx="9144001" cy="51486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9361-13B2-EE47-A034-CB6D03444A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63781" y="127304"/>
            <a:ext cx="7398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Adaptive Optics &amp; </a:t>
            </a:r>
            <a:r>
              <a:rPr lang="en-US" sz="4000" dirty="0" err="1">
                <a:solidFill>
                  <a:srgbClr val="FFFFFF"/>
                </a:solidFill>
              </a:rPr>
              <a:t>Coronagraphy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194" name="Straight Connector 193"/>
          <p:cNvCxnSpPr/>
          <p:nvPr/>
        </p:nvCxnSpPr>
        <p:spPr>
          <a:xfrm>
            <a:off x="1210602" y="4360912"/>
            <a:ext cx="2154513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V="1">
            <a:off x="3358467" y="4073130"/>
            <a:ext cx="0" cy="287783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910456" y="2633848"/>
            <a:ext cx="0" cy="1488366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Right Triangle 196"/>
          <p:cNvSpPr/>
          <p:nvPr/>
        </p:nvSpPr>
        <p:spPr>
          <a:xfrm rot="8135736">
            <a:off x="838120" y="3323166"/>
            <a:ext cx="145930" cy="145930"/>
          </a:xfrm>
          <a:prstGeom prst="rtTriangle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ight Triangle 197"/>
          <p:cNvSpPr/>
          <p:nvPr/>
        </p:nvSpPr>
        <p:spPr>
          <a:xfrm rot="2700346">
            <a:off x="2043844" y="4287885"/>
            <a:ext cx="145930" cy="145930"/>
          </a:xfrm>
          <a:prstGeom prst="rtTriangle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9" name="Picture 19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24" y="4071055"/>
            <a:ext cx="1047954" cy="785966"/>
          </a:xfrm>
          <a:prstGeom prst="rect">
            <a:avLst/>
          </a:prstGeom>
        </p:spPr>
      </p:pic>
      <p:sp>
        <p:nvSpPr>
          <p:cNvPr id="200" name="TextBox 199"/>
          <p:cNvSpPr txBox="1"/>
          <p:nvPr/>
        </p:nvSpPr>
        <p:spPr>
          <a:xfrm>
            <a:off x="2860001" y="1675620"/>
            <a:ext cx="163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Science light</a:t>
            </a:r>
          </a:p>
        </p:txBody>
      </p:sp>
      <p:cxnSp>
        <p:nvCxnSpPr>
          <p:cNvPr id="201" name="Straight Arrow Connector 200"/>
          <p:cNvCxnSpPr/>
          <p:nvPr/>
        </p:nvCxnSpPr>
        <p:spPr>
          <a:xfrm>
            <a:off x="4177039" y="1896819"/>
            <a:ext cx="279630" cy="0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TextBox 202"/>
          <p:cNvSpPr txBox="1"/>
          <p:nvPr/>
        </p:nvSpPr>
        <p:spPr>
          <a:xfrm>
            <a:off x="1432078" y="3119096"/>
            <a:ext cx="13242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Wavefront sensing light</a:t>
            </a:r>
          </a:p>
        </p:txBody>
      </p:sp>
      <p:grpSp>
        <p:nvGrpSpPr>
          <p:cNvPr id="229" name="Group 228"/>
          <p:cNvGrpSpPr/>
          <p:nvPr/>
        </p:nvGrpSpPr>
        <p:grpSpPr>
          <a:xfrm>
            <a:off x="2982645" y="3829587"/>
            <a:ext cx="768505" cy="242464"/>
            <a:chOff x="3932837" y="5044986"/>
            <a:chExt cx="1087728" cy="343179"/>
          </a:xfrm>
        </p:grpSpPr>
        <p:cxnSp>
          <p:nvCxnSpPr>
            <p:cNvPr id="230" name="Straight Connector 229"/>
            <p:cNvCxnSpPr/>
            <p:nvPr/>
          </p:nvCxnSpPr>
          <p:spPr>
            <a:xfrm>
              <a:off x="3941689" y="5075617"/>
              <a:ext cx="123072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stCxn id="239" idx="2"/>
            </p:cNvCxnSpPr>
            <p:nvPr/>
          </p:nvCxnSpPr>
          <p:spPr>
            <a:xfrm flipH="1">
              <a:off x="4066805" y="5075617"/>
              <a:ext cx="13396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stCxn id="239" idx="2"/>
            </p:cNvCxnSpPr>
            <p:nvPr/>
          </p:nvCxnSpPr>
          <p:spPr>
            <a:xfrm>
              <a:off x="4200772" y="5075617"/>
              <a:ext cx="133968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240" idx="2"/>
            </p:cNvCxnSpPr>
            <p:nvPr/>
          </p:nvCxnSpPr>
          <p:spPr>
            <a:xfrm flipH="1">
              <a:off x="4334740" y="5075617"/>
              <a:ext cx="13396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>
              <a:stCxn id="240" idx="2"/>
            </p:cNvCxnSpPr>
            <p:nvPr/>
          </p:nvCxnSpPr>
          <p:spPr>
            <a:xfrm>
              <a:off x="4468707" y="5075617"/>
              <a:ext cx="1356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>
              <a:stCxn id="241" idx="2"/>
            </p:cNvCxnSpPr>
            <p:nvPr/>
          </p:nvCxnSpPr>
          <p:spPr>
            <a:xfrm flipH="1">
              <a:off x="4604314" y="5075617"/>
              <a:ext cx="132916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41" idx="2"/>
            </p:cNvCxnSpPr>
            <p:nvPr/>
          </p:nvCxnSpPr>
          <p:spPr>
            <a:xfrm>
              <a:off x="4737230" y="5075617"/>
              <a:ext cx="1356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flipH="1">
              <a:off x="4872837" y="5075617"/>
              <a:ext cx="122198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932837" y="5388165"/>
              <a:ext cx="1087728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38"/>
            <p:cNvSpPr/>
            <p:nvPr/>
          </p:nvSpPr>
          <p:spPr>
            <a:xfrm>
              <a:off x="4200772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46870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737230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93283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2976093" y="3830666"/>
            <a:ext cx="768505" cy="242464"/>
            <a:chOff x="3932837" y="5044986"/>
            <a:chExt cx="1087728" cy="343179"/>
          </a:xfrm>
        </p:grpSpPr>
        <p:cxnSp>
          <p:nvCxnSpPr>
            <p:cNvPr id="244" name="Straight Connector 243"/>
            <p:cNvCxnSpPr/>
            <p:nvPr/>
          </p:nvCxnSpPr>
          <p:spPr>
            <a:xfrm>
              <a:off x="3941689" y="5075617"/>
              <a:ext cx="190276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>
              <a:stCxn id="253" idx="2"/>
            </p:cNvCxnSpPr>
            <p:nvPr/>
          </p:nvCxnSpPr>
          <p:spPr>
            <a:xfrm flipH="1">
              <a:off x="4131965" y="5075617"/>
              <a:ext cx="688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stCxn id="253" idx="2"/>
            </p:cNvCxnSpPr>
            <p:nvPr/>
          </p:nvCxnSpPr>
          <p:spPr>
            <a:xfrm>
              <a:off x="4200772" y="5075617"/>
              <a:ext cx="70893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>
              <a:stCxn id="254" idx="2"/>
            </p:cNvCxnSpPr>
            <p:nvPr/>
          </p:nvCxnSpPr>
          <p:spPr>
            <a:xfrm flipH="1">
              <a:off x="4271665" y="5075617"/>
              <a:ext cx="197042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>
              <a:stCxn id="254" idx="2"/>
            </p:cNvCxnSpPr>
            <p:nvPr/>
          </p:nvCxnSpPr>
          <p:spPr>
            <a:xfrm>
              <a:off x="4468707" y="5075617"/>
              <a:ext cx="60133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>
              <a:stCxn id="255" idx="2"/>
            </p:cNvCxnSpPr>
            <p:nvPr/>
          </p:nvCxnSpPr>
          <p:spPr>
            <a:xfrm flipH="1">
              <a:off x="4528840" y="5075617"/>
              <a:ext cx="208390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>
              <a:stCxn id="255" idx="2"/>
            </p:cNvCxnSpPr>
            <p:nvPr/>
          </p:nvCxnSpPr>
          <p:spPr>
            <a:xfrm>
              <a:off x="4737230" y="5075617"/>
              <a:ext cx="188485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H="1">
              <a:off x="4925715" y="5075617"/>
              <a:ext cx="69320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3932837" y="5388165"/>
              <a:ext cx="1087728" cy="0"/>
            </a:xfrm>
            <a:prstGeom prst="line">
              <a:avLst/>
            </a:prstGeom>
            <a:ln w="38100" cmpd="sng">
              <a:solidFill>
                <a:srgbClr val="5959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/>
            <p:cNvSpPr/>
            <p:nvPr/>
          </p:nvSpPr>
          <p:spPr>
            <a:xfrm>
              <a:off x="4200772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46870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737230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93283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7" name="Rectangle 139"/>
          <p:cNvSpPr/>
          <p:nvPr/>
        </p:nvSpPr>
        <p:spPr>
          <a:xfrm>
            <a:off x="2965643" y="2092869"/>
            <a:ext cx="1711439" cy="789038"/>
          </a:xfrm>
          <a:custGeom>
            <a:avLst/>
            <a:gdLst/>
            <a:ahLst/>
            <a:cxnLst/>
            <a:rect l="l" t="t" r="r" b="b"/>
            <a:pathLst>
              <a:path w="2422339" h="1116790">
                <a:moveTo>
                  <a:pt x="0" y="0"/>
                </a:moveTo>
                <a:lnTo>
                  <a:pt x="1118212" y="0"/>
                </a:lnTo>
                <a:lnTo>
                  <a:pt x="1120135" y="0"/>
                </a:lnTo>
                <a:lnTo>
                  <a:pt x="2422339" y="0"/>
                </a:lnTo>
                <a:lnTo>
                  <a:pt x="2422339" y="1116790"/>
                </a:lnTo>
                <a:lnTo>
                  <a:pt x="1118212" y="1116790"/>
                </a:lnTo>
                <a:lnTo>
                  <a:pt x="1118212" y="1107540"/>
                </a:lnTo>
                <a:close/>
              </a:path>
            </a:pathLst>
          </a:cu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ight Triangle 284"/>
          <p:cNvSpPr/>
          <p:nvPr/>
        </p:nvSpPr>
        <p:spPr>
          <a:xfrm rot="13474011">
            <a:off x="4364215" y="1823855"/>
            <a:ext cx="145930" cy="145930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/>
          <p:cNvGrpSpPr/>
          <p:nvPr/>
        </p:nvGrpSpPr>
        <p:grpSpPr>
          <a:xfrm rot="2119063">
            <a:off x="723238" y="1011901"/>
            <a:ext cx="925760" cy="850129"/>
            <a:chOff x="2694300" y="3632147"/>
            <a:chExt cx="2639973" cy="2424298"/>
          </a:xfrm>
        </p:grpSpPr>
        <p:sp>
          <p:nvSpPr>
            <p:cNvPr id="168" name="Freeform 167"/>
            <p:cNvSpPr/>
            <p:nvPr/>
          </p:nvSpPr>
          <p:spPr>
            <a:xfrm>
              <a:off x="2694300" y="3632147"/>
              <a:ext cx="1828800" cy="1285875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Freeform 168"/>
            <p:cNvSpPr/>
            <p:nvPr/>
          </p:nvSpPr>
          <p:spPr>
            <a:xfrm>
              <a:off x="3505477" y="4770574"/>
              <a:ext cx="1828796" cy="1285871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2" name="Straight Connector 141"/>
          <p:cNvCxnSpPr/>
          <p:nvPr/>
        </p:nvCxnSpPr>
        <p:spPr>
          <a:xfrm>
            <a:off x="1990145" y="2099117"/>
            <a:ext cx="0" cy="789354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2561131" y="2099117"/>
            <a:ext cx="0" cy="789354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rot="2710673">
            <a:off x="698336" y="2246848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rot="2710673">
            <a:off x="804729" y="2353905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rot="2710673">
            <a:off x="911123" y="2460961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rot="2710673">
            <a:off x="1017516" y="2568017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rot="2710673">
            <a:off x="1123909" y="2675073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rot="2710673">
            <a:off x="1230303" y="2782129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rot="2710673">
            <a:off x="1336696" y="2889185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Rectangle 176"/>
          <p:cNvSpPr/>
          <p:nvPr/>
        </p:nvSpPr>
        <p:spPr>
          <a:xfrm rot="2710673">
            <a:off x="413787" y="2568018"/>
            <a:ext cx="1207458" cy="14411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8" name="Straight Connector 177"/>
          <p:cNvCxnSpPr>
            <a:cxnSpLocks noChangeAspect="1"/>
          </p:cNvCxnSpPr>
          <p:nvPr/>
        </p:nvCxnSpPr>
        <p:spPr>
          <a:xfrm rot="2710673">
            <a:off x="756286" y="2092255"/>
            <a:ext cx="0" cy="162405"/>
          </a:xfrm>
          <a:prstGeom prst="line">
            <a:avLst/>
          </a:prstGeom>
          <a:ln w="1270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2710673">
            <a:off x="845908" y="2232131"/>
            <a:ext cx="0" cy="144117"/>
          </a:xfrm>
          <a:prstGeom prst="line">
            <a:avLst/>
          </a:prstGeom>
          <a:ln w="1270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rot="2710673">
            <a:off x="966405" y="2297643"/>
            <a:ext cx="0" cy="144117"/>
          </a:xfrm>
          <a:prstGeom prst="line">
            <a:avLst/>
          </a:prstGeom>
          <a:ln w="1270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rot="2710673">
            <a:off x="1057079" y="2427802"/>
            <a:ext cx="0" cy="144117"/>
          </a:xfrm>
          <a:prstGeom prst="line">
            <a:avLst/>
          </a:prstGeom>
          <a:ln w="1270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>
            <a:cxnSpLocks noChangeAspect="1"/>
          </p:cNvCxnSpPr>
          <p:nvPr/>
        </p:nvCxnSpPr>
        <p:spPr>
          <a:xfrm rot="2710673">
            <a:off x="1156262" y="2544677"/>
            <a:ext cx="0" cy="125828"/>
          </a:xfrm>
          <a:prstGeom prst="line">
            <a:avLst/>
          </a:prstGeom>
          <a:ln w="1270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rot="2710673">
            <a:off x="1285585" y="2612585"/>
            <a:ext cx="0" cy="144117"/>
          </a:xfrm>
          <a:prstGeom prst="line">
            <a:avLst/>
          </a:prstGeom>
          <a:ln w="1270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cxnSpLocks noChangeAspect="1"/>
          </p:cNvCxnSpPr>
          <p:nvPr/>
        </p:nvCxnSpPr>
        <p:spPr>
          <a:xfrm rot="2710673">
            <a:off x="1377525" y="2768315"/>
            <a:ext cx="0" cy="125828"/>
          </a:xfrm>
          <a:prstGeom prst="line">
            <a:avLst/>
          </a:prstGeom>
          <a:ln w="1270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2710673">
            <a:off x="1494201" y="2818784"/>
            <a:ext cx="0" cy="144117"/>
          </a:xfrm>
          <a:prstGeom prst="line">
            <a:avLst/>
          </a:prstGeom>
          <a:ln w="1270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Right Triangle 181"/>
          <p:cNvSpPr/>
          <p:nvPr/>
        </p:nvSpPr>
        <p:spPr>
          <a:xfrm>
            <a:off x="791108" y="987425"/>
            <a:ext cx="2966479" cy="1901755"/>
          </a:xfrm>
          <a:custGeom>
            <a:avLst/>
            <a:gdLst/>
            <a:ahLst/>
            <a:cxnLst/>
            <a:rect l="l" t="t" r="r" b="b"/>
            <a:pathLst>
              <a:path w="4184463" h="2682584">
                <a:moveTo>
                  <a:pt x="0" y="0"/>
                </a:moveTo>
                <a:lnTo>
                  <a:pt x="1116790" y="0"/>
                </a:lnTo>
                <a:lnTo>
                  <a:pt x="1116790" y="1561940"/>
                </a:lnTo>
                <a:lnTo>
                  <a:pt x="148469" y="1561940"/>
                </a:lnTo>
                <a:lnTo>
                  <a:pt x="148469" y="1561941"/>
                </a:lnTo>
                <a:lnTo>
                  <a:pt x="1116791" y="1561941"/>
                </a:lnTo>
                <a:lnTo>
                  <a:pt x="1116791" y="1565794"/>
                </a:lnTo>
                <a:lnTo>
                  <a:pt x="3067672" y="1565794"/>
                </a:lnTo>
                <a:lnTo>
                  <a:pt x="3067672" y="1565790"/>
                </a:lnTo>
                <a:lnTo>
                  <a:pt x="3067676" y="1565794"/>
                </a:lnTo>
                <a:lnTo>
                  <a:pt x="3070847" y="1565794"/>
                </a:lnTo>
                <a:lnTo>
                  <a:pt x="3070847" y="1568965"/>
                </a:lnTo>
                <a:lnTo>
                  <a:pt x="4184463" y="2682584"/>
                </a:lnTo>
                <a:lnTo>
                  <a:pt x="3070847" y="2682584"/>
                </a:lnTo>
                <a:lnTo>
                  <a:pt x="3067672" y="2682584"/>
                </a:lnTo>
                <a:lnTo>
                  <a:pt x="1115426" y="2682584"/>
                </a:lnTo>
                <a:lnTo>
                  <a:pt x="1115426" y="2665956"/>
                </a:lnTo>
                <a:lnTo>
                  <a:pt x="1013361" y="2533230"/>
                </a:lnTo>
                <a:lnTo>
                  <a:pt x="894864" y="2533230"/>
                </a:lnTo>
                <a:lnTo>
                  <a:pt x="894864" y="2546106"/>
                </a:lnTo>
                <a:lnTo>
                  <a:pt x="827065" y="2476646"/>
                </a:lnTo>
                <a:lnTo>
                  <a:pt x="894864" y="2476646"/>
                </a:lnTo>
                <a:lnTo>
                  <a:pt x="1115426" y="2476646"/>
                </a:lnTo>
                <a:lnTo>
                  <a:pt x="1115426" y="2476448"/>
                </a:lnTo>
                <a:lnTo>
                  <a:pt x="846839" y="2476448"/>
                </a:lnTo>
                <a:lnTo>
                  <a:pt x="846839" y="2256815"/>
                </a:lnTo>
                <a:lnTo>
                  <a:pt x="846838" y="2256815"/>
                </a:lnTo>
                <a:lnTo>
                  <a:pt x="846838" y="2448386"/>
                </a:lnTo>
                <a:lnTo>
                  <a:pt x="739304" y="2256815"/>
                </a:lnTo>
                <a:lnTo>
                  <a:pt x="548176" y="2256815"/>
                </a:lnTo>
                <a:cubicBezTo>
                  <a:pt x="581896" y="2204695"/>
                  <a:pt x="565036" y="2152576"/>
                  <a:pt x="554498" y="2100457"/>
                </a:cubicBezTo>
                <a:lnTo>
                  <a:pt x="551350" y="2074502"/>
                </a:lnTo>
                <a:lnTo>
                  <a:pt x="551350" y="2122552"/>
                </a:lnTo>
                <a:lnTo>
                  <a:pt x="469439" y="2048337"/>
                </a:lnTo>
                <a:lnTo>
                  <a:pt x="368649" y="2048337"/>
                </a:lnTo>
                <a:lnTo>
                  <a:pt x="368649" y="1899066"/>
                </a:lnTo>
                <a:lnTo>
                  <a:pt x="324256" y="1826917"/>
                </a:lnTo>
                <a:lnTo>
                  <a:pt x="148468" y="1826917"/>
                </a:lnTo>
                <a:lnTo>
                  <a:pt x="148468" y="1699802"/>
                </a:lnTo>
                <a:lnTo>
                  <a:pt x="60204" y="1561940"/>
                </a:lnTo>
                <a:lnTo>
                  <a:pt x="0" y="1561940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ight Triangle 119"/>
          <p:cNvSpPr/>
          <p:nvPr/>
        </p:nvSpPr>
        <p:spPr>
          <a:xfrm>
            <a:off x="2960119" y="2094182"/>
            <a:ext cx="791402" cy="1712727"/>
          </a:xfrm>
          <a:custGeom>
            <a:avLst/>
            <a:gdLst/>
            <a:ahLst/>
            <a:cxnLst/>
            <a:rect l="l" t="t" r="r" b="b"/>
            <a:pathLst>
              <a:path w="1120135" h="2424162">
                <a:moveTo>
                  <a:pt x="0" y="0"/>
                </a:moveTo>
                <a:lnTo>
                  <a:pt x="1120135" y="1118589"/>
                </a:lnTo>
                <a:lnTo>
                  <a:pt x="1116790" y="1118589"/>
                </a:lnTo>
                <a:lnTo>
                  <a:pt x="1116790" y="2424162"/>
                </a:lnTo>
                <a:lnTo>
                  <a:pt x="0" y="2424162"/>
                </a:lnTo>
                <a:lnTo>
                  <a:pt x="0" y="1118589"/>
                </a:lnTo>
                <a:lnTo>
                  <a:pt x="0" y="1117304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Straight Connector 190"/>
          <p:cNvCxnSpPr/>
          <p:nvPr/>
        </p:nvCxnSpPr>
        <p:spPr>
          <a:xfrm>
            <a:off x="2965643" y="2097167"/>
            <a:ext cx="796025" cy="783441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Rectangle 265"/>
          <p:cNvSpPr/>
          <p:nvPr/>
        </p:nvSpPr>
        <p:spPr>
          <a:xfrm>
            <a:off x="2901907" y="3791188"/>
            <a:ext cx="913123" cy="28194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WFS</a:t>
            </a:r>
          </a:p>
        </p:txBody>
      </p:sp>
      <p:grpSp>
        <p:nvGrpSpPr>
          <p:cNvPr id="147" name="Group 146"/>
          <p:cNvGrpSpPr/>
          <p:nvPr/>
        </p:nvGrpSpPr>
        <p:grpSpPr>
          <a:xfrm>
            <a:off x="832932" y="2012205"/>
            <a:ext cx="750178" cy="965390"/>
            <a:chOff x="886220" y="2527751"/>
            <a:chExt cx="1058188" cy="1361763"/>
          </a:xfrm>
        </p:grpSpPr>
        <p:sp>
          <p:nvSpPr>
            <p:cNvPr id="165" name="Rectangle 195"/>
            <p:cNvSpPr/>
            <p:nvPr/>
          </p:nvSpPr>
          <p:spPr>
            <a:xfrm>
              <a:off x="886220" y="2646114"/>
              <a:ext cx="1058188" cy="1108291"/>
            </a:xfrm>
            <a:custGeom>
              <a:avLst/>
              <a:gdLst/>
              <a:ahLst/>
              <a:cxnLst/>
              <a:rect l="l" t="t" r="r" b="b"/>
              <a:pathLst>
                <a:path w="1058188" h="1108291">
                  <a:moveTo>
                    <a:pt x="768462" y="917207"/>
                  </a:moveTo>
                  <a:lnTo>
                    <a:pt x="836261" y="917207"/>
                  </a:lnTo>
                  <a:lnTo>
                    <a:pt x="1058188" y="917207"/>
                  </a:lnTo>
                  <a:lnTo>
                    <a:pt x="1058188" y="973791"/>
                  </a:lnTo>
                  <a:lnTo>
                    <a:pt x="1058187" y="973791"/>
                  </a:lnTo>
                  <a:lnTo>
                    <a:pt x="1058187" y="1108291"/>
                  </a:lnTo>
                  <a:lnTo>
                    <a:pt x="954758" y="973791"/>
                  </a:lnTo>
                  <a:lnTo>
                    <a:pt x="836261" y="973791"/>
                  </a:lnTo>
                  <a:lnTo>
                    <a:pt x="836261" y="986667"/>
                  </a:lnTo>
                  <a:close/>
                  <a:moveTo>
                    <a:pt x="0" y="0"/>
                  </a:moveTo>
                  <a:lnTo>
                    <a:pt x="89866" y="0"/>
                  </a:lnTo>
                  <a:lnTo>
                    <a:pt x="89866" y="2502"/>
                  </a:lnTo>
                  <a:lnTo>
                    <a:pt x="1058188" y="2502"/>
                  </a:lnTo>
                  <a:lnTo>
                    <a:pt x="1058188" y="267478"/>
                  </a:lnTo>
                  <a:lnTo>
                    <a:pt x="1058188" y="488898"/>
                  </a:lnTo>
                  <a:lnTo>
                    <a:pt x="1058188" y="695589"/>
                  </a:lnTo>
                  <a:lnTo>
                    <a:pt x="1058188" y="697376"/>
                  </a:lnTo>
                  <a:lnTo>
                    <a:pt x="1058188" y="917009"/>
                  </a:lnTo>
                  <a:lnTo>
                    <a:pt x="788236" y="917009"/>
                  </a:lnTo>
                  <a:lnTo>
                    <a:pt x="788236" y="697376"/>
                  </a:lnTo>
                  <a:lnTo>
                    <a:pt x="788235" y="697376"/>
                  </a:lnTo>
                  <a:lnTo>
                    <a:pt x="788235" y="888947"/>
                  </a:lnTo>
                  <a:lnTo>
                    <a:pt x="680701" y="697376"/>
                  </a:lnTo>
                  <a:lnTo>
                    <a:pt x="489573" y="697376"/>
                  </a:lnTo>
                  <a:cubicBezTo>
                    <a:pt x="523294" y="645256"/>
                    <a:pt x="506433" y="593137"/>
                    <a:pt x="495896" y="541018"/>
                  </a:cubicBezTo>
                  <a:lnTo>
                    <a:pt x="492747" y="515063"/>
                  </a:lnTo>
                  <a:lnTo>
                    <a:pt x="492747" y="563113"/>
                  </a:lnTo>
                  <a:lnTo>
                    <a:pt x="410836" y="488898"/>
                  </a:lnTo>
                  <a:lnTo>
                    <a:pt x="310046" y="488898"/>
                  </a:lnTo>
                  <a:lnTo>
                    <a:pt x="310046" y="339627"/>
                  </a:lnTo>
                  <a:lnTo>
                    <a:pt x="265653" y="267478"/>
                  </a:lnTo>
                  <a:lnTo>
                    <a:pt x="89865" y="267478"/>
                  </a:lnTo>
                  <a:lnTo>
                    <a:pt x="89865" y="140363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reeform 165"/>
            <p:cNvSpPr/>
            <p:nvPr/>
          </p:nvSpPr>
          <p:spPr>
            <a:xfrm rot="4577688">
              <a:off x="692984" y="2790397"/>
              <a:ext cx="1361763" cy="836472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192" name="Straight Connector 191"/>
          <p:cNvCxnSpPr/>
          <p:nvPr/>
        </p:nvCxnSpPr>
        <p:spPr>
          <a:xfrm flipH="1">
            <a:off x="2960120" y="3285113"/>
            <a:ext cx="791028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4208531" y="2092869"/>
            <a:ext cx="0" cy="787582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Isosceles Triangle 76"/>
          <p:cNvSpPr/>
          <p:nvPr/>
        </p:nvSpPr>
        <p:spPr>
          <a:xfrm rot="5400000">
            <a:off x="4586193" y="2174921"/>
            <a:ext cx="804350" cy="634115"/>
          </a:xfrm>
          <a:prstGeom prst="triangle">
            <a:avLst/>
          </a:pr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>
            <a:spLocks noChangeAspect="1"/>
          </p:cNvSpPr>
          <p:nvPr/>
        </p:nvSpPr>
        <p:spPr>
          <a:xfrm rot="16200000">
            <a:off x="4277831" y="2401372"/>
            <a:ext cx="792521" cy="18121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Isosceles Triangle 79"/>
          <p:cNvSpPr/>
          <p:nvPr/>
        </p:nvSpPr>
        <p:spPr>
          <a:xfrm rot="16200000">
            <a:off x="5224145" y="2171938"/>
            <a:ext cx="802642" cy="640080"/>
          </a:xfrm>
          <a:prstGeom prst="triangle">
            <a:avLst/>
          </a:pr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>
            <a:off x="5307090" y="2092362"/>
            <a:ext cx="0" cy="79923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5945505" y="2094213"/>
            <a:ext cx="640080" cy="795528"/>
          </a:xfrm>
          <a:prstGeom prst="rect">
            <a:avLst/>
          </a:pr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 rot="16200000">
            <a:off x="5549247" y="2401372"/>
            <a:ext cx="792521" cy="18121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6588705" y="2094213"/>
            <a:ext cx="640080" cy="795528"/>
          </a:xfrm>
          <a:prstGeom prst="rect">
            <a:avLst/>
          </a:pr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/>
          <p:cNvCxnSpPr/>
          <p:nvPr/>
        </p:nvCxnSpPr>
        <p:spPr>
          <a:xfrm>
            <a:off x="6588705" y="2092362"/>
            <a:ext cx="0" cy="79923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Isosceles Triangle 87"/>
          <p:cNvSpPr/>
          <p:nvPr/>
        </p:nvSpPr>
        <p:spPr>
          <a:xfrm rot="5400000">
            <a:off x="7143669" y="2174921"/>
            <a:ext cx="804350" cy="634115"/>
          </a:xfrm>
          <a:prstGeom prst="triangle">
            <a:avLst/>
          </a:pr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 rot="16200000">
            <a:off x="6835307" y="2401372"/>
            <a:ext cx="792521" cy="181210"/>
          </a:xfrm>
          <a:prstGeom prst="ellipse">
            <a:avLst/>
          </a:prstGeom>
          <a:gradFill flip="none" rotWithShape="1">
            <a:gsLst>
              <a:gs pos="0">
                <a:srgbClr val="FC6908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  <a:tileRect/>
          </a:gradFill>
          <a:ln w="19050" cmpd="sng">
            <a:solidFill>
              <a:srgbClr val="FC690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4648686" y="2932620"/>
            <a:ext cx="131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Focal plane mask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927181" y="2932620"/>
            <a:ext cx="131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Lyot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 plane mask</a:t>
            </a:r>
          </a:p>
        </p:txBody>
      </p:sp>
      <p:cxnSp>
        <p:nvCxnSpPr>
          <p:cNvPr id="92" name="Straight Connector 91"/>
          <p:cNvCxnSpPr/>
          <p:nvPr/>
        </p:nvCxnSpPr>
        <p:spPr>
          <a:xfrm>
            <a:off x="7862901" y="2092362"/>
            <a:ext cx="0" cy="79923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3" name="Picture 92" descr="ezgif.com-crop (1).gif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603" y="2089802"/>
            <a:ext cx="812402" cy="799608"/>
          </a:xfrm>
          <a:prstGeom prst="rect">
            <a:avLst/>
          </a:prstGeom>
          <a:ln>
            <a:noFill/>
          </a:ln>
        </p:spPr>
      </p:pic>
      <p:cxnSp>
        <p:nvCxnSpPr>
          <p:cNvPr id="95" name="Straight Arrow Connector 94"/>
          <p:cNvCxnSpPr/>
          <p:nvPr/>
        </p:nvCxnSpPr>
        <p:spPr>
          <a:xfrm>
            <a:off x="2792351" y="3264453"/>
            <a:ext cx="0" cy="283464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ight Triangle 95"/>
          <p:cNvSpPr/>
          <p:nvPr/>
        </p:nvSpPr>
        <p:spPr>
          <a:xfrm rot="18876018">
            <a:off x="2719387" y="3450539"/>
            <a:ext cx="145930" cy="145930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sf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03" y="2097167"/>
            <a:ext cx="816864" cy="804672"/>
          </a:xfrm>
          <a:prstGeom prst="rect">
            <a:avLst/>
          </a:prstGeom>
        </p:spPr>
      </p:pic>
      <p:pic>
        <p:nvPicPr>
          <p:cNvPr id="94" name="Picture 93" descr="psf_dark.p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47" t="4819" r="60723" b="55212"/>
          <a:stretch/>
        </p:blipFill>
        <p:spPr>
          <a:xfrm>
            <a:off x="7994603" y="2088627"/>
            <a:ext cx="812402" cy="8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58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59888" y="0"/>
            <a:ext cx="4349480" cy="5143872"/>
            <a:chOff x="1341855" y="828529"/>
            <a:chExt cx="2100265" cy="2483859"/>
          </a:xfrm>
        </p:grpSpPr>
        <p:sp>
          <p:nvSpPr>
            <p:cNvPr id="6" name="Rectangle 5"/>
            <p:cNvSpPr/>
            <p:nvPr/>
          </p:nvSpPr>
          <p:spPr>
            <a:xfrm>
              <a:off x="1341855" y="828529"/>
              <a:ext cx="2100265" cy="248385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 descr="Bowler_planet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07" b="14167"/>
            <a:stretch/>
          </p:blipFill>
          <p:spPr>
            <a:xfrm>
              <a:off x="1341855" y="828529"/>
              <a:ext cx="614117" cy="21256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Picture 3" descr="Bowler_planet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9" t="9648" r="1758" b="15082"/>
            <a:stretch/>
          </p:blipFill>
          <p:spPr>
            <a:xfrm>
              <a:off x="1848022" y="1066848"/>
              <a:ext cx="1439814" cy="1864042"/>
            </a:xfrm>
            <a:prstGeom prst="rect">
              <a:avLst/>
            </a:prstGeom>
            <a:noFill/>
          </p:spPr>
        </p:pic>
        <p:pic>
          <p:nvPicPr>
            <p:cNvPr id="5" name="Picture 4" descr="Bowler_planet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34" t="85352" r="1793" b="-1"/>
            <a:stretch/>
          </p:blipFill>
          <p:spPr>
            <a:xfrm>
              <a:off x="1695349" y="2922431"/>
              <a:ext cx="1592488" cy="362793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8" name="Picture 7" descr="Bowler_planet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78" t="91317" r="33306"/>
            <a:stretch/>
          </p:blipFill>
          <p:spPr>
            <a:xfrm>
              <a:off x="1928804" y="3097364"/>
              <a:ext cx="1181733" cy="215024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22" name="TextBox 21"/>
          <p:cNvSpPr txBox="1"/>
          <p:nvPr/>
        </p:nvSpPr>
        <p:spPr>
          <a:xfrm>
            <a:off x="1959888" y="4866501"/>
            <a:ext cx="1137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9A9A9A"/>
                </a:solidFill>
                <a:latin typeface="Calibri"/>
              </a:rPr>
              <a:t>Bowler 2016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14843" y="548270"/>
            <a:ext cx="1137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prstClr val="white">
                    <a:lumMod val="85000"/>
                  </a:prstClr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Calibri"/>
              </a:rPr>
              <a:t>Brown dwarf</a:t>
            </a:r>
          </a:p>
          <a:p>
            <a:pPr algn="ctr"/>
            <a:r>
              <a:rPr lang="en-US" sz="1200" dirty="0">
                <a:solidFill>
                  <a:prstClr val="white">
                    <a:lumMod val="85000"/>
                  </a:prstClr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Calibri"/>
              </a:rPr>
              <a:t> mass objects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994239" y="1810841"/>
            <a:ext cx="287679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693597" y="3698554"/>
            <a:ext cx="1967437" cy="435026"/>
            <a:chOff x="4614636" y="3645906"/>
            <a:chExt cx="2132030" cy="471422"/>
          </a:xfrm>
        </p:grpSpPr>
        <p:grpSp>
          <p:nvGrpSpPr>
            <p:cNvPr id="24" name="Group 23"/>
            <p:cNvGrpSpPr/>
            <p:nvPr/>
          </p:nvGrpSpPr>
          <p:grpSpPr>
            <a:xfrm>
              <a:off x="4659748" y="3645906"/>
              <a:ext cx="2086918" cy="276999"/>
              <a:chOff x="4155250" y="82851"/>
              <a:chExt cx="2086918" cy="276999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4292157" y="82851"/>
                <a:ext cx="19500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prstClr val="black"/>
                    </a:solidFill>
                    <a:latin typeface="Calibri"/>
                  </a:rPr>
                  <a:t>Imaged PMCs</a:t>
                </a:r>
              </a:p>
            </p:txBody>
          </p:sp>
          <p:pic>
            <p:nvPicPr>
              <p:cNvPr id="18" name="Picture 17" descr="Bowler_planets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615" t="53381" r="9332" b="43074"/>
              <a:stretch/>
            </p:blipFill>
            <p:spPr>
              <a:xfrm>
                <a:off x="4155250" y="137631"/>
                <a:ext cx="204107" cy="181797"/>
              </a:xfrm>
              <a:prstGeom prst="rect">
                <a:avLst/>
              </a:prstGeom>
              <a:noFill/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4614636" y="3840329"/>
              <a:ext cx="1137519" cy="276999"/>
              <a:chOff x="2963007" y="82851"/>
              <a:chExt cx="1137519" cy="276999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963007" y="82851"/>
                <a:ext cx="11375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prstClr val="black"/>
                    </a:solidFill>
                    <a:latin typeface="Calibri"/>
                  </a:rPr>
                  <a:t>RV planets</a:t>
                </a:r>
              </a:p>
            </p:txBody>
          </p:sp>
          <p:pic>
            <p:nvPicPr>
              <p:cNvPr id="19" name="Picture 18" descr="Bowler_planets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781" t="21431" r="23210" b="75566"/>
              <a:stretch/>
            </p:blipFill>
            <p:spPr>
              <a:xfrm>
                <a:off x="3008119" y="165427"/>
                <a:ext cx="199692" cy="154001"/>
              </a:xfrm>
              <a:prstGeom prst="rect">
                <a:avLst/>
              </a:prstGeom>
              <a:noFill/>
            </p:spPr>
          </p:pic>
        </p:grpSp>
        <p:sp>
          <p:nvSpPr>
            <p:cNvPr id="25" name="Rectangle 24"/>
            <p:cNvSpPr/>
            <p:nvPr/>
          </p:nvSpPr>
          <p:spPr>
            <a:xfrm>
              <a:off x="4614636" y="3645906"/>
              <a:ext cx="1092381" cy="4714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294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59888" y="0"/>
            <a:ext cx="4349480" cy="5143872"/>
            <a:chOff x="1341855" y="828529"/>
            <a:chExt cx="2100265" cy="2483859"/>
          </a:xfrm>
        </p:grpSpPr>
        <p:sp>
          <p:nvSpPr>
            <p:cNvPr id="6" name="Rectangle 5"/>
            <p:cNvSpPr/>
            <p:nvPr/>
          </p:nvSpPr>
          <p:spPr>
            <a:xfrm>
              <a:off x="1341855" y="828529"/>
              <a:ext cx="2100265" cy="248385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 descr="Bowler_planets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07" b="14167"/>
            <a:stretch/>
          </p:blipFill>
          <p:spPr>
            <a:xfrm>
              <a:off x="1341855" y="828529"/>
              <a:ext cx="614117" cy="21256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Picture 3" descr="Bowler_planets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9" t="8682" r="1758" b="15083"/>
            <a:stretch/>
          </p:blipFill>
          <p:spPr>
            <a:xfrm>
              <a:off x="1848022" y="1042933"/>
              <a:ext cx="1439814" cy="1887958"/>
            </a:xfrm>
            <a:prstGeom prst="rect">
              <a:avLst/>
            </a:prstGeom>
            <a:noFill/>
          </p:spPr>
        </p:pic>
        <p:pic>
          <p:nvPicPr>
            <p:cNvPr id="5" name="Picture 4" descr="Bowler_planets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34" t="85352" r="1793" b="-1"/>
            <a:stretch/>
          </p:blipFill>
          <p:spPr>
            <a:xfrm>
              <a:off x="1695349" y="2922431"/>
              <a:ext cx="1592488" cy="362793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8" name="Picture 7" descr="Bowler_planets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78" t="91317" r="33306"/>
            <a:stretch/>
          </p:blipFill>
          <p:spPr>
            <a:xfrm>
              <a:off x="1928804" y="3097364"/>
              <a:ext cx="1181733" cy="215024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12" name="Group 11"/>
          <p:cNvGrpSpPr/>
          <p:nvPr/>
        </p:nvGrpSpPr>
        <p:grpSpPr>
          <a:xfrm>
            <a:off x="5362024" y="2642470"/>
            <a:ext cx="2907694" cy="1491892"/>
            <a:chOff x="4636791" y="108406"/>
            <a:chExt cx="3149243" cy="1615827"/>
          </a:xfrm>
        </p:grpSpPr>
        <p:sp>
          <p:nvSpPr>
            <p:cNvPr id="10" name="Rectangle 9"/>
            <p:cNvSpPr/>
            <p:nvPr/>
          </p:nvSpPr>
          <p:spPr>
            <a:xfrm>
              <a:off x="4636791" y="108406"/>
              <a:ext cx="3149243" cy="1615827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txBody>
            <a:bodyPr wrap="square" tIns="91440" bIns="13716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The occurrence rate of 5–13 </a:t>
              </a:r>
              <a:r>
                <a:rPr lang="en-US" sz="1600" dirty="0" err="1">
                  <a:solidFill>
                    <a:prstClr val="black"/>
                  </a:solidFill>
                  <a:latin typeface="Calibri"/>
                </a:rPr>
                <a:t>M</a:t>
              </a:r>
              <a:r>
                <a:rPr lang="en-US" sz="1600" baseline="-25000" dirty="0" err="1">
                  <a:solidFill>
                    <a:prstClr val="black"/>
                  </a:solidFill>
                  <a:latin typeface="Calibri"/>
                </a:rPr>
                <a:t>Jup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 planets at orbital distances of 30–300 au from single, 5–300 </a:t>
              </a:r>
              <a:r>
                <a:rPr lang="en-US" sz="1600" dirty="0" err="1">
                  <a:solidFill>
                    <a:prstClr val="black"/>
                  </a:solidFill>
                  <a:latin typeface="Calibri"/>
                </a:rPr>
                <a:t>Myr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, 0.1–3.0 M</a:t>
              </a:r>
              <a:r>
                <a:rPr lang="en-US" sz="1600" baseline="-25000" dirty="0">
                  <a:solidFill>
                    <a:prstClr val="black"/>
                  </a:solidFill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 stars is </a:t>
              </a:r>
              <a:r>
                <a:rPr lang="en-US" sz="1600" dirty="0" err="1">
                  <a:solidFill>
                    <a:prstClr val="white"/>
                  </a:solidFill>
                  <a:latin typeface="Calibri"/>
                </a:rPr>
                <a:t>aaaaaaaa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(Bowler 2016)</a:t>
              </a:r>
              <a:endParaRPr lang="en-US" sz="1600" baseline="-250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765" y="1285348"/>
              <a:ext cx="759389" cy="262334"/>
            </a:xfrm>
            <a:prstGeom prst="rect">
              <a:avLst/>
            </a:prstGeom>
          </p:spPr>
        </p:pic>
      </p:grpSp>
      <p:cxnSp>
        <p:nvCxnSpPr>
          <p:cNvPr id="15" name="Straight Connector 14"/>
          <p:cNvCxnSpPr/>
          <p:nvPr/>
        </p:nvCxnSpPr>
        <p:spPr>
          <a:xfrm>
            <a:off x="2994239" y="1810841"/>
            <a:ext cx="287679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994239" y="548270"/>
            <a:ext cx="2876797" cy="1262571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4843" y="548270"/>
            <a:ext cx="1137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prstClr val="white">
                    <a:lumMod val="85000"/>
                  </a:prstClr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Calibri"/>
              </a:rPr>
              <a:t>Brown dwarf</a:t>
            </a:r>
          </a:p>
          <a:p>
            <a:pPr algn="ctr"/>
            <a:r>
              <a:rPr lang="en-US" sz="1200" dirty="0">
                <a:solidFill>
                  <a:prstClr val="white">
                    <a:lumMod val="85000"/>
                  </a:prstClr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Calibri"/>
              </a:rPr>
              <a:t> mass objects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9888" y="4866501"/>
            <a:ext cx="1137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9A9A9A"/>
                </a:solidFill>
                <a:latin typeface="Calibri"/>
              </a:rPr>
              <a:t>Bowler 2016</a:t>
            </a:r>
          </a:p>
        </p:txBody>
      </p:sp>
    </p:spTree>
    <p:extLst>
      <p:ext uri="{BB962C8B-B14F-4D97-AF65-F5344CB8AC3E}">
        <p14:creationId xmlns:p14="http://schemas.microsoft.com/office/powerpoint/2010/main" val="945322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arth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 b="39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rot="402709">
            <a:off x="1755222" y="694304"/>
            <a:ext cx="2880453" cy="1841957"/>
            <a:chOff x="358799" y="259278"/>
            <a:chExt cx="2846674" cy="1820357"/>
          </a:xfrm>
        </p:grpSpPr>
        <p:cxnSp>
          <p:nvCxnSpPr>
            <p:cNvPr id="12" name="Straight Connector 11"/>
            <p:cNvCxnSpPr/>
            <p:nvPr/>
          </p:nvCxnSpPr>
          <p:spPr>
            <a:xfrm rot="21197291" flipV="1">
              <a:off x="358799" y="259278"/>
              <a:ext cx="2627752" cy="1523823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cxnSpLocks/>
            </p:cNvCxnSpPr>
            <p:nvPr/>
          </p:nvCxnSpPr>
          <p:spPr>
            <a:xfrm rot="21197291" flipV="1">
              <a:off x="467801" y="412508"/>
              <a:ext cx="2629699" cy="1527215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21197291" flipV="1">
              <a:off x="575775" y="552420"/>
              <a:ext cx="2629698" cy="1527215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 rot="19759740">
            <a:off x="2203151" y="1996568"/>
            <a:ext cx="3237903" cy="1182217"/>
            <a:chOff x="-1732789" y="2908739"/>
            <a:chExt cx="1574452" cy="574861"/>
          </a:xfrm>
        </p:grpSpPr>
        <p:sp>
          <p:nvSpPr>
            <p:cNvPr id="16" name="Oval 15"/>
            <p:cNvSpPr/>
            <p:nvPr/>
          </p:nvSpPr>
          <p:spPr>
            <a:xfrm>
              <a:off x="-1580737" y="3039969"/>
              <a:ext cx="270933" cy="270933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-988071" y="3196602"/>
              <a:ext cx="270933" cy="270933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-581670" y="3039969"/>
              <a:ext cx="270933" cy="270933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-1275935" y="2917204"/>
              <a:ext cx="206921" cy="206921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-1024467" y="2908739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-828039" y="2985113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-1732789" y="2917204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-1732789" y="3310902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-1221066" y="3310902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-675987" y="3323439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-313271" y="3327162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-635334" y="2933639"/>
              <a:ext cx="106330" cy="10633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-407923" y="2908739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-296397" y="3005925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-255523" y="3196602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-715679" y="3166281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-505109" y="3386414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-1406990" y="2933639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-1727097" y="3137165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-1504176" y="3365768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-1337227" y="3337821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-1269659" y="3157967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-1124427" y="3185758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-1036664" y="3088572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 rot="180916">
            <a:off x="3093630" y="2674277"/>
            <a:ext cx="2964375" cy="2210048"/>
            <a:chOff x="2686681" y="3637545"/>
            <a:chExt cx="2133600" cy="1590675"/>
          </a:xfrm>
        </p:grpSpPr>
        <p:sp>
          <p:nvSpPr>
            <p:cNvPr id="41" name="Freeform 40"/>
            <p:cNvSpPr/>
            <p:nvPr/>
          </p:nvSpPr>
          <p:spPr>
            <a:xfrm>
              <a:off x="2686681" y="3637545"/>
              <a:ext cx="1828800" cy="1285875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839081" y="3789945"/>
              <a:ext cx="1828800" cy="1285875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2991481" y="3942345"/>
              <a:ext cx="1828800" cy="1285875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206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40" y="144770"/>
            <a:ext cx="3406193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FFFFFF"/>
                </a:solidFill>
              </a:rPr>
              <a:t>The Near-IR Pyramid WFS at Keck II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0791" y="1353634"/>
            <a:ext cx="5278089" cy="3229827"/>
            <a:chOff x="3865911" y="244214"/>
            <a:chExt cx="5278089" cy="322982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8208753" y="329000"/>
              <a:ext cx="0" cy="2884492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086832" y="329000"/>
              <a:ext cx="0" cy="2884492"/>
            </a:xfrm>
            <a:prstGeom prst="line">
              <a:avLst/>
            </a:prstGeom>
            <a:ln>
              <a:solidFill>
                <a:srgbClr val="FFFF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8"/>
            <p:cNvSpPr/>
            <p:nvPr/>
          </p:nvSpPr>
          <p:spPr>
            <a:xfrm rot="16200000">
              <a:off x="4578398" y="1113019"/>
              <a:ext cx="2325672" cy="1308804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889078" y="979208"/>
              <a:ext cx="263935" cy="1576425"/>
            </a:xfrm>
            <a:prstGeom prst="ellipse">
              <a:avLst/>
            </a:prstGeom>
            <a:solidFill>
              <a:srgbClr val="7F7F7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65911" y="1415468"/>
              <a:ext cx="1106774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FFFF"/>
                  </a:solidFill>
                  <a:latin typeface="Calibri"/>
                </a:rPr>
                <a:t>Optical axis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62788" y="3166264"/>
              <a:ext cx="1426778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  <a:latin typeface="Calibri"/>
                </a:rPr>
                <a:t>Focal plane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58694" y="3166264"/>
              <a:ext cx="1385306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  <a:latin typeface="Calibri"/>
                </a:rPr>
                <a:t>Pupil plane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58418" y="244214"/>
              <a:ext cx="910383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  <a:latin typeface="Calibri"/>
                </a:rPr>
                <a:t>Prism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52466" y="611092"/>
              <a:ext cx="1510932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  <a:latin typeface="Calibri"/>
                </a:rPr>
                <a:t>Re-imaging lens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4024049" y="1767421"/>
              <a:ext cx="4184704" cy="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pyramid_diagra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2" t="25649" r="2447" b="47823"/>
          <a:stretch/>
        </p:blipFill>
        <p:spPr>
          <a:xfrm>
            <a:off x="4987984" y="1929344"/>
            <a:ext cx="1758495" cy="173570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6915855" y="4772046"/>
            <a:ext cx="2149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Image credits: Bond et al. 2018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87984" y="1438420"/>
            <a:ext cx="1721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Flat wavefront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37654" y="1438420"/>
            <a:ext cx="1721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Tilted wavefront</a:t>
            </a:r>
          </a:p>
        </p:txBody>
      </p:sp>
      <p:pic>
        <p:nvPicPr>
          <p:cNvPr id="23" name="Picture 22" descr="tilt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56" y="1842682"/>
            <a:ext cx="1944911" cy="19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1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arth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 b="39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3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651" t="22782" r="55852"/>
          <a:stretch/>
        </p:blipFill>
        <p:spPr>
          <a:xfrm>
            <a:off x="6641746" y="3121718"/>
            <a:ext cx="1704864" cy="173576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9" name="Picture 8" descr="ezgif.com-gif-make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04" y="195373"/>
            <a:ext cx="2494528" cy="249452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rot="402709">
            <a:off x="1755222" y="694304"/>
            <a:ext cx="2880453" cy="1841957"/>
            <a:chOff x="358799" y="259278"/>
            <a:chExt cx="2846674" cy="1820357"/>
          </a:xfrm>
        </p:grpSpPr>
        <p:cxnSp>
          <p:nvCxnSpPr>
            <p:cNvPr id="12" name="Straight Connector 11"/>
            <p:cNvCxnSpPr/>
            <p:nvPr/>
          </p:nvCxnSpPr>
          <p:spPr>
            <a:xfrm rot="21197291" flipV="1">
              <a:off x="358799" y="259278"/>
              <a:ext cx="2627752" cy="1523823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cxnSpLocks/>
            </p:cNvCxnSpPr>
            <p:nvPr/>
          </p:nvCxnSpPr>
          <p:spPr>
            <a:xfrm rot="21197291" flipV="1">
              <a:off x="467801" y="412508"/>
              <a:ext cx="2629699" cy="1527215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21197291" flipV="1">
              <a:off x="575775" y="552420"/>
              <a:ext cx="2629698" cy="1527215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 rot="19759740">
            <a:off x="2203151" y="1996568"/>
            <a:ext cx="3237903" cy="1182217"/>
            <a:chOff x="-1732789" y="2908739"/>
            <a:chExt cx="1574452" cy="574861"/>
          </a:xfrm>
        </p:grpSpPr>
        <p:sp>
          <p:nvSpPr>
            <p:cNvPr id="16" name="Oval 15"/>
            <p:cNvSpPr/>
            <p:nvPr/>
          </p:nvSpPr>
          <p:spPr>
            <a:xfrm>
              <a:off x="-1580737" y="3039969"/>
              <a:ext cx="270933" cy="270933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-988071" y="3196602"/>
              <a:ext cx="270933" cy="270933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-581670" y="3039969"/>
              <a:ext cx="270933" cy="270933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-1275935" y="2917204"/>
              <a:ext cx="206921" cy="206921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-1024467" y="2908739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-828039" y="2985113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-1732789" y="2917204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-1732789" y="3310902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-1221066" y="3310902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-675987" y="3323439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-313271" y="3327162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-635334" y="2933639"/>
              <a:ext cx="106330" cy="10633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-407923" y="2908739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-296397" y="3005925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-255523" y="3196602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-715679" y="3166281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-505109" y="3386414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-1406990" y="2933639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-1727097" y="3137165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-1504176" y="3365768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-1337227" y="3337821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-1269659" y="3157967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-1124427" y="3185758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-1036664" y="3088572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 rot="180916">
            <a:off x="3093630" y="2674277"/>
            <a:ext cx="2964375" cy="2210048"/>
            <a:chOff x="2686681" y="3637545"/>
            <a:chExt cx="2133600" cy="1590675"/>
          </a:xfrm>
        </p:grpSpPr>
        <p:sp>
          <p:nvSpPr>
            <p:cNvPr id="41" name="Freeform 40"/>
            <p:cNvSpPr/>
            <p:nvPr/>
          </p:nvSpPr>
          <p:spPr>
            <a:xfrm>
              <a:off x="2686681" y="3637545"/>
              <a:ext cx="1828800" cy="1285875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839081" y="3789945"/>
              <a:ext cx="1828800" cy="1285875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2991481" y="3942345"/>
              <a:ext cx="1828800" cy="1285875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see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04" y="182914"/>
            <a:ext cx="2507697" cy="25076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8881" y="258398"/>
            <a:ext cx="356169" cy="274690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61087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arth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 b="39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8" name="Picture 47" descr="gauss1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404" y="182914"/>
            <a:ext cx="2507697" cy="2507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3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651" t="22782" r="55852"/>
          <a:stretch/>
        </p:blipFill>
        <p:spPr>
          <a:xfrm>
            <a:off x="6641746" y="3121718"/>
            <a:ext cx="1704864" cy="173576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grpSp>
        <p:nvGrpSpPr>
          <p:cNvPr id="15" name="Group 14"/>
          <p:cNvGrpSpPr/>
          <p:nvPr/>
        </p:nvGrpSpPr>
        <p:grpSpPr>
          <a:xfrm rot="19759740">
            <a:off x="2203151" y="1996568"/>
            <a:ext cx="3237903" cy="1182217"/>
            <a:chOff x="-1732789" y="2908739"/>
            <a:chExt cx="1574452" cy="574861"/>
          </a:xfrm>
        </p:grpSpPr>
        <p:sp>
          <p:nvSpPr>
            <p:cNvPr id="16" name="Oval 15"/>
            <p:cNvSpPr/>
            <p:nvPr/>
          </p:nvSpPr>
          <p:spPr>
            <a:xfrm>
              <a:off x="-1580737" y="3039969"/>
              <a:ext cx="270933" cy="270933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-988071" y="3196602"/>
              <a:ext cx="270933" cy="270933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-581670" y="3039969"/>
              <a:ext cx="270933" cy="270933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-1275935" y="2917204"/>
              <a:ext cx="206921" cy="206921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-1024467" y="2908739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-828039" y="2985113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-1732789" y="2917204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-1732789" y="3310902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-1221066" y="3310902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-675987" y="3323439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-313271" y="3327162"/>
              <a:ext cx="152052" cy="152052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-635334" y="2933639"/>
              <a:ext cx="106330" cy="10633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-407923" y="2908739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-296397" y="3005925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-255523" y="3196602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-715679" y="3166281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-505109" y="3386414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-1406990" y="2933639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-1727097" y="3137165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-1504176" y="3365768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-1337227" y="3337821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-1269659" y="3157967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-1124427" y="3185758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-1036664" y="3088572"/>
              <a:ext cx="97186" cy="9718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 rot="180916">
            <a:off x="3093630" y="2674277"/>
            <a:ext cx="2964375" cy="2210048"/>
            <a:chOff x="2686681" y="3637545"/>
            <a:chExt cx="2133600" cy="1590675"/>
          </a:xfrm>
        </p:grpSpPr>
        <p:sp>
          <p:nvSpPr>
            <p:cNvPr id="41" name="Freeform 40"/>
            <p:cNvSpPr/>
            <p:nvPr/>
          </p:nvSpPr>
          <p:spPr>
            <a:xfrm>
              <a:off x="2686681" y="3637545"/>
              <a:ext cx="1828800" cy="1285875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839081" y="3789945"/>
              <a:ext cx="1828800" cy="1285875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2991481" y="3942345"/>
              <a:ext cx="1828800" cy="1285875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>
            <a:off x="7613404" y="1413292"/>
            <a:ext cx="53498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167648" y="849367"/>
            <a:ext cx="14352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E63725"/>
                </a:solidFill>
              </a:rPr>
              <a:t>λ</a:t>
            </a:r>
            <a:r>
              <a:rPr lang="en-US" sz="2500" dirty="0">
                <a:solidFill>
                  <a:srgbClr val="E63725"/>
                </a:solidFill>
              </a:rPr>
              <a:t>/r</a:t>
            </a:r>
            <a:r>
              <a:rPr lang="en-US" sz="2500" baseline="-25000" dirty="0">
                <a:solidFill>
                  <a:srgbClr val="E63725"/>
                </a:solidFill>
              </a:rPr>
              <a:t>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8881" y="258398"/>
            <a:ext cx="356169" cy="27469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49" name="TextBox 48"/>
          <p:cNvSpPr txBox="1"/>
          <p:nvPr/>
        </p:nvSpPr>
        <p:spPr>
          <a:xfrm>
            <a:off x="143919" y="207713"/>
            <a:ext cx="9000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</a:t>
            </a:r>
            <a:r>
              <a:rPr lang="en-US" baseline="-25000" dirty="0">
                <a:solidFill>
                  <a:srgbClr val="FFFFFF"/>
                </a:solidFill>
              </a:rPr>
              <a:t>0 </a:t>
            </a:r>
            <a:r>
              <a:rPr lang="en-US" dirty="0">
                <a:solidFill>
                  <a:srgbClr val="FFFFFF"/>
                </a:solidFill>
              </a:rPr>
              <a:t>= characteristic turbulence cell size</a:t>
            </a:r>
          </a:p>
          <a:p>
            <a:r>
              <a:rPr lang="en-US" dirty="0">
                <a:solidFill>
                  <a:srgbClr val="FFFFFF"/>
                </a:solidFill>
              </a:rPr>
              <a:t>    </a:t>
            </a:r>
          </a:p>
          <a:p>
            <a:r>
              <a:rPr lang="en-US" baseline="-25000" dirty="0">
                <a:solidFill>
                  <a:srgbClr val="FFFFFF"/>
                </a:solidFill>
              </a:rPr>
              <a:t> </a:t>
            </a:r>
          </a:p>
          <a:p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87" y="561158"/>
            <a:ext cx="3051915" cy="576743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 rot="402709">
            <a:off x="1755222" y="694304"/>
            <a:ext cx="2880453" cy="1841957"/>
            <a:chOff x="358799" y="259278"/>
            <a:chExt cx="2846674" cy="1820357"/>
          </a:xfrm>
        </p:grpSpPr>
        <p:cxnSp>
          <p:nvCxnSpPr>
            <p:cNvPr id="45" name="Straight Connector 44"/>
            <p:cNvCxnSpPr/>
            <p:nvPr/>
          </p:nvCxnSpPr>
          <p:spPr>
            <a:xfrm rot="21197291" flipV="1">
              <a:off x="358799" y="259278"/>
              <a:ext cx="2627752" cy="1523823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cxnSpLocks/>
            </p:cNvCxnSpPr>
            <p:nvPr/>
          </p:nvCxnSpPr>
          <p:spPr>
            <a:xfrm rot="21197291" flipV="1">
              <a:off x="467801" y="412508"/>
              <a:ext cx="2629699" cy="1527215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21197291" flipV="1">
              <a:off x="575775" y="552420"/>
              <a:ext cx="2629698" cy="1527215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7530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132"/>
            <a:ext cx="9144001" cy="51486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9361-13B2-EE47-A034-CB6D03444A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63781" y="127304"/>
            <a:ext cx="7398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Adaptive Optics</a:t>
            </a:r>
          </a:p>
        </p:txBody>
      </p:sp>
      <p:cxnSp>
        <p:nvCxnSpPr>
          <p:cNvPr id="118" name="Straight Connector 117"/>
          <p:cNvCxnSpPr/>
          <p:nvPr/>
        </p:nvCxnSpPr>
        <p:spPr>
          <a:xfrm rot="2710673">
            <a:off x="698336" y="2246848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rot="2710673">
            <a:off x="804729" y="2353905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rot="2710673">
            <a:off x="911123" y="2460961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2710673">
            <a:off x="1017516" y="2568017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2710673">
            <a:off x="1123909" y="2675073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rot="2710673">
            <a:off x="1230303" y="2782129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rot="2710673">
            <a:off x="1336696" y="2889185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rot="2710673">
            <a:off x="1443090" y="2996242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rot="2710673">
            <a:off x="591943" y="2139793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Rectangle 126"/>
          <p:cNvSpPr/>
          <p:nvPr/>
        </p:nvSpPr>
        <p:spPr>
          <a:xfrm rot="2710673">
            <a:off x="413787" y="2568018"/>
            <a:ext cx="1207458" cy="14411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4" name="Straight Connector 193"/>
          <p:cNvCxnSpPr/>
          <p:nvPr/>
        </p:nvCxnSpPr>
        <p:spPr>
          <a:xfrm>
            <a:off x="1210602" y="4360912"/>
            <a:ext cx="2154513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V="1">
            <a:off x="3358467" y="4073130"/>
            <a:ext cx="0" cy="287783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910456" y="2633848"/>
            <a:ext cx="0" cy="1488366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Right Triangle 196"/>
          <p:cNvSpPr/>
          <p:nvPr/>
        </p:nvSpPr>
        <p:spPr>
          <a:xfrm rot="8135736">
            <a:off x="838120" y="3323166"/>
            <a:ext cx="145930" cy="145930"/>
          </a:xfrm>
          <a:prstGeom prst="rtTriangle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ight Triangle 197"/>
          <p:cNvSpPr/>
          <p:nvPr/>
        </p:nvSpPr>
        <p:spPr>
          <a:xfrm rot="2700346">
            <a:off x="2043844" y="4287885"/>
            <a:ext cx="145930" cy="145930"/>
          </a:xfrm>
          <a:prstGeom prst="rtTriangle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9" name="Picture 19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24" y="4071055"/>
            <a:ext cx="1047954" cy="785966"/>
          </a:xfrm>
          <a:prstGeom prst="rect">
            <a:avLst/>
          </a:prstGeom>
        </p:spPr>
      </p:pic>
      <p:sp>
        <p:nvSpPr>
          <p:cNvPr id="203" name="TextBox 202"/>
          <p:cNvSpPr txBox="1"/>
          <p:nvPr/>
        </p:nvSpPr>
        <p:spPr>
          <a:xfrm>
            <a:off x="1432078" y="3119096"/>
            <a:ext cx="13242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Wavefront sensing light</a:t>
            </a:r>
          </a:p>
        </p:txBody>
      </p:sp>
      <p:cxnSp>
        <p:nvCxnSpPr>
          <p:cNvPr id="204" name="Straight Arrow Connector 203"/>
          <p:cNvCxnSpPr/>
          <p:nvPr/>
        </p:nvCxnSpPr>
        <p:spPr>
          <a:xfrm>
            <a:off x="2792351" y="3264453"/>
            <a:ext cx="0" cy="283464"/>
          </a:xfrm>
          <a:prstGeom prst="straightConnector1">
            <a:avLst/>
          </a:prstGeom>
          <a:ln w="28575" cmpd="sng">
            <a:solidFill>
              <a:schemeClr val="accent5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2" name="Group 221"/>
          <p:cNvGrpSpPr/>
          <p:nvPr/>
        </p:nvGrpSpPr>
        <p:grpSpPr>
          <a:xfrm rot="2119063">
            <a:off x="727463" y="1013714"/>
            <a:ext cx="922621" cy="847247"/>
            <a:chOff x="2694300" y="3632147"/>
            <a:chExt cx="2639973" cy="2424298"/>
          </a:xfrm>
        </p:grpSpPr>
        <p:sp>
          <p:nvSpPr>
            <p:cNvPr id="223" name="Freeform 222"/>
            <p:cNvSpPr/>
            <p:nvPr/>
          </p:nvSpPr>
          <p:spPr>
            <a:xfrm>
              <a:off x="2694300" y="3632147"/>
              <a:ext cx="1828800" cy="1285875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3505477" y="4770574"/>
              <a:ext cx="1828796" cy="1285871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5" name="Group 224"/>
          <p:cNvGrpSpPr/>
          <p:nvPr/>
        </p:nvGrpSpPr>
        <p:grpSpPr>
          <a:xfrm rot="18439157">
            <a:off x="1779822" y="2040328"/>
            <a:ext cx="977115" cy="896963"/>
            <a:chOff x="2854526" y="3842330"/>
            <a:chExt cx="2795907" cy="2566556"/>
          </a:xfrm>
        </p:grpSpPr>
        <p:sp>
          <p:nvSpPr>
            <p:cNvPr id="226" name="Freeform 225"/>
            <p:cNvSpPr/>
            <p:nvPr/>
          </p:nvSpPr>
          <p:spPr>
            <a:xfrm>
              <a:off x="2854526" y="3842330"/>
              <a:ext cx="1828801" cy="1285875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3821634" y="5123015"/>
              <a:ext cx="1828799" cy="1285871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2982645" y="3829587"/>
            <a:ext cx="768505" cy="242464"/>
            <a:chOff x="3932837" y="5044986"/>
            <a:chExt cx="1087728" cy="343179"/>
          </a:xfrm>
        </p:grpSpPr>
        <p:cxnSp>
          <p:nvCxnSpPr>
            <p:cNvPr id="230" name="Straight Connector 229"/>
            <p:cNvCxnSpPr/>
            <p:nvPr/>
          </p:nvCxnSpPr>
          <p:spPr>
            <a:xfrm>
              <a:off x="3941689" y="5075617"/>
              <a:ext cx="123072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stCxn id="239" idx="2"/>
            </p:cNvCxnSpPr>
            <p:nvPr/>
          </p:nvCxnSpPr>
          <p:spPr>
            <a:xfrm flipH="1">
              <a:off x="4066805" y="5075617"/>
              <a:ext cx="13396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stCxn id="239" idx="2"/>
            </p:cNvCxnSpPr>
            <p:nvPr/>
          </p:nvCxnSpPr>
          <p:spPr>
            <a:xfrm>
              <a:off x="4200772" y="5075617"/>
              <a:ext cx="133968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240" idx="2"/>
            </p:cNvCxnSpPr>
            <p:nvPr/>
          </p:nvCxnSpPr>
          <p:spPr>
            <a:xfrm flipH="1">
              <a:off x="4334740" y="5075617"/>
              <a:ext cx="13396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>
              <a:stCxn id="240" idx="2"/>
            </p:cNvCxnSpPr>
            <p:nvPr/>
          </p:nvCxnSpPr>
          <p:spPr>
            <a:xfrm>
              <a:off x="4468707" y="5075617"/>
              <a:ext cx="1356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>
              <a:stCxn id="241" idx="2"/>
            </p:cNvCxnSpPr>
            <p:nvPr/>
          </p:nvCxnSpPr>
          <p:spPr>
            <a:xfrm flipH="1">
              <a:off x="4604314" y="5075617"/>
              <a:ext cx="132916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41" idx="2"/>
            </p:cNvCxnSpPr>
            <p:nvPr/>
          </p:nvCxnSpPr>
          <p:spPr>
            <a:xfrm>
              <a:off x="4737230" y="5075617"/>
              <a:ext cx="1356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flipH="1">
              <a:off x="4872837" y="5075617"/>
              <a:ext cx="122198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932837" y="5388165"/>
              <a:ext cx="1087728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38"/>
            <p:cNvSpPr/>
            <p:nvPr/>
          </p:nvSpPr>
          <p:spPr>
            <a:xfrm>
              <a:off x="4200772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46870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737230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93283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2976093" y="3830666"/>
            <a:ext cx="768505" cy="242464"/>
            <a:chOff x="3932837" y="5044986"/>
            <a:chExt cx="1087728" cy="343179"/>
          </a:xfrm>
        </p:grpSpPr>
        <p:cxnSp>
          <p:nvCxnSpPr>
            <p:cNvPr id="244" name="Straight Connector 243"/>
            <p:cNvCxnSpPr/>
            <p:nvPr/>
          </p:nvCxnSpPr>
          <p:spPr>
            <a:xfrm>
              <a:off x="3941689" y="5075617"/>
              <a:ext cx="190276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>
              <a:stCxn id="253" idx="2"/>
            </p:cNvCxnSpPr>
            <p:nvPr/>
          </p:nvCxnSpPr>
          <p:spPr>
            <a:xfrm flipH="1">
              <a:off x="4131965" y="5075617"/>
              <a:ext cx="688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stCxn id="253" idx="2"/>
            </p:cNvCxnSpPr>
            <p:nvPr/>
          </p:nvCxnSpPr>
          <p:spPr>
            <a:xfrm>
              <a:off x="4200772" y="5075617"/>
              <a:ext cx="70893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>
              <a:stCxn id="254" idx="2"/>
            </p:cNvCxnSpPr>
            <p:nvPr/>
          </p:nvCxnSpPr>
          <p:spPr>
            <a:xfrm flipH="1">
              <a:off x="4271665" y="5075617"/>
              <a:ext cx="197042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>
              <a:stCxn id="254" idx="2"/>
            </p:cNvCxnSpPr>
            <p:nvPr/>
          </p:nvCxnSpPr>
          <p:spPr>
            <a:xfrm>
              <a:off x="4468707" y="5075617"/>
              <a:ext cx="60133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>
              <a:stCxn id="255" idx="2"/>
            </p:cNvCxnSpPr>
            <p:nvPr/>
          </p:nvCxnSpPr>
          <p:spPr>
            <a:xfrm flipH="1">
              <a:off x="4528840" y="5075617"/>
              <a:ext cx="208390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>
              <a:stCxn id="255" idx="2"/>
            </p:cNvCxnSpPr>
            <p:nvPr/>
          </p:nvCxnSpPr>
          <p:spPr>
            <a:xfrm>
              <a:off x="4737230" y="5075617"/>
              <a:ext cx="188485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H="1">
              <a:off x="4925715" y="5075617"/>
              <a:ext cx="69320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3932837" y="5388165"/>
              <a:ext cx="1087728" cy="0"/>
            </a:xfrm>
            <a:prstGeom prst="line">
              <a:avLst/>
            </a:prstGeom>
            <a:ln w="38100" cmpd="sng">
              <a:solidFill>
                <a:srgbClr val="5959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/>
            <p:cNvSpPr/>
            <p:nvPr/>
          </p:nvSpPr>
          <p:spPr>
            <a:xfrm>
              <a:off x="4200772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46870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737230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93283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7" name="Rectangle 139"/>
          <p:cNvSpPr/>
          <p:nvPr/>
        </p:nvSpPr>
        <p:spPr>
          <a:xfrm>
            <a:off x="2965643" y="2092869"/>
            <a:ext cx="1711439" cy="789038"/>
          </a:xfrm>
          <a:custGeom>
            <a:avLst/>
            <a:gdLst/>
            <a:ahLst/>
            <a:cxnLst/>
            <a:rect l="l" t="t" r="r" b="b"/>
            <a:pathLst>
              <a:path w="2422339" h="1116790">
                <a:moveTo>
                  <a:pt x="0" y="0"/>
                </a:moveTo>
                <a:lnTo>
                  <a:pt x="1118212" y="0"/>
                </a:lnTo>
                <a:lnTo>
                  <a:pt x="1120135" y="0"/>
                </a:lnTo>
                <a:lnTo>
                  <a:pt x="2422339" y="0"/>
                </a:lnTo>
                <a:lnTo>
                  <a:pt x="2422339" y="1116790"/>
                </a:lnTo>
                <a:lnTo>
                  <a:pt x="1118212" y="1116790"/>
                </a:lnTo>
                <a:lnTo>
                  <a:pt x="1118212" y="110754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Freeform 258"/>
          <p:cNvSpPr/>
          <p:nvPr/>
        </p:nvSpPr>
        <p:spPr>
          <a:xfrm rot="18439157">
            <a:off x="3887222" y="2261604"/>
            <a:ext cx="639130" cy="449388"/>
          </a:xfrm>
          <a:custGeom>
            <a:avLst/>
            <a:gdLst>
              <a:gd name="connsiteX0" fmla="*/ 0 w 1828800"/>
              <a:gd name="connsiteY0" fmla="*/ 1285875 h 1285875"/>
              <a:gd name="connsiteX1" fmla="*/ 95250 w 1828800"/>
              <a:gd name="connsiteY1" fmla="*/ 1111250 h 1285875"/>
              <a:gd name="connsiteX2" fmla="*/ 387350 w 1828800"/>
              <a:gd name="connsiteY2" fmla="*/ 1114425 h 1285875"/>
              <a:gd name="connsiteX3" fmla="*/ 498475 w 1828800"/>
              <a:gd name="connsiteY3" fmla="*/ 844550 h 1285875"/>
              <a:gd name="connsiteX4" fmla="*/ 755650 w 1828800"/>
              <a:gd name="connsiteY4" fmla="*/ 857250 h 1285875"/>
              <a:gd name="connsiteX5" fmla="*/ 850900 w 1828800"/>
              <a:gd name="connsiteY5" fmla="*/ 657225 h 1285875"/>
              <a:gd name="connsiteX6" fmla="*/ 1089025 w 1828800"/>
              <a:gd name="connsiteY6" fmla="*/ 622300 h 1285875"/>
              <a:gd name="connsiteX7" fmla="*/ 1190625 w 1828800"/>
              <a:gd name="connsiteY7" fmla="*/ 374650 h 1285875"/>
              <a:gd name="connsiteX8" fmla="*/ 1524000 w 1828800"/>
              <a:gd name="connsiteY8" fmla="*/ 314325 h 1285875"/>
              <a:gd name="connsiteX9" fmla="*/ 1644650 w 1828800"/>
              <a:gd name="connsiteY9" fmla="*/ 66675 h 1285875"/>
              <a:gd name="connsiteX10" fmla="*/ 1828800 w 1828800"/>
              <a:gd name="connsiteY10" fmla="*/ 0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28800" h="1285875">
                <a:moveTo>
                  <a:pt x="0" y="1285875"/>
                </a:moveTo>
                <a:cubicBezTo>
                  <a:pt x="15346" y="1212850"/>
                  <a:pt x="30692" y="1139825"/>
                  <a:pt x="95250" y="1111250"/>
                </a:cubicBezTo>
                <a:cubicBezTo>
                  <a:pt x="159808" y="1082675"/>
                  <a:pt x="320146" y="1158875"/>
                  <a:pt x="387350" y="1114425"/>
                </a:cubicBezTo>
                <a:cubicBezTo>
                  <a:pt x="454554" y="1069975"/>
                  <a:pt x="437092" y="887412"/>
                  <a:pt x="498475" y="844550"/>
                </a:cubicBezTo>
                <a:cubicBezTo>
                  <a:pt x="559858" y="801688"/>
                  <a:pt x="696912" y="888471"/>
                  <a:pt x="755650" y="857250"/>
                </a:cubicBezTo>
                <a:cubicBezTo>
                  <a:pt x="814388" y="826029"/>
                  <a:pt x="795338" y="696383"/>
                  <a:pt x="850900" y="657225"/>
                </a:cubicBezTo>
                <a:cubicBezTo>
                  <a:pt x="906463" y="618067"/>
                  <a:pt x="1032404" y="669396"/>
                  <a:pt x="1089025" y="622300"/>
                </a:cubicBezTo>
                <a:cubicBezTo>
                  <a:pt x="1145646" y="575204"/>
                  <a:pt x="1118129" y="425979"/>
                  <a:pt x="1190625" y="374650"/>
                </a:cubicBezTo>
                <a:cubicBezTo>
                  <a:pt x="1263121" y="323321"/>
                  <a:pt x="1448329" y="365654"/>
                  <a:pt x="1524000" y="314325"/>
                </a:cubicBezTo>
                <a:cubicBezTo>
                  <a:pt x="1599671" y="262996"/>
                  <a:pt x="1593850" y="119062"/>
                  <a:pt x="1644650" y="66675"/>
                </a:cubicBezTo>
                <a:cubicBezTo>
                  <a:pt x="1695450" y="14287"/>
                  <a:pt x="1828800" y="0"/>
                  <a:pt x="1828800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ight Triangle 127"/>
          <p:cNvSpPr/>
          <p:nvPr/>
        </p:nvSpPr>
        <p:spPr>
          <a:xfrm>
            <a:off x="787509" y="989321"/>
            <a:ext cx="2967010" cy="1895309"/>
          </a:xfrm>
          <a:custGeom>
            <a:avLst/>
            <a:gdLst/>
            <a:ahLst/>
            <a:cxnLst/>
            <a:rect l="l" t="t" r="r" b="b"/>
            <a:pathLst>
              <a:path w="4199450" h="2682585">
                <a:moveTo>
                  <a:pt x="8242" y="0"/>
                </a:moveTo>
                <a:lnTo>
                  <a:pt x="1125032" y="0"/>
                </a:lnTo>
                <a:lnTo>
                  <a:pt x="1125032" y="1565795"/>
                </a:lnTo>
                <a:lnTo>
                  <a:pt x="3082659" y="1565795"/>
                </a:lnTo>
                <a:lnTo>
                  <a:pt x="3082659" y="1565596"/>
                </a:lnTo>
                <a:lnTo>
                  <a:pt x="3082858" y="1565795"/>
                </a:lnTo>
                <a:lnTo>
                  <a:pt x="3082886" y="1565795"/>
                </a:lnTo>
                <a:lnTo>
                  <a:pt x="3082886" y="1565823"/>
                </a:lnTo>
                <a:lnTo>
                  <a:pt x="4199450" y="2682390"/>
                </a:lnTo>
                <a:lnTo>
                  <a:pt x="3082886" y="2682390"/>
                </a:lnTo>
                <a:lnTo>
                  <a:pt x="3082886" y="2682585"/>
                </a:lnTo>
                <a:lnTo>
                  <a:pt x="1116791" y="2682585"/>
                </a:lnTo>
                <a:lnTo>
                  <a:pt x="1116535" y="2682585"/>
                </a:lnTo>
                <a:lnTo>
                  <a:pt x="1116535" y="2682329"/>
                </a:lnTo>
                <a:lnTo>
                  <a:pt x="0" y="1565791"/>
                </a:lnTo>
                <a:lnTo>
                  <a:pt x="8242" y="1565791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Right Triangle 119"/>
          <p:cNvSpPr/>
          <p:nvPr/>
        </p:nvSpPr>
        <p:spPr>
          <a:xfrm>
            <a:off x="2960119" y="2094182"/>
            <a:ext cx="791402" cy="1712727"/>
          </a:xfrm>
          <a:custGeom>
            <a:avLst/>
            <a:gdLst/>
            <a:ahLst/>
            <a:cxnLst/>
            <a:rect l="l" t="t" r="r" b="b"/>
            <a:pathLst>
              <a:path w="1120135" h="2424162">
                <a:moveTo>
                  <a:pt x="0" y="0"/>
                </a:moveTo>
                <a:lnTo>
                  <a:pt x="1120135" y="1118589"/>
                </a:lnTo>
                <a:lnTo>
                  <a:pt x="1116790" y="1118589"/>
                </a:lnTo>
                <a:lnTo>
                  <a:pt x="1116790" y="2424162"/>
                </a:lnTo>
                <a:lnTo>
                  <a:pt x="0" y="2424162"/>
                </a:lnTo>
                <a:lnTo>
                  <a:pt x="0" y="1118589"/>
                </a:lnTo>
                <a:lnTo>
                  <a:pt x="0" y="111730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Freeform 261"/>
          <p:cNvSpPr/>
          <p:nvPr/>
        </p:nvSpPr>
        <p:spPr>
          <a:xfrm rot="2119063">
            <a:off x="3036660" y="3062436"/>
            <a:ext cx="639131" cy="449389"/>
          </a:xfrm>
          <a:custGeom>
            <a:avLst/>
            <a:gdLst>
              <a:gd name="connsiteX0" fmla="*/ 0 w 1828800"/>
              <a:gd name="connsiteY0" fmla="*/ 1285875 h 1285875"/>
              <a:gd name="connsiteX1" fmla="*/ 95250 w 1828800"/>
              <a:gd name="connsiteY1" fmla="*/ 1111250 h 1285875"/>
              <a:gd name="connsiteX2" fmla="*/ 387350 w 1828800"/>
              <a:gd name="connsiteY2" fmla="*/ 1114425 h 1285875"/>
              <a:gd name="connsiteX3" fmla="*/ 498475 w 1828800"/>
              <a:gd name="connsiteY3" fmla="*/ 844550 h 1285875"/>
              <a:gd name="connsiteX4" fmla="*/ 755650 w 1828800"/>
              <a:gd name="connsiteY4" fmla="*/ 857250 h 1285875"/>
              <a:gd name="connsiteX5" fmla="*/ 850900 w 1828800"/>
              <a:gd name="connsiteY5" fmla="*/ 657225 h 1285875"/>
              <a:gd name="connsiteX6" fmla="*/ 1089025 w 1828800"/>
              <a:gd name="connsiteY6" fmla="*/ 622300 h 1285875"/>
              <a:gd name="connsiteX7" fmla="*/ 1190625 w 1828800"/>
              <a:gd name="connsiteY7" fmla="*/ 374650 h 1285875"/>
              <a:gd name="connsiteX8" fmla="*/ 1524000 w 1828800"/>
              <a:gd name="connsiteY8" fmla="*/ 314325 h 1285875"/>
              <a:gd name="connsiteX9" fmla="*/ 1644650 w 1828800"/>
              <a:gd name="connsiteY9" fmla="*/ 66675 h 1285875"/>
              <a:gd name="connsiteX10" fmla="*/ 1828800 w 1828800"/>
              <a:gd name="connsiteY10" fmla="*/ 0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28800" h="1285875">
                <a:moveTo>
                  <a:pt x="0" y="1285875"/>
                </a:moveTo>
                <a:cubicBezTo>
                  <a:pt x="15346" y="1212850"/>
                  <a:pt x="30692" y="1139825"/>
                  <a:pt x="95250" y="1111250"/>
                </a:cubicBezTo>
                <a:cubicBezTo>
                  <a:pt x="159808" y="1082675"/>
                  <a:pt x="320146" y="1158875"/>
                  <a:pt x="387350" y="1114425"/>
                </a:cubicBezTo>
                <a:cubicBezTo>
                  <a:pt x="454554" y="1069975"/>
                  <a:pt x="437092" y="887412"/>
                  <a:pt x="498475" y="844550"/>
                </a:cubicBezTo>
                <a:cubicBezTo>
                  <a:pt x="559858" y="801688"/>
                  <a:pt x="696912" y="888471"/>
                  <a:pt x="755650" y="857250"/>
                </a:cubicBezTo>
                <a:cubicBezTo>
                  <a:pt x="814388" y="826029"/>
                  <a:pt x="795338" y="696383"/>
                  <a:pt x="850900" y="657225"/>
                </a:cubicBezTo>
                <a:cubicBezTo>
                  <a:pt x="906463" y="618067"/>
                  <a:pt x="1032404" y="669396"/>
                  <a:pt x="1089025" y="622300"/>
                </a:cubicBezTo>
                <a:cubicBezTo>
                  <a:pt x="1145646" y="575204"/>
                  <a:pt x="1118129" y="425979"/>
                  <a:pt x="1190625" y="374650"/>
                </a:cubicBezTo>
                <a:cubicBezTo>
                  <a:pt x="1263121" y="323321"/>
                  <a:pt x="1448329" y="365654"/>
                  <a:pt x="1524000" y="314325"/>
                </a:cubicBezTo>
                <a:cubicBezTo>
                  <a:pt x="1599671" y="262996"/>
                  <a:pt x="1593850" y="119062"/>
                  <a:pt x="1644650" y="66675"/>
                </a:cubicBezTo>
                <a:cubicBezTo>
                  <a:pt x="1695450" y="14287"/>
                  <a:pt x="1828800" y="0"/>
                  <a:pt x="1828800" y="0"/>
                </a:cubicBezTo>
              </a:path>
            </a:pathLst>
          </a:custGeom>
          <a:ln w="38100" cmpd="sng">
            <a:solidFill>
              <a:srgbClr val="4BAC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3" name="Straight Connector 262"/>
          <p:cNvCxnSpPr/>
          <p:nvPr/>
        </p:nvCxnSpPr>
        <p:spPr>
          <a:xfrm>
            <a:off x="2965643" y="2097167"/>
            <a:ext cx="796025" cy="783441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4" name="Right Triangle 263"/>
          <p:cNvSpPr/>
          <p:nvPr/>
        </p:nvSpPr>
        <p:spPr>
          <a:xfrm rot="10800000">
            <a:off x="791998" y="2095589"/>
            <a:ext cx="789039" cy="789041"/>
          </a:xfrm>
          <a:prstGeom prst="rtTriangle">
            <a:avLst/>
          </a:prstGeom>
          <a:solidFill>
            <a:schemeClr val="bg1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5" name="Straight Connector 264"/>
          <p:cNvCxnSpPr/>
          <p:nvPr/>
        </p:nvCxnSpPr>
        <p:spPr>
          <a:xfrm>
            <a:off x="774325" y="2100576"/>
            <a:ext cx="784736" cy="789623"/>
          </a:xfrm>
          <a:prstGeom prst="line">
            <a:avLst/>
          </a:prstGeom>
          <a:ln w="57150" cap="rnd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Rectangle 265"/>
          <p:cNvSpPr/>
          <p:nvPr/>
        </p:nvSpPr>
        <p:spPr>
          <a:xfrm>
            <a:off x="2901907" y="3791188"/>
            <a:ext cx="913123" cy="28194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WFS</a:t>
            </a:r>
          </a:p>
        </p:txBody>
      </p:sp>
      <p:cxnSp>
        <p:nvCxnSpPr>
          <p:cNvPr id="277" name="Straight Connector 276"/>
          <p:cNvCxnSpPr/>
          <p:nvPr/>
        </p:nvCxnSpPr>
        <p:spPr>
          <a:xfrm rot="2710673">
            <a:off x="749447" y="2101167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 rot="2710673">
            <a:off x="855840" y="2208224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rot="2710673">
            <a:off x="962234" y="2315280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 rot="2710673">
            <a:off x="1068627" y="2422336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 rot="2710673">
            <a:off x="1175020" y="2529392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 rot="2710673">
            <a:off x="1281414" y="2636448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rot="2710673">
            <a:off x="1387807" y="2743504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 rot="2710673">
            <a:off x="1488804" y="2832993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677080" y="2095588"/>
            <a:ext cx="499980" cy="784862"/>
          </a:xfrm>
          <a:prstGeom prst="rect">
            <a:avLst/>
          </a:prstGeom>
          <a:solidFill>
            <a:schemeClr val="accent2">
              <a:lumMod val="40000"/>
              <a:lumOff val="60000"/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Right Triangle 285"/>
          <p:cNvSpPr/>
          <p:nvPr/>
        </p:nvSpPr>
        <p:spPr>
          <a:xfrm rot="18876018">
            <a:off x="2719387" y="3450539"/>
            <a:ext cx="145930" cy="145930"/>
          </a:xfrm>
          <a:prstGeom prst="rtTriangle">
            <a:avLst/>
          </a:prstGeom>
          <a:solidFill>
            <a:srgbClr val="4BAC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5177060" y="2095588"/>
            <a:ext cx="2051724" cy="784862"/>
          </a:xfrm>
          <a:prstGeom prst="rect">
            <a:avLst/>
          </a:prstGeom>
          <a:solidFill>
            <a:schemeClr val="accent2">
              <a:lumMod val="40000"/>
              <a:lumOff val="60000"/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Isosceles Triangle 287"/>
          <p:cNvSpPr/>
          <p:nvPr/>
        </p:nvSpPr>
        <p:spPr>
          <a:xfrm rot="5400000">
            <a:off x="7143669" y="2174921"/>
            <a:ext cx="804350" cy="634115"/>
          </a:xfrm>
          <a:prstGeom prst="triangle">
            <a:avLst/>
          </a:prstGeom>
          <a:solidFill>
            <a:srgbClr val="E6B9B8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Oval 288"/>
          <p:cNvSpPr>
            <a:spLocks noChangeAspect="1"/>
          </p:cNvSpPr>
          <p:nvPr/>
        </p:nvSpPr>
        <p:spPr>
          <a:xfrm rot="16200000">
            <a:off x="6835307" y="2401372"/>
            <a:ext cx="792521" cy="18121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0" name="Straight Connector 289"/>
          <p:cNvCxnSpPr/>
          <p:nvPr/>
        </p:nvCxnSpPr>
        <p:spPr>
          <a:xfrm>
            <a:off x="7862901" y="2092362"/>
            <a:ext cx="0" cy="79923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1" name="TextBox 290"/>
          <p:cNvSpPr txBox="1"/>
          <p:nvPr/>
        </p:nvSpPr>
        <p:spPr>
          <a:xfrm>
            <a:off x="2860001" y="1675620"/>
            <a:ext cx="163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Science light</a:t>
            </a:r>
          </a:p>
        </p:txBody>
      </p:sp>
      <p:cxnSp>
        <p:nvCxnSpPr>
          <p:cNvPr id="292" name="Straight Arrow Connector 291"/>
          <p:cNvCxnSpPr/>
          <p:nvPr/>
        </p:nvCxnSpPr>
        <p:spPr>
          <a:xfrm>
            <a:off x="4177039" y="1896819"/>
            <a:ext cx="279630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3" name="Right Triangle 292"/>
          <p:cNvSpPr/>
          <p:nvPr/>
        </p:nvSpPr>
        <p:spPr>
          <a:xfrm rot="13474011">
            <a:off x="4364215" y="1823855"/>
            <a:ext cx="145930" cy="145930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" name="Picture 296" descr="ezgif.com-crop.gif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605" y="2080959"/>
            <a:ext cx="816529" cy="8036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527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132"/>
            <a:ext cx="9144001" cy="51486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9361-13B2-EE47-A034-CB6D03444A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63781" y="127304"/>
            <a:ext cx="7398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Adaptive Optics</a:t>
            </a:r>
          </a:p>
        </p:txBody>
      </p:sp>
      <p:cxnSp>
        <p:nvCxnSpPr>
          <p:cNvPr id="194" name="Straight Connector 193"/>
          <p:cNvCxnSpPr/>
          <p:nvPr/>
        </p:nvCxnSpPr>
        <p:spPr>
          <a:xfrm>
            <a:off x="1210602" y="4360912"/>
            <a:ext cx="2154513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V="1">
            <a:off x="3358467" y="4073130"/>
            <a:ext cx="0" cy="287783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910456" y="2633848"/>
            <a:ext cx="0" cy="1488366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Right Triangle 196"/>
          <p:cNvSpPr/>
          <p:nvPr/>
        </p:nvSpPr>
        <p:spPr>
          <a:xfrm rot="8135736">
            <a:off x="838120" y="3323166"/>
            <a:ext cx="145930" cy="145930"/>
          </a:xfrm>
          <a:prstGeom prst="rtTriangle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ight Triangle 197"/>
          <p:cNvSpPr/>
          <p:nvPr/>
        </p:nvSpPr>
        <p:spPr>
          <a:xfrm rot="2700346">
            <a:off x="2043844" y="4287885"/>
            <a:ext cx="145930" cy="145930"/>
          </a:xfrm>
          <a:prstGeom prst="rtTriangle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9" name="Picture 19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24" y="4071055"/>
            <a:ext cx="1047954" cy="785966"/>
          </a:xfrm>
          <a:prstGeom prst="rect">
            <a:avLst/>
          </a:prstGeom>
        </p:spPr>
      </p:pic>
      <p:sp>
        <p:nvSpPr>
          <p:cNvPr id="203" name="TextBox 202"/>
          <p:cNvSpPr txBox="1"/>
          <p:nvPr/>
        </p:nvSpPr>
        <p:spPr>
          <a:xfrm>
            <a:off x="1432078" y="3119096"/>
            <a:ext cx="13242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Wavefront sensing light</a:t>
            </a:r>
          </a:p>
        </p:txBody>
      </p:sp>
      <p:grpSp>
        <p:nvGrpSpPr>
          <p:cNvPr id="229" name="Group 228"/>
          <p:cNvGrpSpPr/>
          <p:nvPr/>
        </p:nvGrpSpPr>
        <p:grpSpPr>
          <a:xfrm>
            <a:off x="2982645" y="3829587"/>
            <a:ext cx="768505" cy="242464"/>
            <a:chOff x="3932837" y="5044986"/>
            <a:chExt cx="1087728" cy="343179"/>
          </a:xfrm>
        </p:grpSpPr>
        <p:cxnSp>
          <p:nvCxnSpPr>
            <p:cNvPr id="230" name="Straight Connector 229"/>
            <p:cNvCxnSpPr/>
            <p:nvPr/>
          </p:nvCxnSpPr>
          <p:spPr>
            <a:xfrm>
              <a:off x="3941689" y="5075617"/>
              <a:ext cx="123072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stCxn id="239" idx="2"/>
            </p:cNvCxnSpPr>
            <p:nvPr/>
          </p:nvCxnSpPr>
          <p:spPr>
            <a:xfrm flipH="1">
              <a:off x="4066805" y="5075617"/>
              <a:ext cx="13396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stCxn id="239" idx="2"/>
            </p:cNvCxnSpPr>
            <p:nvPr/>
          </p:nvCxnSpPr>
          <p:spPr>
            <a:xfrm>
              <a:off x="4200772" y="5075617"/>
              <a:ext cx="133968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240" idx="2"/>
            </p:cNvCxnSpPr>
            <p:nvPr/>
          </p:nvCxnSpPr>
          <p:spPr>
            <a:xfrm flipH="1">
              <a:off x="4334740" y="5075617"/>
              <a:ext cx="13396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>
              <a:stCxn id="240" idx="2"/>
            </p:cNvCxnSpPr>
            <p:nvPr/>
          </p:nvCxnSpPr>
          <p:spPr>
            <a:xfrm>
              <a:off x="4468707" y="5075617"/>
              <a:ext cx="1356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>
              <a:stCxn id="241" idx="2"/>
            </p:cNvCxnSpPr>
            <p:nvPr/>
          </p:nvCxnSpPr>
          <p:spPr>
            <a:xfrm flipH="1">
              <a:off x="4604314" y="5075617"/>
              <a:ext cx="132916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41" idx="2"/>
            </p:cNvCxnSpPr>
            <p:nvPr/>
          </p:nvCxnSpPr>
          <p:spPr>
            <a:xfrm>
              <a:off x="4737230" y="5075617"/>
              <a:ext cx="1356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flipH="1">
              <a:off x="4872837" y="5075617"/>
              <a:ext cx="122198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932837" y="5388165"/>
              <a:ext cx="1087728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38"/>
            <p:cNvSpPr/>
            <p:nvPr/>
          </p:nvSpPr>
          <p:spPr>
            <a:xfrm>
              <a:off x="4200772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46870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737230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93283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2976093" y="3830666"/>
            <a:ext cx="768505" cy="242464"/>
            <a:chOff x="3932837" y="5044986"/>
            <a:chExt cx="1087728" cy="343179"/>
          </a:xfrm>
        </p:grpSpPr>
        <p:cxnSp>
          <p:nvCxnSpPr>
            <p:cNvPr id="244" name="Straight Connector 243"/>
            <p:cNvCxnSpPr/>
            <p:nvPr/>
          </p:nvCxnSpPr>
          <p:spPr>
            <a:xfrm>
              <a:off x="3941689" y="5075617"/>
              <a:ext cx="190276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>
              <a:stCxn id="253" idx="2"/>
            </p:cNvCxnSpPr>
            <p:nvPr/>
          </p:nvCxnSpPr>
          <p:spPr>
            <a:xfrm flipH="1">
              <a:off x="4131965" y="5075617"/>
              <a:ext cx="688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stCxn id="253" idx="2"/>
            </p:cNvCxnSpPr>
            <p:nvPr/>
          </p:nvCxnSpPr>
          <p:spPr>
            <a:xfrm>
              <a:off x="4200772" y="5075617"/>
              <a:ext cx="70893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>
              <a:stCxn id="254" idx="2"/>
            </p:cNvCxnSpPr>
            <p:nvPr/>
          </p:nvCxnSpPr>
          <p:spPr>
            <a:xfrm flipH="1">
              <a:off x="4271665" y="5075617"/>
              <a:ext cx="197042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>
              <a:stCxn id="254" idx="2"/>
            </p:cNvCxnSpPr>
            <p:nvPr/>
          </p:nvCxnSpPr>
          <p:spPr>
            <a:xfrm>
              <a:off x="4468707" y="5075617"/>
              <a:ext cx="60133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>
              <a:stCxn id="255" idx="2"/>
            </p:cNvCxnSpPr>
            <p:nvPr/>
          </p:nvCxnSpPr>
          <p:spPr>
            <a:xfrm flipH="1">
              <a:off x="4528840" y="5075617"/>
              <a:ext cx="208390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>
              <a:stCxn id="255" idx="2"/>
            </p:cNvCxnSpPr>
            <p:nvPr/>
          </p:nvCxnSpPr>
          <p:spPr>
            <a:xfrm>
              <a:off x="4737230" y="5075617"/>
              <a:ext cx="188485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H="1">
              <a:off x="4925715" y="5075617"/>
              <a:ext cx="69320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3932837" y="5388165"/>
              <a:ext cx="1087728" cy="0"/>
            </a:xfrm>
            <a:prstGeom prst="line">
              <a:avLst/>
            </a:prstGeom>
            <a:ln w="38100" cmpd="sng">
              <a:solidFill>
                <a:srgbClr val="5959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/>
            <p:cNvSpPr/>
            <p:nvPr/>
          </p:nvSpPr>
          <p:spPr>
            <a:xfrm>
              <a:off x="4200772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46870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737230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93283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7" name="Rectangle 139"/>
          <p:cNvSpPr/>
          <p:nvPr/>
        </p:nvSpPr>
        <p:spPr>
          <a:xfrm>
            <a:off x="2965643" y="2092869"/>
            <a:ext cx="1711439" cy="789038"/>
          </a:xfrm>
          <a:custGeom>
            <a:avLst/>
            <a:gdLst/>
            <a:ahLst/>
            <a:cxnLst/>
            <a:rect l="l" t="t" r="r" b="b"/>
            <a:pathLst>
              <a:path w="2422339" h="1116790">
                <a:moveTo>
                  <a:pt x="0" y="0"/>
                </a:moveTo>
                <a:lnTo>
                  <a:pt x="1118212" y="0"/>
                </a:lnTo>
                <a:lnTo>
                  <a:pt x="1120135" y="0"/>
                </a:lnTo>
                <a:lnTo>
                  <a:pt x="2422339" y="0"/>
                </a:lnTo>
                <a:lnTo>
                  <a:pt x="2422339" y="1116790"/>
                </a:lnTo>
                <a:lnTo>
                  <a:pt x="1118212" y="1116790"/>
                </a:lnTo>
                <a:lnTo>
                  <a:pt x="1118212" y="110754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677081" y="2095588"/>
            <a:ext cx="2551705" cy="784862"/>
          </a:xfrm>
          <a:prstGeom prst="rect">
            <a:avLst/>
          </a:prstGeom>
          <a:solidFill>
            <a:schemeClr val="accent2">
              <a:lumMod val="40000"/>
              <a:lumOff val="60000"/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/>
          <p:cNvGrpSpPr/>
          <p:nvPr/>
        </p:nvGrpSpPr>
        <p:grpSpPr>
          <a:xfrm rot="2119063">
            <a:off x="723238" y="1011901"/>
            <a:ext cx="925760" cy="850129"/>
            <a:chOff x="2694300" y="3632147"/>
            <a:chExt cx="2639973" cy="2424298"/>
          </a:xfrm>
        </p:grpSpPr>
        <p:sp>
          <p:nvSpPr>
            <p:cNvPr id="168" name="Freeform 167"/>
            <p:cNvSpPr/>
            <p:nvPr/>
          </p:nvSpPr>
          <p:spPr>
            <a:xfrm>
              <a:off x="2694300" y="3632147"/>
              <a:ext cx="1828800" cy="1285875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Freeform 168"/>
            <p:cNvSpPr/>
            <p:nvPr/>
          </p:nvSpPr>
          <p:spPr>
            <a:xfrm>
              <a:off x="3505477" y="4770574"/>
              <a:ext cx="1828796" cy="1285871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2" name="Straight Connector 141"/>
          <p:cNvCxnSpPr/>
          <p:nvPr/>
        </p:nvCxnSpPr>
        <p:spPr>
          <a:xfrm>
            <a:off x="1990145" y="2099117"/>
            <a:ext cx="0" cy="789354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2561131" y="2099117"/>
            <a:ext cx="0" cy="789354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rot="2710673">
            <a:off x="698336" y="2246848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rot="2710673">
            <a:off x="804729" y="2353905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rot="2710673">
            <a:off x="911123" y="2460961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rot="2710673">
            <a:off x="1017516" y="2568017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rot="2710673">
            <a:off x="1123909" y="2675073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rot="2710673">
            <a:off x="1230303" y="2782129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rot="2710673">
            <a:off x="1336696" y="2889185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Rectangle 176"/>
          <p:cNvSpPr/>
          <p:nvPr/>
        </p:nvSpPr>
        <p:spPr>
          <a:xfrm rot="2710673">
            <a:off x="413787" y="2568018"/>
            <a:ext cx="1207458" cy="14411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8" name="Straight Connector 177"/>
          <p:cNvCxnSpPr>
            <a:cxnSpLocks noChangeAspect="1"/>
          </p:cNvCxnSpPr>
          <p:nvPr/>
        </p:nvCxnSpPr>
        <p:spPr>
          <a:xfrm rot="2710673">
            <a:off x="756286" y="2092255"/>
            <a:ext cx="0" cy="162405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2710673">
            <a:off x="845908" y="2232131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rot="2710673">
            <a:off x="966405" y="2297643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rot="2710673">
            <a:off x="1057079" y="2427802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>
            <a:cxnSpLocks noChangeAspect="1"/>
          </p:cNvCxnSpPr>
          <p:nvPr/>
        </p:nvCxnSpPr>
        <p:spPr>
          <a:xfrm rot="2710673">
            <a:off x="1156262" y="2544677"/>
            <a:ext cx="0" cy="125828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rot="2710673">
            <a:off x="1285585" y="2612585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cxnSpLocks noChangeAspect="1"/>
          </p:cNvCxnSpPr>
          <p:nvPr/>
        </p:nvCxnSpPr>
        <p:spPr>
          <a:xfrm rot="2710673">
            <a:off x="1377525" y="2768315"/>
            <a:ext cx="0" cy="125828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2710673">
            <a:off x="1494201" y="2818784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Right Triangle 181"/>
          <p:cNvSpPr/>
          <p:nvPr/>
        </p:nvSpPr>
        <p:spPr>
          <a:xfrm>
            <a:off x="791108" y="987425"/>
            <a:ext cx="2966479" cy="1901755"/>
          </a:xfrm>
          <a:custGeom>
            <a:avLst/>
            <a:gdLst/>
            <a:ahLst/>
            <a:cxnLst/>
            <a:rect l="l" t="t" r="r" b="b"/>
            <a:pathLst>
              <a:path w="4184463" h="2682584">
                <a:moveTo>
                  <a:pt x="0" y="0"/>
                </a:moveTo>
                <a:lnTo>
                  <a:pt x="1116790" y="0"/>
                </a:lnTo>
                <a:lnTo>
                  <a:pt x="1116790" y="1561940"/>
                </a:lnTo>
                <a:lnTo>
                  <a:pt x="148469" y="1561940"/>
                </a:lnTo>
                <a:lnTo>
                  <a:pt x="148469" y="1561941"/>
                </a:lnTo>
                <a:lnTo>
                  <a:pt x="1116791" y="1561941"/>
                </a:lnTo>
                <a:lnTo>
                  <a:pt x="1116791" y="1565794"/>
                </a:lnTo>
                <a:lnTo>
                  <a:pt x="3067672" y="1565794"/>
                </a:lnTo>
                <a:lnTo>
                  <a:pt x="3067672" y="1565790"/>
                </a:lnTo>
                <a:lnTo>
                  <a:pt x="3067676" y="1565794"/>
                </a:lnTo>
                <a:lnTo>
                  <a:pt x="3070847" y="1565794"/>
                </a:lnTo>
                <a:lnTo>
                  <a:pt x="3070847" y="1568965"/>
                </a:lnTo>
                <a:lnTo>
                  <a:pt x="4184463" y="2682584"/>
                </a:lnTo>
                <a:lnTo>
                  <a:pt x="3070847" y="2682584"/>
                </a:lnTo>
                <a:lnTo>
                  <a:pt x="3067672" y="2682584"/>
                </a:lnTo>
                <a:lnTo>
                  <a:pt x="1115426" y="2682584"/>
                </a:lnTo>
                <a:lnTo>
                  <a:pt x="1115426" y="2665956"/>
                </a:lnTo>
                <a:lnTo>
                  <a:pt x="1013361" y="2533230"/>
                </a:lnTo>
                <a:lnTo>
                  <a:pt x="894864" y="2533230"/>
                </a:lnTo>
                <a:lnTo>
                  <a:pt x="894864" y="2546106"/>
                </a:lnTo>
                <a:lnTo>
                  <a:pt x="827065" y="2476646"/>
                </a:lnTo>
                <a:lnTo>
                  <a:pt x="894864" y="2476646"/>
                </a:lnTo>
                <a:lnTo>
                  <a:pt x="1115426" y="2476646"/>
                </a:lnTo>
                <a:lnTo>
                  <a:pt x="1115426" y="2476448"/>
                </a:lnTo>
                <a:lnTo>
                  <a:pt x="846839" y="2476448"/>
                </a:lnTo>
                <a:lnTo>
                  <a:pt x="846839" y="2256815"/>
                </a:lnTo>
                <a:lnTo>
                  <a:pt x="846838" y="2256815"/>
                </a:lnTo>
                <a:lnTo>
                  <a:pt x="846838" y="2448386"/>
                </a:lnTo>
                <a:lnTo>
                  <a:pt x="739304" y="2256815"/>
                </a:lnTo>
                <a:lnTo>
                  <a:pt x="548176" y="2256815"/>
                </a:lnTo>
                <a:cubicBezTo>
                  <a:pt x="581896" y="2204695"/>
                  <a:pt x="565036" y="2152576"/>
                  <a:pt x="554498" y="2100457"/>
                </a:cubicBezTo>
                <a:lnTo>
                  <a:pt x="551350" y="2074502"/>
                </a:lnTo>
                <a:lnTo>
                  <a:pt x="551350" y="2122552"/>
                </a:lnTo>
                <a:lnTo>
                  <a:pt x="469439" y="2048337"/>
                </a:lnTo>
                <a:lnTo>
                  <a:pt x="368649" y="2048337"/>
                </a:lnTo>
                <a:lnTo>
                  <a:pt x="368649" y="1899066"/>
                </a:lnTo>
                <a:lnTo>
                  <a:pt x="324256" y="1826917"/>
                </a:lnTo>
                <a:lnTo>
                  <a:pt x="148468" y="1826917"/>
                </a:lnTo>
                <a:lnTo>
                  <a:pt x="148468" y="1699802"/>
                </a:lnTo>
                <a:lnTo>
                  <a:pt x="60204" y="1561940"/>
                </a:lnTo>
                <a:lnTo>
                  <a:pt x="0" y="1561940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ight Triangle 119"/>
          <p:cNvSpPr/>
          <p:nvPr/>
        </p:nvSpPr>
        <p:spPr>
          <a:xfrm>
            <a:off x="2960119" y="2094182"/>
            <a:ext cx="791402" cy="1712727"/>
          </a:xfrm>
          <a:custGeom>
            <a:avLst/>
            <a:gdLst/>
            <a:ahLst/>
            <a:cxnLst/>
            <a:rect l="l" t="t" r="r" b="b"/>
            <a:pathLst>
              <a:path w="1120135" h="2424162">
                <a:moveTo>
                  <a:pt x="0" y="0"/>
                </a:moveTo>
                <a:lnTo>
                  <a:pt x="1120135" y="1118589"/>
                </a:lnTo>
                <a:lnTo>
                  <a:pt x="1116790" y="1118589"/>
                </a:lnTo>
                <a:lnTo>
                  <a:pt x="1116790" y="2424162"/>
                </a:lnTo>
                <a:lnTo>
                  <a:pt x="0" y="2424162"/>
                </a:lnTo>
                <a:lnTo>
                  <a:pt x="0" y="1118589"/>
                </a:lnTo>
                <a:lnTo>
                  <a:pt x="0" y="111730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Straight Connector 190"/>
          <p:cNvCxnSpPr/>
          <p:nvPr/>
        </p:nvCxnSpPr>
        <p:spPr>
          <a:xfrm>
            <a:off x="2965643" y="2097167"/>
            <a:ext cx="796025" cy="783441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Rectangle 265"/>
          <p:cNvSpPr/>
          <p:nvPr/>
        </p:nvSpPr>
        <p:spPr>
          <a:xfrm>
            <a:off x="2901907" y="3791188"/>
            <a:ext cx="913123" cy="28194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WFS</a:t>
            </a:r>
          </a:p>
        </p:txBody>
      </p:sp>
      <p:grpSp>
        <p:nvGrpSpPr>
          <p:cNvPr id="147" name="Group 146"/>
          <p:cNvGrpSpPr/>
          <p:nvPr/>
        </p:nvGrpSpPr>
        <p:grpSpPr>
          <a:xfrm>
            <a:off x="832932" y="2012205"/>
            <a:ext cx="750178" cy="965390"/>
            <a:chOff x="886220" y="2527751"/>
            <a:chExt cx="1058188" cy="1361763"/>
          </a:xfrm>
        </p:grpSpPr>
        <p:sp>
          <p:nvSpPr>
            <p:cNvPr id="165" name="Rectangle 195"/>
            <p:cNvSpPr/>
            <p:nvPr/>
          </p:nvSpPr>
          <p:spPr>
            <a:xfrm>
              <a:off x="886220" y="2646114"/>
              <a:ext cx="1058188" cy="1108291"/>
            </a:xfrm>
            <a:custGeom>
              <a:avLst/>
              <a:gdLst/>
              <a:ahLst/>
              <a:cxnLst/>
              <a:rect l="l" t="t" r="r" b="b"/>
              <a:pathLst>
                <a:path w="1058188" h="1108291">
                  <a:moveTo>
                    <a:pt x="768462" y="917207"/>
                  </a:moveTo>
                  <a:lnTo>
                    <a:pt x="836261" y="917207"/>
                  </a:lnTo>
                  <a:lnTo>
                    <a:pt x="1058188" y="917207"/>
                  </a:lnTo>
                  <a:lnTo>
                    <a:pt x="1058188" y="973791"/>
                  </a:lnTo>
                  <a:lnTo>
                    <a:pt x="1058187" y="973791"/>
                  </a:lnTo>
                  <a:lnTo>
                    <a:pt x="1058187" y="1108291"/>
                  </a:lnTo>
                  <a:lnTo>
                    <a:pt x="954758" y="973791"/>
                  </a:lnTo>
                  <a:lnTo>
                    <a:pt x="836261" y="973791"/>
                  </a:lnTo>
                  <a:lnTo>
                    <a:pt x="836261" y="986667"/>
                  </a:lnTo>
                  <a:close/>
                  <a:moveTo>
                    <a:pt x="0" y="0"/>
                  </a:moveTo>
                  <a:lnTo>
                    <a:pt x="89866" y="0"/>
                  </a:lnTo>
                  <a:lnTo>
                    <a:pt x="89866" y="2502"/>
                  </a:lnTo>
                  <a:lnTo>
                    <a:pt x="1058188" y="2502"/>
                  </a:lnTo>
                  <a:lnTo>
                    <a:pt x="1058188" y="267478"/>
                  </a:lnTo>
                  <a:lnTo>
                    <a:pt x="1058188" y="488898"/>
                  </a:lnTo>
                  <a:lnTo>
                    <a:pt x="1058188" y="695589"/>
                  </a:lnTo>
                  <a:lnTo>
                    <a:pt x="1058188" y="697376"/>
                  </a:lnTo>
                  <a:lnTo>
                    <a:pt x="1058188" y="917009"/>
                  </a:lnTo>
                  <a:lnTo>
                    <a:pt x="788236" y="917009"/>
                  </a:lnTo>
                  <a:lnTo>
                    <a:pt x="788236" y="697376"/>
                  </a:lnTo>
                  <a:lnTo>
                    <a:pt x="788235" y="697376"/>
                  </a:lnTo>
                  <a:lnTo>
                    <a:pt x="788235" y="888947"/>
                  </a:lnTo>
                  <a:lnTo>
                    <a:pt x="680701" y="697376"/>
                  </a:lnTo>
                  <a:lnTo>
                    <a:pt x="489573" y="697376"/>
                  </a:lnTo>
                  <a:cubicBezTo>
                    <a:pt x="523294" y="645256"/>
                    <a:pt x="506433" y="593137"/>
                    <a:pt x="495896" y="541018"/>
                  </a:cubicBezTo>
                  <a:lnTo>
                    <a:pt x="492747" y="515063"/>
                  </a:lnTo>
                  <a:lnTo>
                    <a:pt x="492747" y="563113"/>
                  </a:lnTo>
                  <a:lnTo>
                    <a:pt x="410836" y="488898"/>
                  </a:lnTo>
                  <a:lnTo>
                    <a:pt x="310046" y="488898"/>
                  </a:lnTo>
                  <a:lnTo>
                    <a:pt x="310046" y="339627"/>
                  </a:lnTo>
                  <a:lnTo>
                    <a:pt x="265653" y="267478"/>
                  </a:lnTo>
                  <a:lnTo>
                    <a:pt x="89865" y="267478"/>
                  </a:lnTo>
                  <a:lnTo>
                    <a:pt x="89865" y="140363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reeform 165"/>
            <p:cNvSpPr/>
            <p:nvPr/>
          </p:nvSpPr>
          <p:spPr>
            <a:xfrm rot="4577688">
              <a:off x="692984" y="2790397"/>
              <a:ext cx="1361763" cy="836472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192" name="Straight Connector 191"/>
          <p:cNvCxnSpPr/>
          <p:nvPr/>
        </p:nvCxnSpPr>
        <p:spPr>
          <a:xfrm flipH="1">
            <a:off x="2960120" y="3285113"/>
            <a:ext cx="791028" cy="0"/>
          </a:xfrm>
          <a:prstGeom prst="line">
            <a:avLst/>
          </a:prstGeom>
          <a:ln w="38100" cmpd="sng">
            <a:solidFill>
              <a:srgbClr val="4BAC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4208531" y="2092869"/>
            <a:ext cx="0" cy="787582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Isosceles Triangle 76"/>
          <p:cNvSpPr/>
          <p:nvPr/>
        </p:nvSpPr>
        <p:spPr>
          <a:xfrm rot="5400000">
            <a:off x="7143669" y="2174921"/>
            <a:ext cx="804350" cy="634115"/>
          </a:xfrm>
          <a:prstGeom prst="triangle">
            <a:avLst/>
          </a:prstGeom>
          <a:solidFill>
            <a:srgbClr val="E6B9B8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>
            <a:spLocks noChangeAspect="1"/>
          </p:cNvSpPr>
          <p:nvPr/>
        </p:nvSpPr>
        <p:spPr>
          <a:xfrm rot="16200000">
            <a:off x="6835307" y="2401372"/>
            <a:ext cx="792521" cy="18121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/>
          <p:cNvCxnSpPr/>
          <p:nvPr/>
        </p:nvCxnSpPr>
        <p:spPr>
          <a:xfrm>
            <a:off x="7862901" y="2092362"/>
            <a:ext cx="0" cy="79923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0" name="Picture 79" descr="ezgif.com-crop (1).gif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603" y="2089802"/>
            <a:ext cx="812402" cy="799608"/>
          </a:xfrm>
          <a:prstGeom prst="rect">
            <a:avLst/>
          </a:prstGeom>
          <a:ln>
            <a:noFill/>
          </a:ln>
        </p:spPr>
      </p:pic>
      <p:sp>
        <p:nvSpPr>
          <p:cNvPr id="81" name="TextBox 80"/>
          <p:cNvSpPr txBox="1"/>
          <p:nvPr/>
        </p:nvSpPr>
        <p:spPr>
          <a:xfrm>
            <a:off x="2860001" y="1675620"/>
            <a:ext cx="163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Science light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4177039" y="1896819"/>
            <a:ext cx="279630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ight Triangle 82"/>
          <p:cNvSpPr/>
          <p:nvPr/>
        </p:nvSpPr>
        <p:spPr>
          <a:xfrm rot="13474011">
            <a:off x="4364215" y="1823855"/>
            <a:ext cx="145930" cy="145930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2792351" y="3264453"/>
            <a:ext cx="0" cy="283464"/>
          </a:xfrm>
          <a:prstGeom prst="straightConnector1">
            <a:avLst/>
          </a:prstGeom>
          <a:ln w="28575" cmpd="sng">
            <a:solidFill>
              <a:schemeClr val="accent5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ight Triangle 84"/>
          <p:cNvSpPr/>
          <p:nvPr/>
        </p:nvSpPr>
        <p:spPr>
          <a:xfrm rot="18876018">
            <a:off x="2719387" y="3450539"/>
            <a:ext cx="145930" cy="145930"/>
          </a:xfrm>
          <a:prstGeom prst="rtTriangle">
            <a:avLst/>
          </a:prstGeom>
          <a:solidFill>
            <a:srgbClr val="4BAC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82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132"/>
            <a:ext cx="9144001" cy="51486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9361-13B2-EE47-A034-CB6D03444A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63781" y="127304"/>
            <a:ext cx="7398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Adaptive Optics &amp; </a:t>
            </a:r>
            <a:r>
              <a:rPr lang="en-US" sz="3000" dirty="0" err="1">
                <a:solidFill>
                  <a:srgbClr val="FFFFFF"/>
                </a:solidFill>
              </a:rPr>
              <a:t>Coronagraphy</a:t>
            </a:r>
            <a:endParaRPr lang="en-US" sz="3000" dirty="0">
              <a:solidFill>
                <a:srgbClr val="FFFFFF"/>
              </a:solidFill>
            </a:endParaRPr>
          </a:p>
        </p:txBody>
      </p:sp>
      <p:cxnSp>
        <p:nvCxnSpPr>
          <p:cNvPr id="194" name="Straight Connector 193"/>
          <p:cNvCxnSpPr/>
          <p:nvPr/>
        </p:nvCxnSpPr>
        <p:spPr>
          <a:xfrm>
            <a:off x="1210602" y="4360912"/>
            <a:ext cx="2154513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V="1">
            <a:off x="3358467" y="4073130"/>
            <a:ext cx="0" cy="287783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910456" y="2633848"/>
            <a:ext cx="0" cy="1488366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Right Triangle 196"/>
          <p:cNvSpPr/>
          <p:nvPr/>
        </p:nvSpPr>
        <p:spPr>
          <a:xfrm rot="8135736">
            <a:off x="838120" y="3323166"/>
            <a:ext cx="145930" cy="145930"/>
          </a:xfrm>
          <a:prstGeom prst="rtTriangle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ight Triangle 197"/>
          <p:cNvSpPr/>
          <p:nvPr/>
        </p:nvSpPr>
        <p:spPr>
          <a:xfrm rot="2700346">
            <a:off x="2043844" y="4287885"/>
            <a:ext cx="145930" cy="145930"/>
          </a:xfrm>
          <a:prstGeom prst="rtTriangle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9" name="Picture 19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24" y="4071055"/>
            <a:ext cx="1047954" cy="785966"/>
          </a:xfrm>
          <a:prstGeom prst="rect">
            <a:avLst/>
          </a:prstGeom>
        </p:spPr>
      </p:pic>
      <p:sp>
        <p:nvSpPr>
          <p:cNvPr id="200" name="TextBox 199"/>
          <p:cNvSpPr txBox="1"/>
          <p:nvPr/>
        </p:nvSpPr>
        <p:spPr>
          <a:xfrm>
            <a:off x="2860001" y="1675620"/>
            <a:ext cx="163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Science light</a:t>
            </a:r>
          </a:p>
        </p:txBody>
      </p:sp>
      <p:cxnSp>
        <p:nvCxnSpPr>
          <p:cNvPr id="201" name="Straight Arrow Connector 200"/>
          <p:cNvCxnSpPr/>
          <p:nvPr/>
        </p:nvCxnSpPr>
        <p:spPr>
          <a:xfrm>
            <a:off x="4177039" y="1896819"/>
            <a:ext cx="279630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TextBox 202"/>
          <p:cNvSpPr txBox="1"/>
          <p:nvPr/>
        </p:nvSpPr>
        <p:spPr>
          <a:xfrm>
            <a:off x="1432078" y="3119096"/>
            <a:ext cx="13242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Wavefront sensing light</a:t>
            </a:r>
          </a:p>
        </p:txBody>
      </p:sp>
      <p:grpSp>
        <p:nvGrpSpPr>
          <p:cNvPr id="229" name="Group 228"/>
          <p:cNvGrpSpPr/>
          <p:nvPr/>
        </p:nvGrpSpPr>
        <p:grpSpPr>
          <a:xfrm>
            <a:off x="2982645" y="3829587"/>
            <a:ext cx="768505" cy="242464"/>
            <a:chOff x="3932837" y="5044986"/>
            <a:chExt cx="1087728" cy="343179"/>
          </a:xfrm>
        </p:grpSpPr>
        <p:cxnSp>
          <p:nvCxnSpPr>
            <p:cNvPr id="230" name="Straight Connector 229"/>
            <p:cNvCxnSpPr/>
            <p:nvPr/>
          </p:nvCxnSpPr>
          <p:spPr>
            <a:xfrm>
              <a:off x="3941689" y="5075617"/>
              <a:ext cx="123072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stCxn id="239" idx="2"/>
            </p:cNvCxnSpPr>
            <p:nvPr/>
          </p:nvCxnSpPr>
          <p:spPr>
            <a:xfrm flipH="1">
              <a:off x="4066805" y="5075617"/>
              <a:ext cx="13396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stCxn id="239" idx="2"/>
            </p:cNvCxnSpPr>
            <p:nvPr/>
          </p:nvCxnSpPr>
          <p:spPr>
            <a:xfrm>
              <a:off x="4200772" y="5075617"/>
              <a:ext cx="133968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240" idx="2"/>
            </p:cNvCxnSpPr>
            <p:nvPr/>
          </p:nvCxnSpPr>
          <p:spPr>
            <a:xfrm flipH="1">
              <a:off x="4334740" y="5075617"/>
              <a:ext cx="13396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>
              <a:stCxn id="240" idx="2"/>
            </p:cNvCxnSpPr>
            <p:nvPr/>
          </p:nvCxnSpPr>
          <p:spPr>
            <a:xfrm>
              <a:off x="4468707" y="5075617"/>
              <a:ext cx="1356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>
              <a:stCxn id="241" idx="2"/>
            </p:cNvCxnSpPr>
            <p:nvPr/>
          </p:nvCxnSpPr>
          <p:spPr>
            <a:xfrm flipH="1">
              <a:off x="4604314" y="5075617"/>
              <a:ext cx="132916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41" idx="2"/>
            </p:cNvCxnSpPr>
            <p:nvPr/>
          </p:nvCxnSpPr>
          <p:spPr>
            <a:xfrm>
              <a:off x="4737230" y="5075617"/>
              <a:ext cx="1356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flipH="1">
              <a:off x="4872837" y="5075617"/>
              <a:ext cx="122198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932837" y="5388165"/>
              <a:ext cx="1087728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38"/>
            <p:cNvSpPr/>
            <p:nvPr/>
          </p:nvSpPr>
          <p:spPr>
            <a:xfrm>
              <a:off x="4200772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46870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737230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93283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2976093" y="3830666"/>
            <a:ext cx="768505" cy="242464"/>
            <a:chOff x="3932837" y="5044986"/>
            <a:chExt cx="1087728" cy="343179"/>
          </a:xfrm>
        </p:grpSpPr>
        <p:cxnSp>
          <p:nvCxnSpPr>
            <p:cNvPr id="244" name="Straight Connector 243"/>
            <p:cNvCxnSpPr/>
            <p:nvPr/>
          </p:nvCxnSpPr>
          <p:spPr>
            <a:xfrm>
              <a:off x="3941689" y="5075617"/>
              <a:ext cx="190276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>
              <a:stCxn id="253" idx="2"/>
            </p:cNvCxnSpPr>
            <p:nvPr/>
          </p:nvCxnSpPr>
          <p:spPr>
            <a:xfrm flipH="1">
              <a:off x="4131965" y="5075617"/>
              <a:ext cx="688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stCxn id="253" idx="2"/>
            </p:cNvCxnSpPr>
            <p:nvPr/>
          </p:nvCxnSpPr>
          <p:spPr>
            <a:xfrm>
              <a:off x="4200772" y="5075617"/>
              <a:ext cx="70893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>
              <a:stCxn id="254" idx="2"/>
            </p:cNvCxnSpPr>
            <p:nvPr/>
          </p:nvCxnSpPr>
          <p:spPr>
            <a:xfrm flipH="1">
              <a:off x="4271665" y="5075617"/>
              <a:ext cx="197042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>
              <a:stCxn id="254" idx="2"/>
            </p:cNvCxnSpPr>
            <p:nvPr/>
          </p:nvCxnSpPr>
          <p:spPr>
            <a:xfrm>
              <a:off x="4468707" y="5075617"/>
              <a:ext cx="60133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>
              <a:stCxn id="255" idx="2"/>
            </p:cNvCxnSpPr>
            <p:nvPr/>
          </p:nvCxnSpPr>
          <p:spPr>
            <a:xfrm flipH="1">
              <a:off x="4528840" y="5075617"/>
              <a:ext cx="208390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>
              <a:stCxn id="255" idx="2"/>
            </p:cNvCxnSpPr>
            <p:nvPr/>
          </p:nvCxnSpPr>
          <p:spPr>
            <a:xfrm>
              <a:off x="4737230" y="5075617"/>
              <a:ext cx="188485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H="1">
              <a:off x="4925715" y="5075617"/>
              <a:ext cx="69320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3932837" y="5388165"/>
              <a:ext cx="1087728" cy="0"/>
            </a:xfrm>
            <a:prstGeom prst="line">
              <a:avLst/>
            </a:prstGeom>
            <a:ln w="38100" cmpd="sng">
              <a:solidFill>
                <a:srgbClr val="5959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/>
            <p:cNvSpPr/>
            <p:nvPr/>
          </p:nvSpPr>
          <p:spPr>
            <a:xfrm>
              <a:off x="4200772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46870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737230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93283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7" name="Rectangle 139"/>
          <p:cNvSpPr/>
          <p:nvPr/>
        </p:nvSpPr>
        <p:spPr>
          <a:xfrm>
            <a:off x="2965643" y="2092869"/>
            <a:ext cx="1711439" cy="789038"/>
          </a:xfrm>
          <a:custGeom>
            <a:avLst/>
            <a:gdLst/>
            <a:ahLst/>
            <a:cxnLst/>
            <a:rect l="l" t="t" r="r" b="b"/>
            <a:pathLst>
              <a:path w="2422339" h="1116790">
                <a:moveTo>
                  <a:pt x="0" y="0"/>
                </a:moveTo>
                <a:lnTo>
                  <a:pt x="1118212" y="0"/>
                </a:lnTo>
                <a:lnTo>
                  <a:pt x="1120135" y="0"/>
                </a:lnTo>
                <a:lnTo>
                  <a:pt x="2422339" y="0"/>
                </a:lnTo>
                <a:lnTo>
                  <a:pt x="2422339" y="1116790"/>
                </a:lnTo>
                <a:lnTo>
                  <a:pt x="1118212" y="1116790"/>
                </a:lnTo>
                <a:lnTo>
                  <a:pt x="1118212" y="110754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ight Triangle 284"/>
          <p:cNvSpPr/>
          <p:nvPr/>
        </p:nvSpPr>
        <p:spPr>
          <a:xfrm rot="13474011">
            <a:off x="4364215" y="1823855"/>
            <a:ext cx="145930" cy="145930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/>
          <p:cNvGrpSpPr/>
          <p:nvPr/>
        </p:nvGrpSpPr>
        <p:grpSpPr>
          <a:xfrm rot="2119063">
            <a:off x="723238" y="1011901"/>
            <a:ext cx="925760" cy="850129"/>
            <a:chOff x="2694300" y="3632147"/>
            <a:chExt cx="2639973" cy="2424298"/>
          </a:xfrm>
        </p:grpSpPr>
        <p:sp>
          <p:nvSpPr>
            <p:cNvPr id="168" name="Freeform 167"/>
            <p:cNvSpPr/>
            <p:nvPr/>
          </p:nvSpPr>
          <p:spPr>
            <a:xfrm>
              <a:off x="2694300" y="3632147"/>
              <a:ext cx="1828800" cy="1285875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Freeform 168"/>
            <p:cNvSpPr/>
            <p:nvPr/>
          </p:nvSpPr>
          <p:spPr>
            <a:xfrm>
              <a:off x="3505477" y="4770574"/>
              <a:ext cx="1828796" cy="1285871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2" name="Straight Connector 141"/>
          <p:cNvCxnSpPr/>
          <p:nvPr/>
        </p:nvCxnSpPr>
        <p:spPr>
          <a:xfrm>
            <a:off x="1990145" y="2099117"/>
            <a:ext cx="0" cy="789354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2561131" y="2099117"/>
            <a:ext cx="0" cy="789354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rot="2710673">
            <a:off x="698336" y="2246848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rot="2710673">
            <a:off x="804729" y="2353905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rot="2710673">
            <a:off x="911123" y="2460961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rot="2710673">
            <a:off x="1017516" y="2568017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rot="2710673">
            <a:off x="1123909" y="2675073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rot="2710673">
            <a:off x="1230303" y="2782129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rot="2710673">
            <a:off x="1336696" y="2889185"/>
            <a:ext cx="0" cy="14411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Rectangle 176"/>
          <p:cNvSpPr/>
          <p:nvPr/>
        </p:nvSpPr>
        <p:spPr>
          <a:xfrm rot="2710673">
            <a:off x="413787" y="2568018"/>
            <a:ext cx="1207458" cy="14411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8" name="Straight Connector 177"/>
          <p:cNvCxnSpPr>
            <a:cxnSpLocks noChangeAspect="1"/>
          </p:cNvCxnSpPr>
          <p:nvPr/>
        </p:nvCxnSpPr>
        <p:spPr>
          <a:xfrm rot="2710673">
            <a:off x="756286" y="2092255"/>
            <a:ext cx="0" cy="162405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2710673">
            <a:off x="845908" y="2232131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rot="2710673">
            <a:off x="966405" y="2297643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rot="2710673">
            <a:off x="1057079" y="2427802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>
            <a:cxnSpLocks noChangeAspect="1"/>
          </p:cNvCxnSpPr>
          <p:nvPr/>
        </p:nvCxnSpPr>
        <p:spPr>
          <a:xfrm rot="2710673">
            <a:off x="1156262" y="2544677"/>
            <a:ext cx="0" cy="125828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rot="2710673">
            <a:off x="1285585" y="2612585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cxnSpLocks noChangeAspect="1"/>
          </p:cNvCxnSpPr>
          <p:nvPr/>
        </p:nvCxnSpPr>
        <p:spPr>
          <a:xfrm rot="2710673">
            <a:off x="1377525" y="2768315"/>
            <a:ext cx="0" cy="125828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2710673">
            <a:off x="1494201" y="2818784"/>
            <a:ext cx="0" cy="144117"/>
          </a:xfrm>
          <a:prstGeom prst="line">
            <a:avLst/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Right Triangle 181"/>
          <p:cNvSpPr/>
          <p:nvPr/>
        </p:nvSpPr>
        <p:spPr>
          <a:xfrm>
            <a:off x="791108" y="987425"/>
            <a:ext cx="2966479" cy="1901755"/>
          </a:xfrm>
          <a:custGeom>
            <a:avLst/>
            <a:gdLst/>
            <a:ahLst/>
            <a:cxnLst/>
            <a:rect l="l" t="t" r="r" b="b"/>
            <a:pathLst>
              <a:path w="4184463" h="2682584">
                <a:moveTo>
                  <a:pt x="0" y="0"/>
                </a:moveTo>
                <a:lnTo>
                  <a:pt x="1116790" y="0"/>
                </a:lnTo>
                <a:lnTo>
                  <a:pt x="1116790" y="1561940"/>
                </a:lnTo>
                <a:lnTo>
                  <a:pt x="148469" y="1561940"/>
                </a:lnTo>
                <a:lnTo>
                  <a:pt x="148469" y="1561941"/>
                </a:lnTo>
                <a:lnTo>
                  <a:pt x="1116791" y="1561941"/>
                </a:lnTo>
                <a:lnTo>
                  <a:pt x="1116791" y="1565794"/>
                </a:lnTo>
                <a:lnTo>
                  <a:pt x="3067672" y="1565794"/>
                </a:lnTo>
                <a:lnTo>
                  <a:pt x="3067672" y="1565790"/>
                </a:lnTo>
                <a:lnTo>
                  <a:pt x="3067676" y="1565794"/>
                </a:lnTo>
                <a:lnTo>
                  <a:pt x="3070847" y="1565794"/>
                </a:lnTo>
                <a:lnTo>
                  <a:pt x="3070847" y="1568965"/>
                </a:lnTo>
                <a:lnTo>
                  <a:pt x="4184463" y="2682584"/>
                </a:lnTo>
                <a:lnTo>
                  <a:pt x="3070847" y="2682584"/>
                </a:lnTo>
                <a:lnTo>
                  <a:pt x="3067672" y="2682584"/>
                </a:lnTo>
                <a:lnTo>
                  <a:pt x="1115426" y="2682584"/>
                </a:lnTo>
                <a:lnTo>
                  <a:pt x="1115426" y="2665956"/>
                </a:lnTo>
                <a:lnTo>
                  <a:pt x="1013361" y="2533230"/>
                </a:lnTo>
                <a:lnTo>
                  <a:pt x="894864" y="2533230"/>
                </a:lnTo>
                <a:lnTo>
                  <a:pt x="894864" y="2546106"/>
                </a:lnTo>
                <a:lnTo>
                  <a:pt x="827065" y="2476646"/>
                </a:lnTo>
                <a:lnTo>
                  <a:pt x="894864" y="2476646"/>
                </a:lnTo>
                <a:lnTo>
                  <a:pt x="1115426" y="2476646"/>
                </a:lnTo>
                <a:lnTo>
                  <a:pt x="1115426" y="2476448"/>
                </a:lnTo>
                <a:lnTo>
                  <a:pt x="846839" y="2476448"/>
                </a:lnTo>
                <a:lnTo>
                  <a:pt x="846839" y="2256815"/>
                </a:lnTo>
                <a:lnTo>
                  <a:pt x="846838" y="2256815"/>
                </a:lnTo>
                <a:lnTo>
                  <a:pt x="846838" y="2448386"/>
                </a:lnTo>
                <a:lnTo>
                  <a:pt x="739304" y="2256815"/>
                </a:lnTo>
                <a:lnTo>
                  <a:pt x="548176" y="2256815"/>
                </a:lnTo>
                <a:cubicBezTo>
                  <a:pt x="581896" y="2204695"/>
                  <a:pt x="565036" y="2152576"/>
                  <a:pt x="554498" y="2100457"/>
                </a:cubicBezTo>
                <a:lnTo>
                  <a:pt x="551350" y="2074502"/>
                </a:lnTo>
                <a:lnTo>
                  <a:pt x="551350" y="2122552"/>
                </a:lnTo>
                <a:lnTo>
                  <a:pt x="469439" y="2048337"/>
                </a:lnTo>
                <a:lnTo>
                  <a:pt x="368649" y="2048337"/>
                </a:lnTo>
                <a:lnTo>
                  <a:pt x="368649" y="1899066"/>
                </a:lnTo>
                <a:lnTo>
                  <a:pt x="324256" y="1826917"/>
                </a:lnTo>
                <a:lnTo>
                  <a:pt x="148468" y="1826917"/>
                </a:lnTo>
                <a:lnTo>
                  <a:pt x="148468" y="1699802"/>
                </a:lnTo>
                <a:lnTo>
                  <a:pt x="60204" y="1561940"/>
                </a:lnTo>
                <a:lnTo>
                  <a:pt x="0" y="1561940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ight Triangle 119"/>
          <p:cNvSpPr/>
          <p:nvPr/>
        </p:nvSpPr>
        <p:spPr>
          <a:xfrm>
            <a:off x="2960119" y="2094182"/>
            <a:ext cx="791402" cy="1712727"/>
          </a:xfrm>
          <a:custGeom>
            <a:avLst/>
            <a:gdLst/>
            <a:ahLst/>
            <a:cxnLst/>
            <a:rect l="l" t="t" r="r" b="b"/>
            <a:pathLst>
              <a:path w="1120135" h="2424162">
                <a:moveTo>
                  <a:pt x="0" y="0"/>
                </a:moveTo>
                <a:lnTo>
                  <a:pt x="1120135" y="1118589"/>
                </a:lnTo>
                <a:lnTo>
                  <a:pt x="1116790" y="1118589"/>
                </a:lnTo>
                <a:lnTo>
                  <a:pt x="1116790" y="2424162"/>
                </a:lnTo>
                <a:lnTo>
                  <a:pt x="0" y="2424162"/>
                </a:lnTo>
                <a:lnTo>
                  <a:pt x="0" y="1118589"/>
                </a:lnTo>
                <a:lnTo>
                  <a:pt x="0" y="111730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Straight Connector 190"/>
          <p:cNvCxnSpPr/>
          <p:nvPr/>
        </p:nvCxnSpPr>
        <p:spPr>
          <a:xfrm>
            <a:off x="2965643" y="2097167"/>
            <a:ext cx="796025" cy="783441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Rectangle 265"/>
          <p:cNvSpPr/>
          <p:nvPr/>
        </p:nvSpPr>
        <p:spPr>
          <a:xfrm>
            <a:off x="2901907" y="3791188"/>
            <a:ext cx="913123" cy="28194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WFS</a:t>
            </a:r>
          </a:p>
        </p:txBody>
      </p:sp>
      <p:grpSp>
        <p:nvGrpSpPr>
          <p:cNvPr id="147" name="Group 146"/>
          <p:cNvGrpSpPr/>
          <p:nvPr/>
        </p:nvGrpSpPr>
        <p:grpSpPr>
          <a:xfrm>
            <a:off x="832932" y="2012205"/>
            <a:ext cx="750178" cy="965390"/>
            <a:chOff x="886220" y="2527751"/>
            <a:chExt cx="1058188" cy="1361763"/>
          </a:xfrm>
        </p:grpSpPr>
        <p:sp>
          <p:nvSpPr>
            <p:cNvPr id="165" name="Rectangle 195"/>
            <p:cNvSpPr/>
            <p:nvPr/>
          </p:nvSpPr>
          <p:spPr>
            <a:xfrm>
              <a:off x="886220" y="2646114"/>
              <a:ext cx="1058188" cy="1108291"/>
            </a:xfrm>
            <a:custGeom>
              <a:avLst/>
              <a:gdLst/>
              <a:ahLst/>
              <a:cxnLst/>
              <a:rect l="l" t="t" r="r" b="b"/>
              <a:pathLst>
                <a:path w="1058188" h="1108291">
                  <a:moveTo>
                    <a:pt x="768462" y="917207"/>
                  </a:moveTo>
                  <a:lnTo>
                    <a:pt x="836261" y="917207"/>
                  </a:lnTo>
                  <a:lnTo>
                    <a:pt x="1058188" y="917207"/>
                  </a:lnTo>
                  <a:lnTo>
                    <a:pt x="1058188" y="973791"/>
                  </a:lnTo>
                  <a:lnTo>
                    <a:pt x="1058187" y="973791"/>
                  </a:lnTo>
                  <a:lnTo>
                    <a:pt x="1058187" y="1108291"/>
                  </a:lnTo>
                  <a:lnTo>
                    <a:pt x="954758" y="973791"/>
                  </a:lnTo>
                  <a:lnTo>
                    <a:pt x="836261" y="973791"/>
                  </a:lnTo>
                  <a:lnTo>
                    <a:pt x="836261" y="986667"/>
                  </a:lnTo>
                  <a:close/>
                  <a:moveTo>
                    <a:pt x="0" y="0"/>
                  </a:moveTo>
                  <a:lnTo>
                    <a:pt x="89866" y="0"/>
                  </a:lnTo>
                  <a:lnTo>
                    <a:pt x="89866" y="2502"/>
                  </a:lnTo>
                  <a:lnTo>
                    <a:pt x="1058188" y="2502"/>
                  </a:lnTo>
                  <a:lnTo>
                    <a:pt x="1058188" y="267478"/>
                  </a:lnTo>
                  <a:lnTo>
                    <a:pt x="1058188" y="488898"/>
                  </a:lnTo>
                  <a:lnTo>
                    <a:pt x="1058188" y="695589"/>
                  </a:lnTo>
                  <a:lnTo>
                    <a:pt x="1058188" y="697376"/>
                  </a:lnTo>
                  <a:lnTo>
                    <a:pt x="1058188" y="917009"/>
                  </a:lnTo>
                  <a:lnTo>
                    <a:pt x="788236" y="917009"/>
                  </a:lnTo>
                  <a:lnTo>
                    <a:pt x="788236" y="697376"/>
                  </a:lnTo>
                  <a:lnTo>
                    <a:pt x="788235" y="697376"/>
                  </a:lnTo>
                  <a:lnTo>
                    <a:pt x="788235" y="888947"/>
                  </a:lnTo>
                  <a:lnTo>
                    <a:pt x="680701" y="697376"/>
                  </a:lnTo>
                  <a:lnTo>
                    <a:pt x="489573" y="697376"/>
                  </a:lnTo>
                  <a:cubicBezTo>
                    <a:pt x="523294" y="645256"/>
                    <a:pt x="506433" y="593137"/>
                    <a:pt x="495896" y="541018"/>
                  </a:cubicBezTo>
                  <a:lnTo>
                    <a:pt x="492747" y="515063"/>
                  </a:lnTo>
                  <a:lnTo>
                    <a:pt x="492747" y="563113"/>
                  </a:lnTo>
                  <a:lnTo>
                    <a:pt x="410836" y="488898"/>
                  </a:lnTo>
                  <a:lnTo>
                    <a:pt x="310046" y="488898"/>
                  </a:lnTo>
                  <a:lnTo>
                    <a:pt x="310046" y="339627"/>
                  </a:lnTo>
                  <a:lnTo>
                    <a:pt x="265653" y="267478"/>
                  </a:lnTo>
                  <a:lnTo>
                    <a:pt x="89865" y="267478"/>
                  </a:lnTo>
                  <a:lnTo>
                    <a:pt x="89865" y="140363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reeform 165"/>
            <p:cNvSpPr/>
            <p:nvPr/>
          </p:nvSpPr>
          <p:spPr>
            <a:xfrm rot="4577688">
              <a:off x="692984" y="2790397"/>
              <a:ext cx="1361763" cy="836472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192" name="Straight Connector 191"/>
          <p:cNvCxnSpPr/>
          <p:nvPr/>
        </p:nvCxnSpPr>
        <p:spPr>
          <a:xfrm flipH="1">
            <a:off x="2960120" y="3285113"/>
            <a:ext cx="791028" cy="0"/>
          </a:xfrm>
          <a:prstGeom prst="line">
            <a:avLst/>
          </a:prstGeom>
          <a:ln w="38100" cmpd="sng">
            <a:solidFill>
              <a:srgbClr val="4BAC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4208531" y="2092869"/>
            <a:ext cx="0" cy="787582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Isosceles Triangle 76"/>
          <p:cNvSpPr/>
          <p:nvPr/>
        </p:nvSpPr>
        <p:spPr>
          <a:xfrm rot="5400000">
            <a:off x="4586193" y="2174921"/>
            <a:ext cx="804350" cy="634115"/>
          </a:xfrm>
          <a:prstGeom prst="triangle">
            <a:avLst/>
          </a:prstGeom>
          <a:solidFill>
            <a:srgbClr val="E6B9B8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>
            <a:spLocks noChangeAspect="1"/>
          </p:cNvSpPr>
          <p:nvPr/>
        </p:nvSpPr>
        <p:spPr>
          <a:xfrm rot="16200000">
            <a:off x="4277831" y="2401372"/>
            <a:ext cx="792521" cy="18121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Isosceles Triangle 79"/>
          <p:cNvSpPr/>
          <p:nvPr/>
        </p:nvSpPr>
        <p:spPr>
          <a:xfrm rot="16200000">
            <a:off x="5224145" y="2171938"/>
            <a:ext cx="802642" cy="640080"/>
          </a:xfrm>
          <a:prstGeom prst="triangle">
            <a:avLst/>
          </a:prstGeom>
          <a:solidFill>
            <a:srgbClr val="E6B9B8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>
            <a:off x="5307090" y="2092362"/>
            <a:ext cx="0" cy="79923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5945505" y="2094213"/>
            <a:ext cx="640080" cy="795528"/>
          </a:xfrm>
          <a:prstGeom prst="rect">
            <a:avLst/>
          </a:prstGeom>
          <a:solidFill>
            <a:schemeClr val="accent2">
              <a:lumMod val="40000"/>
              <a:lumOff val="60000"/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 rot="16200000">
            <a:off x="5549247" y="2401372"/>
            <a:ext cx="792521" cy="18121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6588705" y="2094213"/>
            <a:ext cx="640080" cy="795528"/>
          </a:xfrm>
          <a:prstGeom prst="rect">
            <a:avLst/>
          </a:prstGeom>
          <a:solidFill>
            <a:schemeClr val="accent2">
              <a:lumMod val="40000"/>
              <a:lumOff val="60000"/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/>
          <p:cNvCxnSpPr/>
          <p:nvPr/>
        </p:nvCxnSpPr>
        <p:spPr>
          <a:xfrm>
            <a:off x="6588705" y="2092362"/>
            <a:ext cx="0" cy="79923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Isosceles Triangle 87"/>
          <p:cNvSpPr/>
          <p:nvPr/>
        </p:nvSpPr>
        <p:spPr>
          <a:xfrm rot="5400000">
            <a:off x="7143669" y="2174921"/>
            <a:ext cx="804350" cy="634115"/>
          </a:xfrm>
          <a:prstGeom prst="triangle">
            <a:avLst/>
          </a:prstGeom>
          <a:solidFill>
            <a:srgbClr val="E6B9B8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 rot="16200000">
            <a:off x="6835307" y="2401372"/>
            <a:ext cx="792521" cy="18121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4648686" y="2932620"/>
            <a:ext cx="131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Focal plane mask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927181" y="2932620"/>
            <a:ext cx="131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Lyot</a:t>
            </a:r>
            <a:r>
              <a:rPr lang="en-US" sz="1400" dirty="0">
                <a:solidFill>
                  <a:schemeClr val="bg1"/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 plane mask</a:t>
            </a:r>
          </a:p>
        </p:txBody>
      </p:sp>
      <p:cxnSp>
        <p:nvCxnSpPr>
          <p:cNvPr id="92" name="Straight Connector 91"/>
          <p:cNvCxnSpPr/>
          <p:nvPr/>
        </p:nvCxnSpPr>
        <p:spPr>
          <a:xfrm>
            <a:off x="7862901" y="2092362"/>
            <a:ext cx="0" cy="79923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2792351" y="3264453"/>
            <a:ext cx="0" cy="283464"/>
          </a:xfrm>
          <a:prstGeom prst="straightConnector1">
            <a:avLst/>
          </a:prstGeom>
          <a:ln w="28575" cmpd="sng">
            <a:solidFill>
              <a:schemeClr val="accent5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ight Triangle 95"/>
          <p:cNvSpPr/>
          <p:nvPr/>
        </p:nvSpPr>
        <p:spPr>
          <a:xfrm rot="18876018">
            <a:off x="2719387" y="3450539"/>
            <a:ext cx="145930" cy="145930"/>
          </a:xfrm>
          <a:prstGeom prst="rtTriangle">
            <a:avLst/>
          </a:prstGeom>
          <a:solidFill>
            <a:srgbClr val="4BAC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" name="Picture 97" descr="ezgif.com-crop (1).gif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603" y="2089802"/>
            <a:ext cx="812402" cy="799608"/>
          </a:xfrm>
          <a:prstGeom prst="rect">
            <a:avLst/>
          </a:prstGeom>
          <a:ln>
            <a:noFill/>
          </a:ln>
        </p:spPr>
      </p:pic>
      <p:pic>
        <p:nvPicPr>
          <p:cNvPr id="99" name="Picture 98" descr="ezgif.com-crop (1).gif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603" y="2092362"/>
            <a:ext cx="812402" cy="799608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psf_dark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7" t="4819" r="60723" b="55212"/>
          <a:stretch/>
        </p:blipFill>
        <p:spPr>
          <a:xfrm>
            <a:off x="7994603" y="2088627"/>
            <a:ext cx="812402" cy="8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84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132"/>
            <a:ext cx="9144001" cy="51486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9361-13B2-EE47-A034-CB6D03444A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63781" y="127304"/>
            <a:ext cx="7398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Adaptive Optics &amp; </a:t>
            </a:r>
            <a:r>
              <a:rPr lang="en-US" sz="3000" dirty="0" err="1">
                <a:solidFill>
                  <a:srgbClr val="FFFFFF"/>
                </a:solidFill>
              </a:rPr>
              <a:t>Coronagraphy</a:t>
            </a:r>
            <a:endParaRPr lang="en-US" sz="3000" dirty="0">
              <a:solidFill>
                <a:srgbClr val="FFFFFF"/>
              </a:solidFill>
            </a:endParaRPr>
          </a:p>
        </p:txBody>
      </p:sp>
      <p:cxnSp>
        <p:nvCxnSpPr>
          <p:cNvPr id="194" name="Straight Connector 193"/>
          <p:cNvCxnSpPr/>
          <p:nvPr/>
        </p:nvCxnSpPr>
        <p:spPr>
          <a:xfrm>
            <a:off x="1210602" y="4360912"/>
            <a:ext cx="2154513" cy="0"/>
          </a:xfrm>
          <a:prstGeom prst="line">
            <a:avLst/>
          </a:prstGeom>
          <a:ln w="28575" cmpd="sng">
            <a:solidFill>
              <a:srgbClr val="E46C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V="1">
            <a:off x="3358467" y="4073130"/>
            <a:ext cx="0" cy="287783"/>
          </a:xfrm>
          <a:prstGeom prst="line">
            <a:avLst/>
          </a:prstGeom>
          <a:ln w="28575" cmpd="sng">
            <a:solidFill>
              <a:srgbClr val="E46C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910456" y="2633848"/>
            <a:ext cx="0" cy="1488366"/>
          </a:xfrm>
          <a:prstGeom prst="line">
            <a:avLst/>
          </a:prstGeom>
          <a:ln w="28575" cmpd="sng">
            <a:solidFill>
              <a:srgbClr val="E46C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Right Triangle 196"/>
          <p:cNvSpPr/>
          <p:nvPr/>
        </p:nvSpPr>
        <p:spPr>
          <a:xfrm rot="8135736">
            <a:off x="838120" y="3323166"/>
            <a:ext cx="145930" cy="14593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ight Triangle 197"/>
          <p:cNvSpPr/>
          <p:nvPr/>
        </p:nvSpPr>
        <p:spPr>
          <a:xfrm rot="2700346">
            <a:off x="2043844" y="4287885"/>
            <a:ext cx="145930" cy="14593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TextBox 199"/>
          <p:cNvSpPr txBox="1"/>
          <p:nvPr/>
        </p:nvSpPr>
        <p:spPr>
          <a:xfrm>
            <a:off x="2860001" y="1675620"/>
            <a:ext cx="163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Science light</a:t>
            </a:r>
          </a:p>
        </p:txBody>
      </p:sp>
      <p:cxnSp>
        <p:nvCxnSpPr>
          <p:cNvPr id="201" name="Straight Arrow Connector 200"/>
          <p:cNvCxnSpPr/>
          <p:nvPr/>
        </p:nvCxnSpPr>
        <p:spPr>
          <a:xfrm>
            <a:off x="4177039" y="1896819"/>
            <a:ext cx="279630" cy="0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TextBox 202"/>
          <p:cNvSpPr txBox="1"/>
          <p:nvPr/>
        </p:nvSpPr>
        <p:spPr>
          <a:xfrm>
            <a:off x="1432078" y="3119096"/>
            <a:ext cx="13242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Wavefront sensing light</a:t>
            </a:r>
          </a:p>
        </p:txBody>
      </p:sp>
      <p:grpSp>
        <p:nvGrpSpPr>
          <p:cNvPr id="229" name="Group 228"/>
          <p:cNvGrpSpPr/>
          <p:nvPr/>
        </p:nvGrpSpPr>
        <p:grpSpPr>
          <a:xfrm>
            <a:off x="2982645" y="3829587"/>
            <a:ext cx="768505" cy="242464"/>
            <a:chOff x="3932837" y="5044986"/>
            <a:chExt cx="1087728" cy="343179"/>
          </a:xfrm>
        </p:grpSpPr>
        <p:cxnSp>
          <p:nvCxnSpPr>
            <p:cNvPr id="230" name="Straight Connector 229"/>
            <p:cNvCxnSpPr/>
            <p:nvPr/>
          </p:nvCxnSpPr>
          <p:spPr>
            <a:xfrm>
              <a:off x="3941689" y="5075617"/>
              <a:ext cx="123072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stCxn id="239" idx="2"/>
            </p:cNvCxnSpPr>
            <p:nvPr/>
          </p:nvCxnSpPr>
          <p:spPr>
            <a:xfrm flipH="1">
              <a:off x="4066805" y="5075617"/>
              <a:ext cx="13396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stCxn id="239" idx="2"/>
            </p:cNvCxnSpPr>
            <p:nvPr/>
          </p:nvCxnSpPr>
          <p:spPr>
            <a:xfrm>
              <a:off x="4200772" y="5075617"/>
              <a:ext cx="133968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240" idx="2"/>
            </p:cNvCxnSpPr>
            <p:nvPr/>
          </p:nvCxnSpPr>
          <p:spPr>
            <a:xfrm flipH="1">
              <a:off x="4334740" y="5075617"/>
              <a:ext cx="13396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>
              <a:stCxn id="240" idx="2"/>
            </p:cNvCxnSpPr>
            <p:nvPr/>
          </p:nvCxnSpPr>
          <p:spPr>
            <a:xfrm>
              <a:off x="4468707" y="5075617"/>
              <a:ext cx="1356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>
              <a:stCxn id="241" idx="2"/>
            </p:cNvCxnSpPr>
            <p:nvPr/>
          </p:nvCxnSpPr>
          <p:spPr>
            <a:xfrm flipH="1">
              <a:off x="4604314" y="5075617"/>
              <a:ext cx="132916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41" idx="2"/>
            </p:cNvCxnSpPr>
            <p:nvPr/>
          </p:nvCxnSpPr>
          <p:spPr>
            <a:xfrm>
              <a:off x="4737230" y="5075617"/>
              <a:ext cx="1356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flipH="1">
              <a:off x="4872837" y="5075617"/>
              <a:ext cx="122198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932837" y="5388165"/>
              <a:ext cx="1087728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38"/>
            <p:cNvSpPr/>
            <p:nvPr/>
          </p:nvSpPr>
          <p:spPr>
            <a:xfrm>
              <a:off x="4200772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46870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737230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93283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2976093" y="3830666"/>
            <a:ext cx="768505" cy="242464"/>
            <a:chOff x="3932837" y="5044986"/>
            <a:chExt cx="1087728" cy="343179"/>
          </a:xfrm>
        </p:grpSpPr>
        <p:cxnSp>
          <p:nvCxnSpPr>
            <p:cNvPr id="244" name="Straight Connector 243"/>
            <p:cNvCxnSpPr/>
            <p:nvPr/>
          </p:nvCxnSpPr>
          <p:spPr>
            <a:xfrm>
              <a:off x="3941689" y="5075617"/>
              <a:ext cx="190276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>
              <a:stCxn id="253" idx="2"/>
            </p:cNvCxnSpPr>
            <p:nvPr/>
          </p:nvCxnSpPr>
          <p:spPr>
            <a:xfrm flipH="1">
              <a:off x="4131965" y="5075617"/>
              <a:ext cx="68807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stCxn id="253" idx="2"/>
            </p:cNvCxnSpPr>
            <p:nvPr/>
          </p:nvCxnSpPr>
          <p:spPr>
            <a:xfrm>
              <a:off x="4200772" y="5075617"/>
              <a:ext cx="70893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>
              <a:stCxn id="254" idx="2"/>
            </p:cNvCxnSpPr>
            <p:nvPr/>
          </p:nvCxnSpPr>
          <p:spPr>
            <a:xfrm flipH="1">
              <a:off x="4271665" y="5075617"/>
              <a:ext cx="197042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>
              <a:stCxn id="254" idx="2"/>
            </p:cNvCxnSpPr>
            <p:nvPr/>
          </p:nvCxnSpPr>
          <p:spPr>
            <a:xfrm>
              <a:off x="4468707" y="5075617"/>
              <a:ext cx="60133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>
              <a:stCxn id="255" idx="2"/>
            </p:cNvCxnSpPr>
            <p:nvPr/>
          </p:nvCxnSpPr>
          <p:spPr>
            <a:xfrm flipH="1">
              <a:off x="4528840" y="5075617"/>
              <a:ext cx="208390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>
              <a:stCxn id="255" idx="2"/>
            </p:cNvCxnSpPr>
            <p:nvPr/>
          </p:nvCxnSpPr>
          <p:spPr>
            <a:xfrm>
              <a:off x="4737230" y="5075617"/>
              <a:ext cx="188485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H="1">
              <a:off x="4925715" y="5075617"/>
              <a:ext cx="69320" cy="312548"/>
            </a:xfrm>
            <a:prstGeom prst="line">
              <a:avLst/>
            </a:prstGeom>
            <a:ln w="38100" cmpd="sng">
              <a:solidFill>
                <a:srgbClr val="4BAC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3932837" y="5388165"/>
              <a:ext cx="1087728" cy="0"/>
            </a:xfrm>
            <a:prstGeom prst="line">
              <a:avLst/>
            </a:prstGeom>
            <a:ln w="38100" cmpd="sng">
              <a:solidFill>
                <a:srgbClr val="5959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/>
            <p:cNvSpPr/>
            <p:nvPr/>
          </p:nvSpPr>
          <p:spPr>
            <a:xfrm>
              <a:off x="4200772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46870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737230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932837" y="5044986"/>
              <a:ext cx="267935" cy="6126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7" name="Rectangle 139"/>
          <p:cNvSpPr/>
          <p:nvPr/>
        </p:nvSpPr>
        <p:spPr>
          <a:xfrm>
            <a:off x="2965643" y="2092869"/>
            <a:ext cx="1711439" cy="789038"/>
          </a:xfrm>
          <a:custGeom>
            <a:avLst/>
            <a:gdLst/>
            <a:ahLst/>
            <a:cxnLst/>
            <a:rect l="l" t="t" r="r" b="b"/>
            <a:pathLst>
              <a:path w="2422339" h="1116790">
                <a:moveTo>
                  <a:pt x="0" y="0"/>
                </a:moveTo>
                <a:lnTo>
                  <a:pt x="1118212" y="0"/>
                </a:lnTo>
                <a:lnTo>
                  <a:pt x="1120135" y="0"/>
                </a:lnTo>
                <a:lnTo>
                  <a:pt x="2422339" y="0"/>
                </a:lnTo>
                <a:lnTo>
                  <a:pt x="2422339" y="1116790"/>
                </a:lnTo>
                <a:lnTo>
                  <a:pt x="1118212" y="1116790"/>
                </a:lnTo>
                <a:lnTo>
                  <a:pt x="1118212" y="1107540"/>
                </a:lnTo>
                <a:close/>
              </a:path>
            </a:pathLst>
          </a:cu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ight Triangle 284"/>
          <p:cNvSpPr/>
          <p:nvPr/>
        </p:nvSpPr>
        <p:spPr>
          <a:xfrm rot="13474011">
            <a:off x="4364215" y="1823855"/>
            <a:ext cx="145930" cy="145930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/>
          <p:cNvGrpSpPr/>
          <p:nvPr/>
        </p:nvGrpSpPr>
        <p:grpSpPr>
          <a:xfrm rot="2119063">
            <a:off x="723238" y="1011901"/>
            <a:ext cx="925760" cy="850129"/>
            <a:chOff x="2694300" y="3632147"/>
            <a:chExt cx="2639973" cy="2424298"/>
          </a:xfrm>
        </p:grpSpPr>
        <p:sp>
          <p:nvSpPr>
            <p:cNvPr id="168" name="Freeform 167"/>
            <p:cNvSpPr/>
            <p:nvPr/>
          </p:nvSpPr>
          <p:spPr>
            <a:xfrm>
              <a:off x="2694300" y="3632147"/>
              <a:ext cx="1828800" cy="1285875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Freeform 168"/>
            <p:cNvSpPr/>
            <p:nvPr/>
          </p:nvSpPr>
          <p:spPr>
            <a:xfrm>
              <a:off x="3505477" y="4770574"/>
              <a:ext cx="1828796" cy="1285871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2" name="Straight Connector 141"/>
          <p:cNvCxnSpPr/>
          <p:nvPr/>
        </p:nvCxnSpPr>
        <p:spPr>
          <a:xfrm>
            <a:off x="1990145" y="2099117"/>
            <a:ext cx="0" cy="789354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2561131" y="2099117"/>
            <a:ext cx="0" cy="789354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rot="2710673">
            <a:off x="698336" y="2246848"/>
            <a:ext cx="0" cy="144117"/>
          </a:xfrm>
          <a:prstGeom prst="line">
            <a:avLst/>
          </a:prstGeom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rot="2710673">
            <a:off x="804729" y="2353905"/>
            <a:ext cx="0" cy="144117"/>
          </a:xfrm>
          <a:prstGeom prst="line">
            <a:avLst/>
          </a:prstGeom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rot="2710673">
            <a:off x="911123" y="2460961"/>
            <a:ext cx="0" cy="144117"/>
          </a:xfrm>
          <a:prstGeom prst="line">
            <a:avLst/>
          </a:prstGeom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rot="2710673">
            <a:off x="1017516" y="2568017"/>
            <a:ext cx="0" cy="144117"/>
          </a:xfrm>
          <a:prstGeom prst="line">
            <a:avLst/>
          </a:prstGeom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rot="2710673">
            <a:off x="1123909" y="2675073"/>
            <a:ext cx="0" cy="144117"/>
          </a:xfrm>
          <a:prstGeom prst="line">
            <a:avLst/>
          </a:prstGeom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rot="2710673">
            <a:off x="1230303" y="2782129"/>
            <a:ext cx="0" cy="144117"/>
          </a:xfrm>
          <a:prstGeom prst="line">
            <a:avLst/>
          </a:prstGeom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rot="2710673">
            <a:off x="1336696" y="2889185"/>
            <a:ext cx="0" cy="144117"/>
          </a:xfrm>
          <a:prstGeom prst="line">
            <a:avLst/>
          </a:prstGeom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Rectangle 176"/>
          <p:cNvSpPr/>
          <p:nvPr/>
        </p:nvSpPr>
        <p:spPr>
          <a:xfrm rot="2710673">
            <a:off x="413787" y="2568018"/>
            <a:ext cx="1207458" cy="144117"/>
          </a:xfrm>
          <a:prstGeom prst="rect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8" name="Straight Connector 177"/>
          <p:cNvCxnSpPr>
            <a:cxnSpLocks noChangeAspect="1"/>
          </p:cNvCxnSpPr>
          <p:nvPr/>
        </p:nvCxnSpPr>
        <p:spPr>
          <a:xfrm rot="2710673">
            <a:off x="756286" y="2092255"/>
            <a:ext cx="0" cy="16240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2710673">
            <a:off x="845908" y="2232131"/>
            <a:ext cx="0" cy="144117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rot="2710673">
            <a:off x="966405" y="2297643"/>
            <a:ext cx="0" cy="144117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rot="2710673">
            <a:off x="1057079" y="2427802"/>
            <a:ext cx="0" cy="144117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>
            <a:cxnSpLocks noChangeAspect="1"/>
          </p:cNvCxnSpPr>
          <p:nvPr/>
        </p:nvCxnSpPr>
        <p:spPr>
          <a:xfrm rot="2710673">
            <a:off x="1156262" y="2544677"/>
            <a:ext cx="0" cy="12582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rot="2710673">
            <a:off x="1285585" y="2612585"/>
            <a:ext cx="0" cy="144117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cxnSpLocks noChangeAspect="1"/>
          </p:cNvCxnSpPr>
          <p:nvPr/>
        </p:nvCxnSpPr>
        <p:spPr>
          <a:xfrm rot="2710673">
            <a:off x="1377525" y="2768315"/>
            <a:ext cx="0" cy="12582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2710673">
            <a:off x="1494201" y="2818784"/>
            <a:ext cx="0" cy="144117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Right Triangle 181"/>
          <p:cNvSpPr/>
          <p:nvPr/>
        </p:nvSpPr>
        <p:spPr>
          <a:xfrm>
            <a:off x="791108" y="987425"/>
            <a:ext cx="2966479" cy="1901755"/>
          </a:xfrm>
          <a:custGeom>
            <a:avLst/>
            <a:gdLst/>
            <a:ahLst/>
            <a:cxnLst/>
            <a:rect l="l" t="t" r="r" b="b"/>
            <a:pathLst>
              <a:path w="4184463" h="2682584">
                <a:moveTo>
                  <a:pt x="0" y="0"/>
                </a:moveTo>
                <a:lnTo>
                  <a:pt x="1116790" y="0"/>
                </a:lnTo>
                <a:lnTo>
                  <a:pt x="1116790" y="1561940"/>
                </a:lnTo>
                <a:lnTo>
                  <a:pt x="148469" y="1561940"/>
                </a:lnTo>
                <a:lnTo>
                  <a:pt x="148469" y="1561941"/>
                </a:lnTo>
                <a:lnTo>
                  <a:pt x="1116791" y="1561941"/>
                </a:lnTo>
                <a:lnTo>
                  <a:pt x="1116791" y="1565794"/>
                </a:lnTo>
                <a:lnTo>
                  <a:pt x="3067672" y="1565794"/>
                </a:lnTo>
                <a:lnTo>
                  <a:pt x="3067672" y="1565790"/>
                </a:lnTo>
                <a:lnTo>
                  <a:pt x="3067676" y="1565794"/>
                </a:lnTo>
                <a:lnTo>
                  <a:pt x="3070847" y="1565794"/>
                </a:lnTo>
                <a:lnTo>
                  <a:pt x="3070847" y="1568965"/>
                </a:lnTo>
                <a:lnTo>
                  <a:pt x="4184463" y="2682584"/>
                </a:lnTo>
                <a:lnTo>
                  <a:pt x="3070847" y="2682584"/>
                </a:lnTo>
                <a:lnTo>
                  <a:pt x="3067672" y="2682584"/>
                </a:lnTo>
                <a:lnTo>
                  <a:pt x="1115426" y="2682584"/>
                </a:lnTo>
                <a:lnTo>
                  <a:pt x="1115426" y="2665956"/>
                </a:lnTo>
                <a:lnTo>
                  <a:pt x="1013361" y="2533230"/>
                </a:lnTo>
                <a:lnTo>
                  <a:pt x="894864" y="2533230"/>
                </a:lnTo>
                <a:lnTo>
                  <a:pt x="894864" y="2546106"/>
                </a:lnTo>
                <a:lnTo>
                  <a:pt x="827065" y="2476646"/>
                </a:lnTo>
                <a:lnTo>
                  <a:pt x="894864" y="2476646"/>
                </a:lnTo>
                <a:lnTo>
                  <a:pt x="1115426" y="2476646"/>
                </a:lnTo>
                <a:lnTo>
                  <a:pt x="1115426" y="2476448"/>
                </a:lnTo>
                <a:lnTo>
                  <a:pt x="846839" y="2476448"/>
                </a:lnTo>
                <a:lnTo>
                  <a:pt x="846839" y="2256815"/>
                </a:lnTo>
                <a:lnTo>
                  <a:pt x="846838" y="2256815"/>
                </a:lnTo>
                <a:lnTo>
                  <a:pt x="846838" y="2448386"/>
                </a:lnTo>
                <a:lnTo>
                  <a:pt x="739304" y="2256815"/>
                </a:lnTo>
                <a:lnTo>
                  <a:pt x="548176" y="2256815"/>
                </a:lnTo>
                <a:cubicBezTo>
                  <a:pt x="581896" y="2204695"/>
                  <a:pt x="565036" y="2152576"/>
                  <a:pt x="554498" y="2100457"/>
                </a:cubicBezTo>
                <a:lnTo>
                  <a:pt x="551350" y="2074502"/>
                </a:lnTo>
                <a:lnTo>
                  <a:pt x="551350" y="2122552"/>
                </a:lnTo>
                <a:lnTo>
                  <a:pt x="469439" y="2048337"/>
                </a:lnTo>
                <a:lnTo>
                  <a:pt x="368649" y="2048337"/>
                </a:lnTo>
                <a:lnTo>
                  <a:pt x="368649" y="1899066"/>
                </a:lnTo>
                <a:lnTo>
                  <a:pt x="324256" y="1826917"/>
                </a:lnTo>
                <a:lnTo>
                  <a:pt x="148468" y="1826917"/>
                </a:lnTo>
                <a:lnTo>
                  <a:pt x="148468" y="1699802"/>
                </a:lnTo>
                <a:lnTo>
                  <a:pt x="60204" y="1561940"/>
                </a:lnTo>
                <a:lnTo>
                  <a:pt x="0" y="1561940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ight Triangle 119"/>
          <p:cNvSpPr/>
          <p:nvPr/>
        </p:nvSpPr>
        <p:spPr>
          <a:xfrm>
            <a:off x="2960119" y="2094182"/>
            <a:ext cx="791402" cy="1712727"/>
          </a:xfrm>
          <a:custGeom>
            <a:avLst/>
            <a:gdLst/>
            <a:ahLst/>
            <a:cxnLst/>
            <a:rect l="l" t="t" r="r" b="b"/>
            <a:pathLst>
              <a:path w="1120135" h="2424162">
                <a:moveTo>
                  <a:pt x="0" y="0"/>
                </a:moveTo>
                <a:lnTo>
                  <a:pt x="1120135" y="1118589"/>
                </a:lnTo>
                <a:lnTo>
                  <a:pt x="1116790" y="1118589"/>
                </a:lnTo>
                <a:lnTo>
                  <a:pt x="1116790" y="2424162"/>
                </a:lnTo>
                <a:lnTo>
                  <a:pt x="0" y="2424162"/>
                </a:lnTo>
                <a:lnTo>
                  <a:pt x="0" y="1118589"/>
                </a:lnTo>
                <a:lnTo>
                  <a:pt x="0" y="1117304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Straight Connector 190"/>
          <p:cNvCxnSpPr/>
          <p:nvPr/>
        </p:nvCxnSpPr>
        <p:spPr>
          <a:xfrm>
            <a:off x="2965643" y="2097167"/>
            <a:ext cx="796025" cy="783441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Rectangle 265"/>
          <p:cNvSpPr/>
          <p:nvPr/>
        </p:nvSpPr>
        <p:spPr>
          <a:xfrm>
            <a:off x="2901907" y="3791188"/>
            <a:ext cx="913123" cy="281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WFS</a:t>
            </a:r>
          </a:p>
        </p:txBody>
      </p:sp>
      <p:grpSp>
        <p:nvGrpSpPr>
          <p:cNvPr id="147" name="Group 146"/>
          <p:cNvGrpSpPr/>
          <p:nvPr/>
        </p:nvGrpSpPr>
        <p:grpSpPr>
          <a:xfrm>
            <a:off x="832932" y="2012205"/>
            <a:ext cx="750178" cy="965390"/>
            <a:chOff x="886220" y="2527751"/>
            <a:chExt cx="1058188" cy="1361763"/>
          </a:xfrm>
        </p:grpSpPr>
        <p:sp>
          <p:nvSpPr>
            <p:cNvPr id="165" name="Rectangle 195"/>
            <p:cNvSpPr/>
            <p:nvPr/>
          </p:nvSpPr>
          <p:spPr>
            <a:xfrm>
              <a:off x="886220" y="2646114"/>
              <a:ext cx="1058188" cy="1108291"/>
            </a:xfrm>
            <a:custGeom>
              <a:avLst/>
              <a:gdLst/>
              <a:ahLst/>
              <a:cxnLst/>
              <a:rect l="l" t="t" r="r" b="b"/>
              <a:pathLst>
                <a:path w="1058188" h="1108291">
                  <a:moveTo>
                    <a:pt x="768462" y="917207"/>
                  </a:moveTo>
                  <a:lnTo>
                    <a:pt x="836261" y="917207"/>
                  </a:lnTo>
                  <a:lnTo>
                    <a:pt x="1058188" y="917207"/>
                  </a:lnTo>
                  <a:lnTo>
                    <a:pt x="1058188" y="973791"/>
                  </a:lnTo>
                  <a:lnTo>
                    <a:pt x="1058187" y="973791"/>
                  </a:lnTo>
                  <a:lnTo>
                    <a:pt x="1058187" y="1108291"/>
                  </a:lnTo>
                  <a:lnTo>
                    <a:pt x="954758" y="973791"/>
                  </a:lnTo>
                  <a:lnTo>
                    <a:pt x="836261" y="973791"/>
                  </a:lnTo>
                  <a:lnTo>
                    <a:pt x="836261" y="986667"/>
                  </a:lnTo>
                  <a:close/>
                  <a:moveTo>
                    <a:pt x="0" y="0"/>
                  </a:moveTo>
                  <a:lnTo>
                    <a:pt x="89866" y="0"/>
                  </a:lnTo>
                  <a:lnTo>
                    <a:pt x="89866" y="2502"/>
                  </a:lnTo>
                  <a:lnTo>
                    <a:pt x="1058188" y="2502"/>
                  </a:lnTo>
                  <a:lnTo>
                    <a:pt x="1058188" y="267478"/>
                  </a:lnTo>
                  <a:lnTo>
                    <a:pt x="1058188" y="488898"/>
                  </a:lnTo>
                  <a:lnTo>
                    <a:pt x="1058188" y="695589"/>
                  </a:lnTo>
                  <a:lnTo>
                    <a:pt x="1058188" y="697376"/>
                  </a:lnTo>
                  <a:lnTo>
                    <a:pt x="1058188" y="917009"/>
                  </a:lnTo>
                  <a:lnTo>
                    <a:pt x="788236" y="917009"/>
                  </a:lnTo>
                  <a:lnTo>
                    <a:pt x="788236" y="697376"/>
                  </a:lnTo>
                  <a:lnTo>
                    <a:pt x="788235" y="697376"/>
                  </a:lnTo>
                  <a:lnTo>
                    <a:pt x="788235" y="888947"/>
                  </a:lnTo>
                  <a:lnTo>
                    <a:pt x="680701" y="697376"/>
                  </a:lnTo>
                  <a:lnTo>
                    <a:pt x="489573" y="697376"/>
                  </a:lnTo>
                  <a:cubicBezTo>
                    <a:pt x="523294" y="645256"/>
                    <a:pt x="506433" y="593137"/>
                    <a:pt x="495896" y="541018"/>
                  </a:cubicBezTo>
                  <a:lnTo>
                    <a:pt x="492747" y="515063"/>
                  </a:lnTo>
                  <a:lnTo>
                    <a:pt x="492747" y="563113"/>
                  </a:lnTo>
                  <a:lnTo>
                    <a:pt x="410836" y="488898"/>
                  </a:lnTo>
                  <a:lnTo>
                    <a:pt x="310046" y="488898"/>
                  </a:lnTo>
                  <a:lnTo>
                    <a:pt x="310046" y="339627"/>
                  </a:lnTo>
                  <a:lnTo>
                    <a:pt x="265653" y="267478"/>
                  </a:lnTo>
                  <a:lnTo>
                    <a:pt x="89865" y="267478"/>
                  </a:lnTo>
                  <a:lnTo>
                    <a:pt x="89865" y="140363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reeform 165"/>
            <p:cNvSpPr/>
            <p:nvPr/>
          </p:nvSpPr>
          <p:spPr>
            <a:xfrm rot="4577688">
              <a:off x="692984" y="2790397"/>
              <a:ext cx="1361763" cy="836472"/>
            </a:xfrm>
            <a:custGeom>
              <a:avLst/>
              <a:gdLst>
                <a:gd name="connsiteX0" fmla="*/ 0 w 1828800"/>
                <a:gd name="connsiteY0" fmla="*/ 1285875 h 1285875"/>
                <a:gd name="connsiteX1" fmla="*/ 95250 w 1828800"/>
                <a:gd name="connsiteY1" fmla="*/ 1111250 h 1285875"/>
                <a:gd name="connsiteX2" fmla="*/ 387350 w 1828800"/>
                <a:gd name="connsiteY2" fmla="*/ 1114425 h 1285875"/>
                <a:gd name="connsiteX3" fmla="*/ 498475 w 1828800"/>
                <a:gd name="connsiteY3" fmla="*/ 844550 h 1285875"/>
                <a:gd name="connsiteX4" fmla="*/ 755650 w 1828800"/>
                <a:gd name="connsiteY4" fmla="*/ 857250 h 1285875"/>
                <a:gd name="connsiteX5" fmla="*/ 850900 w 1828800"/>
                <a:gd name="connsiteY5" fmla="*/ 657225 h 1285875"/>
                <a:gd name="connsiteX6" fmla="*/ 1089025 w 1828800"/>
                <a:gd name="connsiteY6" fmla="*/ 622300 h 1285875"/>
                <a:gd name="connsiteX7" fmla="*/ 1190625 w 1828800"/>
                <a:gd name="connsiteY7" fmla="*/ 374650 h 1285875"/>
                <a:gd name="connsiteX8" fmla="*/ 1524000 w 1828800"/>
                <a:gd name="connsiteY8" fmla="*/ 314325 h 1285875"/>
                <a:gd name="connsiteX9" fmla="*/ 1644650 w 1828800"/>
                <a:gd name="connsiteY9" fmla="*/ 66675 h 1285875"/>
                <a:gd name="connsiteX10" fmla="*/ 1828800 w 1828800"/>
                <a:gd name="connsiteY10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00" h="1285875">
                  <a:moveTo>
                    <a:pt x="0" y="1285875"/>
                  </a:moveTo>
                  <a:cubicBezTo>
                    <a:pt x="15346" y="1212850"/>
                    <a:pt x="30692" y="1139825"/>
                    <a:pt x="95250" y="1111250"/>
                  </a:cubicBezTo>
                  <a:cubicBezTo>
                    <a:pt x="159808" y="1082675"/>
                    <a:pt x="320146" y="1158875"/>
                    <a:pt x="387350" y="1114425"/>
                  </a:cubicBezTo>
                  <a:cubicBezTo>
                    <a:pt x="454554" y="1069975"/>
                    <a:pt x="437092" y="887412"/>
                    <a:pt x="498475" y="844550"/>
                  </a:cubicBezTo>
                  <a:cubicBezTo>
                    <a:pt x="559858" y="801688"/>
                    <a:pt x="696912" y="888471"/>
                    <a:pt x="755650" y="857250"/>
                  </a:cubicBezTo>
                  <a:cubicBezTo>
                    <a:pt x="814388" y="826029"/>
                    <a:pt x="795338" y="696383"/>
                    <a:pt x="850900" y="657225"/>
                  </a:cubicBezTo>
                  <a:cubicBezTo>
                    <a:pt x="906463" y="618067"/>
                    <a:pt x="1032404" y="669396"/>
                    <a:pt x="1089025" y="622300"/>
                  </a:cubicBezTo>
                  <a:cubicBezTo>
                    <a:pt x="1145646" y="575204"/>
                    <a:pt x="1118129" y="425979"/>
                    <a:pt x="1190625" y="374650"/>
                  </a:cubicBezTo>
                  <a:cubicBezTo>
                    <a:pt x="1263121" y="323321"/>
                    <a:pt x="1448329" y="365654"/>
                    <a:pt x="1524000" y="314325"/>
                  </a:cubicBezTo>
                  <a:cubicBezTo>
                    <a:pt x="1599671" y="262996"/>
                    <a:pt x="1593850" y="119062"/>
                    <a:pt x="1644650" y="66675"/>
                  </a:cubicBezTo>
                  <a:cubicBezTo>
                    <a:pt x="1695450" y="14287"/>
                    <a:pt x="1828800" y="0"/>
                    <a:pt x="1828800" y="0"/>
                  </a:cubicBezTo>
                </a:path>
              </a:pathLst>
            </a:custGeom>
            <a:ln w="381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192" name="Straight Connector 191"/>
          <p:cNvCxnSpPr/>
          <p:nvPr/>
        </p:nvCxnSpPr>
        <p:spPr>
          <a:xfrm flipH="1">
            <a:off x="2960120" y="3285113"/>
            <a:ext cx="791028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4208531" y="2092869"/>
            <a:ext cx="0" cy="787582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Isosceles Triangle 76"/>
          <p:cNvSpPr/>
          <p:nvPr/>
        </p:nvSpPr>
        <p:spPr>
          <a:xfrm rot="5400000">
            <a:off x="4586193" y="2174921"/>
            <a:ext cx="804350" cy="634115"/>
          </a:xfrm>
          <a:prstGeom prst="triangle">
            <a:avLst/>
          </a:pr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>
            <a:spLocks noChangeAspect="1"/>
          </p:cNvSpPr>
          <p:nvPr/>
        </p:nvSpPr>
        <p:spPr>
          <a:xfrm rot="16200000">
            <a:off x="4277831" y="2401372"/>
            <a:ext cx="792521" cy="18121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Isosceles Triangle 79"/>
          <p:cNvSpPr/>
          <p:nvPr/>
        </p:nvSpPr>
        <p:spPr>
          <a:xfrm rot="16200000">
            <a:off x="5224145" y="2171938"/>
            <a:ext cx="802642" cy="640080"/>
          </a:xfrm>
          <a:prstGeom prst="triangle">
            <a:avLst/>
          </a:pr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>
            <a:off x="5307090" y="2092362"/>
            <a:ext cx="0" cy="79923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5945505" y="2094213"/>
            <a:ext cx="640080" cy="795528"/>
          </a:xfrm>
          <a:prstGeom prst="rect">
            <a:avLst/>
          </a:pr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 rot="16200000">
            <a:off x="5549247" y="2401372"/>
            <a:ext cx="792521" cy="18121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6588705" y="2094213"/>
            <a:ext cx="640080" cy="795528"/>
          </a:xfrm>
          <a:prstGeom prst="rect">
            <a:avLst/>
          </a:pr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/>
          <p:cNvCxnSpPr/>
          <p:nvPr/>
        </p:nvCxnSpPr>
        <p:spPr>
          <a:xfrm>
            <a:off x="6588705" y="2092362"/>
            <a:ext cx="0" cy="79923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Isosceles Triangle 87"/>
          <p:cNvSpPr/>
          <p:nvPr/>
        </p:nvSpPr>
        <p:spPr>
          <a:xfrm rot="5400000">
            <a:off x="7143669" y="2174921"/>
            <a:ext cx="804350" cy="634115"/>
          </a:xfrm>
          <a:prstGeom prst="triangle">
            <a:avLst/>
          </a:pr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 rot="16200000">
            <a:off x="6835307" y="2401372"/>
            <a:ext cx="792521" cy="18121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4648686" y="2932620"/>
            <a:ext cx="131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Focal plane mask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927181" y="2932620"/>
            <a:ext cx="131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Lyot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>
                  <a:glow rad="12700">
                    <a:schemeClr val="tx1">
                      <a:alpha val="75000"/>
                    </a:schemeClr>
                  </a:glow>
                </a:effectLst>
              </a:rPr>
              <a:t> plane mask</a:t>
            </a:r>
          </a:p>
        </p:txBody>
      </p:sp>
      <p:cxnSp>
        <p:nvCxnSpPr>
          <p:cNvPr id="92" name="Straight Connector 91"/>
          <p:cNvCxnSpPr/>
          <p:nvPr/>
        </p:nvCxnSpPr>
        <p:spPr>
          <a:xfrm>
            <a:off x="7862901" y="2092362"/>
            <a:ext cx="0" cy="79923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3" name="Picture 92" descr="ezgif.com-crop (1).gif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603" y="2089802"/>
            <a:ext cx="812402" cy="799608"/>
          </a:xfrm>
          <a:prstGeom prst="rect">
            <a:avLst/>
          </a:prstGeom>
          <a:ln>
            <a:noFill/>
          </a:ln>
        </p:spPr>
      </p:pic>
      <p:cxnSp>
        <p:nvCxnSpPr>
          <p:cNvPr id="95" name="Straight Arrow Connector 94"/>
          <p:cNvCxnSpPr/>
          <p:nvPr/>
        </p:nvCxnSpPr>
        <p:spPr>
          <a:xfrm>
            <a:off x="2792351" y="3264453"/>
            <a:ext cx="0" cy="283464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ight Triangle 95"/>
          <p:cNvSpPr/>
          <p:nvPr/>
        </p:nvSpPr>
        <p:spPr>
          <a:xfrm rot="18876018">
            <a:off x="2719387" y="3450539"/>
            <a:ext cx="145930" cy="145930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sf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03" y="2097167"/>
            <a:ext cx="816864" cy="804672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38" y="4068475"/>
            <a:ext cx="1048512" cy="786384"/>
          </a:xfrm>
          <a:prstGeom prst="rect">
            <a:avLst/>
          </a:prstGeom>
        </p:spPr>
      </p:pic>
      <p:pic>
        <p:nvPicPr>
          <p:cNvPr id="97" name="Picture 96" descr="psf_dark.p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47" t="4819" r="60723" b="55212"/>
          <a:stretch/>
        </p:blipFill>
        <p:spPr>
          <a:xfrm>
            <a:off x="7994603" y="2088627"/>
            <a:ext cx="812402" cy="804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7441" y="4464039"/>
            <a:ext cx="2756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Time delay </a:t>
            </a:r>
            <a:r>
              <a:rPr lang="en-US" dirty="0" err="1">
                <a:solidFill>
                  <a:schemeClr val="accent6"/>
                </a:solidFill>
              </a:rPr>
              <a:t>δt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75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16385</TotalTime>
  <Words>793</Words>
  <Application>Microsoft Macintosh PowerPoint</Application>
  <PresentationFormat>On-screen Show (16:9)</PresentationFormat>
  <Paragraphs>154</Paragraphs>
  <Slides>30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Lucida Grande</vt:lpstr>
      <vt:lpstr>Wingdings</vt:lpstr>
      <vt:lpstr>Office Theme</vt:lpstr>
      <vt:lpstr>2_Office Theme</vt:lpstr>
      <vt:lpstr>1_Office Theme</vt:lpstr>
      <vt:lpstr>3_Office Theme</vt:lpstr>
      <vt:lpstr>Demonstrating Predictive Wavefront Control at Keck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</vt:lpstr>
      <vt:lpstr>PowerPoint Presentation</vt:lpstr>
      <vt:lpstr>PowerPoint Presentation</vt:lpstr>
      <vt:lpstr>PowerPoint Presentation</vt:lpstr>
      <vt:lpstr>PowerPoint Presentation</vt:lpstr>
      <vt:lpstr>The Near-IR Pyramid WFS at Keck II</vt:lpstr>
    </vt:vector>
  </TitlesOfParts>
  <Company>California Institute of Technology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Predictive Wavefront Control: The Final Frontier of Adaptive Optics</dc:title>
  <dc:creator>Rebecca Jensen-Clem</dc:creator>
  <cp:lastModifiedBy>Rebecca Jensen-Clem</cp:lastModifiedBy>
  <cp:revision>256</cp:revision>
  <dcterms:created xsi:type="dcterms:W3CDTF">2017-11-03T17:07:25Z</dcterms:created>
  <dcterms:modified xsi:type="dcterms:W3CDTF">2018-09-17T14:19:08Z</dcterms:modified>
</cp:coreProperties>
</file>